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57" r:id="rId2"/>
    <p:sldId id="258" r:id="rId3"/>
    <p:sldId id="259" r:id="rId4"/>
    <p:sldId id="264" r:id="rId5"/>
    <p:sldId id="274" r:id="rId6"/>
    <p:sldId id="263" r:id="rId7"/>
    <p:sldId id="260" r:id="rId8"/>
    <p:sldId id="275" r:id="rId9"/>
    <p:sldId id="262" r:id="rId10"/>
    <p:sldId id="265" r:id="rId11"/>
    <p:sldId id="266" r:id="rId12"/>
    <p:sldId id="278" r:id="rId13"/>
    <p:sldId id="270" r:id="rId14"/>
    <p:sldId id="279" r:id="rId15"/>
    <p:sldId id="267" r:id="rId16"/>
    <p:sldId id="269" r:id="rId17"/>
    <p:sldId id="280" r:id="rId18"/>
    <p:sldId id="281" r:id="rId19"/>
    <p:sldId id="282" r:id="rId20"/>
    <p:sldId id="268" r:id="rId21"/>
    <p:sldId id="291" r:id="rId22"/>
    <p:sldId id="292" r:id="rId23"/>
    <p:sldId id="285" r:id="rId24"/>
    <p:sldId id="289" r:id="rId25"/>
    <p:sldId id="286" r:id="rId26"/>
    <p:sldId id="288" r:id="rId27"/>
    <p:sldId id="276" r:id="rId28"/>
    <p:sldId id="277" r:id="rId29"/>
    <p:sldId id="273" r:id="rId30"/>
    <p:sldId id="283" r:id="rId31"/>
    <p:sldId id="271" r:id="rId32"/>
    <p:sldId id="290" r:id="rId33"/>
    <p:sldId id="284" r:id="rId34"/>
  </p:sldIdLst>
  <p:sldSz cx="12160250" cy="6840538"/>
  <p:notesSz cx="6858000" cy="9144000"/>
  <p:defaultTextStyle>
    <a:defPPr>
      <a:defRPr lang="cs-CZ"/>
    </a:defPPr>
    <a:lvl1pPr marL="0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1pPr>
    <a:lvl2pPr marL="452537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2pPr>
    <a:lvl3pPr marL="905073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3pPr>
    <a:lvl4pPr marL="1357610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4pPr>
    <a:lvl5pPr marL="1810146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5pPr>
    <a:lvl6pPr marL="2262683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6pPr>
    <a:lvl7pPr marL="2715219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7pPr>
    <a:lvl8pPr marL="3167756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8pPr>
    <a:lvl9pPr marL="3620292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08" y="234"/>
      </p:cViewPr>
      <p:guideLst>
        <p:guide orient="horz" pos="2154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C1901-92BB-4FDD-BA03-8B5D36861ACA}" type="datetimeFigureOut">
              <a:rPr lang="cs-CZ" smtClean="0"/>
              <a:t>4.9.2019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EE4EC-FC1D-4A5C-A5BA-DA124659C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403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EE4EC-FC1D-4A5C-A5BA-DA124659C1D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7231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EE4EC-FC1D-4A5C-A5BA-DA124659C1D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6313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9305" y="6450675"/>
            <a:ext cx="9242264" cy="216000"/>
          </a:xfrm>
        </p:spPr>
        <p:txBody>
          <a:bodyPr/>
          <a:lstStyle/>
          <a:p>
            <a:pPr algn="ctr"/>
            <a:r>
              <a:rPr lang="cs-CZ" dirty="0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00" y="2898000"/>
            <a:ext cx="3341877" cy="103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70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2870" y="1980001"/>
            <a:ext cx="10215134" cy="1612866"/>
          </a:xfrm>
        </p:spPr>
        <p:txBody>
          <a:bodyPr anchor="t">
            <a:normAutofit/>
          </a:bodyPr>
          <a:lstStyle>
            <a:lvl1pPr algn="l">
              <a:defRPr sz="3513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2870" y="3592866"/>
            <a:ext cx="10215134" cy="1552712"/>
          </a:xfrm>
        </p:spPr>
        <p:txBody>
          <a:bodyPr/>
          <a:lstStyle>
            <a:lvl1pPr marL="0" indent="0" algn="l">
              <a:buNone/>
              <a:defRPr sz="3192">
                <a:solidFill>
                  <a:schemeClr val="accent2"/>
                </a:solidFill>
              </a:defRPr>
            </a:lvl1pPr>
            <a:lvl2pPr marL="608008" indent="0" algn="ctr">
              <a:buNone/>
              <a:defRPr sz="2659"/>
            </a:lvl2pPr>
            <a:lvl3pPr marL="1216015" indent="0" algn="ctr">
              <a:buNone/>
              <a:defRPr sz="2394"/>
            </a:lvl3pPr>
            <a:lvl4pPr marL="1824024" indent="0" algn="ctr">
              <a:buNone/>
              <a:defRPr sz="2128"/>
            </a:lvl4pPr>
            <a:lvl5pPr marL="2432032" indent="0" algn="ctr">
              <a:buNone/>
              <a:defRPr sz="2128"/>
            </a:lvl5pPr>
            <a:lvl6pPr marL="3040039" indent="0" algn="ctr">
              <a:buNone/>
              <a:defRPr sz="2128"/>
            </a:lvl6pPr>
            <a:lvl7pPr marL="3648047" indent="0" algn="ctr">
              <a:buNone/>
              <a:defRPr sz="2128"/>
            </a:lvl7pPr>
            <a:lvl8pPr marL="4256056" indent="0" algn="ctr">
              <a:buNone/>
              <a:defRPr sz="2128"/>
            </a:lvl8pPr>
            <a:lvl9pPr marL="4864063" indent="0" algn="ctr">
              <a:buNone/>
              <a:defRPr sz="2128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721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2870" y="4380949"/>
            <a:ext cx="10215134" cy="982528"/>
          </a:xfrm>
        </p:spPr>
        <p:txBody>
          <a:bodyPr anchor="t">
            <a:normAutofit/>
          </a:bodyPr>
          <a:lstStyle>
            <a:lvl1pPr algn="ctr">
              <a:defRPr sz="3513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2870" y="5363480"/>
            <a:ext cx="10215134" cy="945883"/>
          </a:xfrm>
        </p:spPr>
        <p:txBody>
          <a:bodyPr/>
          <a:lstStyle>
            <a:lvl1pPr marL="0" indent="0" algn="ctr">
              <a:buNone/>
              <a:defRPr sz="3192">
                <a:solidFill>
                  <a:schemeClr val="accent2"/>
                </a:solidFill>
              </a:defRPr>
            </a:lvl1pPr>
            <a:lvl2pPr marL="608008" indent="0" algn="ctr">
              <a:buNone/>
              <a:defRPr sz="2659"/>
            </a:lvl2pPr>
            <a:lvl3pPr marL="1216015" indent="0" algn="ctr">
              <a:buNone/>
              <a:defRPr sz="2394"/>
            </a:lvl3pPr>
            <a:lvl4pPr marL="1824024" indent="0" algn="ctr">
              <a:buNone/>
              <a:defRPr sz="2128"/>
            </a:lvl4pPr>
            <a:lvl5pPr marL="2432032" indent="0" algn="ctr">
              <a:buNone/>
              <a:defRPr sz="2128"/>
            </a:lvl5pPr>
            <a:lvl6pPr marL="3040039" indent="0" algn="ctr">
              <a:buNone/>
              <a:defRPr sz="2128"/>
            </a:lvl6pPr>
            <a:lvl7pPr marL="3648047" indent="0" algn="ctr">
              <a:buNone/>
              <a:defRPr sz="2128"/>
            </a:lvl7pPr>
            <a:lvl8pPr marL="4256056" indent="0" algn="ctr">
              <a:buNone/>
              <a:defRPr sz="2128"/>
            </a:lvl8pPr>
            <a:lvl9pPr marL="4864063" indent="0" algn="ctr">
              <a:buNone/>
              <a:defRPr sz="2128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9305" y="6450675"/>
            <a:ext cx="9242264" cy="216000"/>
          </a:xfrm>
        </p:spPr>
        <p:txBody>
          <a:bodyPr/>
          <a:lstStyle/>
          <a:p>
            <a:pPr algn="ctr"/>
            <a:r>
              <a:rPr lang="cs-CZ" dirty="0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947" y="1260000"/>
            <a:ext cx="2202979" cy="18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40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349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2870" y="2462400"/>
            <a:ext cx="4895025" cy="3898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2979" y="2462400"/>
            <a:ext cx="4895025" cy="3898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2382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870" y="1620000"/>
            <a:ext cx="10215134" cy="748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870" y="2368800"/>
            <a:ext cx="4893536" cy="693376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08" indent="0">
              <a:buNone/>
              <a:defRPr sz="2659" b="1"/>
            </a:lvl2pPr>
            <a:lvl3pPr marL="1216015" indent="0">
              <a:buNone/>
              <a:defRPr sz="2394" b="1"/>
            </a:lvl3pPr>
            <a:lvl4pPr marL="1824024" indent="0">
              <a:buNone/>
              <a:defRPr sz="2128" b="1"/>
            </a:lvl4pPr>
            <a:lvl5pPr marL="2432032" indent="0">
              <a:buNone/>
              <a:defRPr sz="2128" b="1"/>
            </a:lvl5pPr>
            <a:lvl6pPr marL="3040039" indent="0">
              <a:buNone/>
              <a:defRPr sz="2128" b="1"/>
            </a:lvl6pPr>
            <a:lvl7pPr marL="3648047" indent="0">
              <a:buNone/>
              <a:defRPr sz="2128" b="1"/>
            </a:lvl7pPr>
            <a:lvl8pPr marL="4256056" indent="0">
              <a:buNone/>
              <a:defRPr sz="2128" b="1"/>
            </a:lvl8pPr>
            <a:lvl9pPr marL="4864063" indent="0">
              <a:buNone/>
              <a:defRPr sz="2128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2870" y="3151650"/>
            <a:ext cx="4893536" cy="320955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468" y="2368800"/>
            <a:ext cx="4893536" cy="693376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08" indent="0">
              <a:buNone/>
              <a:defRPr sz="2659" b="1"/>
            </a:lvl2pPr>
            <a:lvl3pPr marL="1216015" indent="0">
              <a:buNone/>
              <a:defRPr sz="2394" b="1"/>
            </a:lvl3pPr>
            <a:lvl4pPr marL="1824024" indent="0">
              <a:buNone/>
              <a:defRPr sz="2128" b="1"/>
            </a:lvl4pPr>
            <a:lvl5pPr marL="2432032" indent="0">
              <a:buNone/>
              <a:defRPr sz="2128" b="1"/>
            </a:lvl5pPr>
            <a:lvl6pPr marL="3040039" indent="0">
              <a:buNone/>
              <a:defRPr sz="2128" b="1"/>
            </a:lvl6pPr>
            <a:lvl7pPr marL="3648047" indent="0">
              <a:buNone/>
              <a:defRPr sz="2128" b="1"/>
            </a:lvl7pPr>
            <a:lvl8pPr marL="4256056" indent="0">
              <a:buNone/>
              <a:defRPr sz="2128" b="1"/>
            </a:lvl8pPr>
            <a:lvl9pPr marL="4864063" indent="0">
              <a:buNone/>
              <a:defRPr sz="2128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468" y="3151650"/>
            <a:ext cx="4893536" cy="320955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1271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2472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811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870" y="1620000"/>
            <a:ext cx="4059167" cy="748800"/>
          </a:xfrm>
        </p:spPr>
        <p:txBody>
          <a:bodyPr anchor="b">
            <a:normAutofit/>
          </a:bodyPr>
          <a:lstStyle>
            <a:lvl1pPr>
              <a:defRPr sz="3513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9690" y="1620000"/>
            <a:ext cx="6018314" cy="4733283"/>
          </a:xfrm>
        </p:spPr>
        <p:txBody>
          <a:bodyPr>
            <a:normAutofit/>
          </a:bodyPr>
          <a:lstStyle>
            <a:lvl1pPr>
              <a:defRPr sz="3243"/>
            </a:lvl1pPr>
            <a:lvl2pPr>
              <a:defRPr sz="2702"/>
            </a:lvl2pPr>
            <a:lvl3pPr>
              <a:defRPr sz="2432"/>
            </a:lvl3pPr>
            <a:lvl4pPr>
              <a:defRPr sz="2162"/>
            </a:lvl4pPr>
            <a:lvl5pPr>
              <a:defRPr sz="2162"/>
            </a:lvl5pPr>
            <a:lvl6pPr>
              <a:defRPr sz="2659"/>
            </a:lvl6pPr>
            <a:lvl7pPr>
              <a:defRPr sz="2659"/>
            </a:lvl7pPr>
            <a:lvl8pPr>
              <a:defRPr sz="2659"/>
            </a:lvl8pPr>
            <a:lvl9pPr>
              <a:defRPr sz="2659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2870" y="2458274"/>
            <a:ext cx="4059167" cy="3902926"/>
          </a:xfrm>
        </p:spPr>
        <p:txBody>
          <a:bodyPr/>
          <a:lstStyle>
            <a:lvl1pPr marL="0" indent="0">
              <a:buNone/>
              <a:defRPr sz="2128"/>
            </a:lvl1pPr>
            <a:lvl2pPr marL="608008" indent="0">
              <a:buNone/>
              <a:defRPr sz="1862"/>
            </a:lvl2pPr>
            <a:lvl3pPr marL="1216015" indent="0">
              <a:buNone/>
              <a:defRPr sz="1596"/>
            </a:lvl3pPr>
            <a:lvl4pPr marL="1824024" indent="0">
              <a:buNone/>
              <a:defRPr sz="1330"/>
            </a:lvl4pPr>
            <a:lvl5pPr marL="2432032" indent="0">
              <a:buNone/>
              <a:defRPr sz="1330"/>
            </a:lvl5pPr>
            <a:lvl6pPr marL="3040039" indent="0">
              <a:buNone/>
              <a:defRPr sz="1330"/>
            </a:lvl6pPr>
            <a:lvl7pPr marL="3648047" indent="0">
              <a:buNone/>
              <a:defRPr sz="1330"/>
            </a:lvl7pPr>
            <a:lvl8pPr marL="4256056" indent="0">
              <a:buNone/>
              <a:defRPr sz="1330"/>
            </a:lvl8pPr>
            <a:lvl9pPr marL="4864063" indent="0">
              <a:buNone/>
              <a:defRPr sz="133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8856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2870" y="1620000"/>
            <a:ext cx="10215134" cy="74808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870" y="2460570"/>
            <a:ext cx="10215134" cy="38986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2870" y="6450675"/>
            <a:ext cx="9619119" cy="216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5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0473" y="6450675"/>
            <a:ext cx="427532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35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3B6205-E093-439F-9685-8F7A4FC3F42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72" y="540003"/>
            <a:ext cx="2560443" cy="71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3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3" r:id="rId2"/>
    <p:sldLayoutId id="2147483685" r:id="rId3"/>
    <p:sldLayoutId id="2147483674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hf sldNum="0" hdr="0" dt="0"/>
  <p:txStyles>
    <p:titleStyle>
      <a:lvl1pPr algn="l" defTabSz="1216015" rtl="0" eaLnBrk="1" latinLnBrk="0" hangingPunct="1">
        <a:lnSpc>
          <a:spcPct val="100000"/>
        </a:lnSpc>
        <a:spcBef>
          <a:spcPct val="0"/>
        </a:spcBef>
        <a:buNone/>
        <a:defRPr sz="3513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0365" indent="-360365" algn="l" defTabSz="1216015" rtl="0" eaLnBrk="1" latinLnBrk="0" hangingPunct="1">
        <a:lnSpc>
          <a:spcPct val="100000"/>
        </a:lnSpc>
        <a:spcBef>
          <a:spcPts val="1330"/>
        </a:spcBef>
        <a:buFont typeface="Arial" panose="020B0604020202020204" pitchFamily="34" charset="0"/>
        <a:buChar char="−"/>
        <a:defRPr sz="2702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9310" indent="-368945" algn="l" defTabSz="1216015" rtl="0" eaLnBrk="1" latinLnBrk="0" hangingPunct="1">
        <a:lnSpc>
          <a:spcPct val="100000"/>
        </a:lnSpc>
        <a:spcBef>
          <a:spcPts val="665"/>
        </a:spcBef>
        <a:buFont typeface="Arial" panose="020B0604020202020204" pitchFamily="34" charset="0"/>
        <a:buChar char="−"/>
        <a:defRPr sz="2432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89675" indent="-360365" algn="l" defTabSz="1216015" rtl="0" eaLnBrk="1" latinLnBrk="0" hangingPunct="1">
        <a:lnSpc>
          <a:spcPct val="100000"/>
        </a:lnSpc>
        <a:spcBef>
          <a:spcPts val="665"/>
        </a:spcBef>
        <a:buFont typeface="Arial" panose="020B0604020202020204" pitchFamily="34" charset="0"/>
        <a:buChar char="−"/>
        <a:defRPr sz="2162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47896" indent="-358221" algn="l" defTabSz="1216015" rtl="0" eaLnBrk="1" latinLnBrk="0" hangingPunct="1">
        <a:lnSpc>
          <a:spcPct val="100000"/>
        </a:lnSpc>
        <a:spcBef>
          <a:spcPts val="665"/>
        </a:spcBef>
        <a:buFont typeface="Arial" panose="020B0604020202020204" pitchFamily="34" charset="0"/>
        <a:buChar char="−"/>
        <a:defRPr sz="1892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18985" indent="-371091" algn="l" defTabSz="1216015" rtl="0" eaLnBrk="1" latinLnBrk="0" hangingPunct="1">
        <a:lnSpc>
          <a:spcPct val="100000"/>
        </a:lnSpc>
        <a:spcBef>
          <a:spcPts val="665"/>
        </a:spcBef>
        <a:buFont typeface="Arial" panose="020B0604020202020204" pitchFamily="34" charset="0"/>
        <a:buChar char="−"/>
        <a:defRPr sz="1892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44043" indent="-304004" algn="l" defTabSz="121601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952052" indent="-304004" algn="l" defTabSz="121601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560059" indent="-304004" algn="l" defTabSz="121601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5168067" indent="-304004" algn="l" defTabSz="121601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08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015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024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032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039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047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056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063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459304" y="5974588"/>
            <a:ext cx="9242264" cy="865950"/>
          </a:xfrm>
        </p:spPr>
        <p:txBody>
          <a:bodyPr/>
          <a:lstStyle/>
          <a:p>
            <a:pPr algn="ctr"/>
            <a:r>
              <a:rPr lang="cs-CZ" dirty="0" smtClean="0"/>
              <a:t>Dominika Holcová, Oralová Anita,</a:t>
            </a:r>
            <a:r>
              <a:rPr lang="cs-CZ" dirty="0"/>
              <a:t> Katedra primární a </a:t>
            </a:r>
            <a:r>
              <a:rPr lang="cs-CZ" dirty="0" err="1"/>
              <a:t>preprimární</a:t>
            </a:r>
            <a:r>
              <a:rPr lang="cs-CZ" dirty="0"/>
              <a:t> pedagogiky</a:t>
            </a:r>
            <a:r>
              <a:rPr lang="cs-CZ" dirty="0" smtClean="0"/>
              <a:t>,</a:t>
            </a:r>
            <a:r>
              <a:rPr lang="cs-CZ" dirty="0"/>
              <a:t> </a:t>
            </a:r>
            <a:r>
              <a:rPr lang="cs-CZ" sz="1400" dirty="0" smtClean="0"/>
              <a:t>Pedagogická </a:t>
            </a:r>
            <a:r>
              <a:rPr lang="cs-CZ" sz="1400" dirty="0" smtClean="0"/>
              <a:t>fakulta</a:t>
            </a:r>
            <a:r>
              <a:rPr lang="cs-CZ" dirty="0" smtClean="0"/>
              <a:t>,  Žižkovo </a:t>
            </a:r>
            <a:r>
              <a:rPr lang="cs-CZ" dirty="0"/>
              <a:t>nám. 5, 771 40 Olomouc</a:t>
            </a:r>
          </a:p>
          <a:p>
            <a:pPr algn="ctr"/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551" y="275010"/>
            <a:ext cx="6479771" cy="1438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45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Projektové aktivity a činnosti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Všechny aktivity a činnosti byly vázány na příběhy z dětské knihy</a:t>
            </a:r>
          </a:p>
          <a:p>
            <a:r>
              <a:rPr lang="cs-CZ" dirty="0" smtClean="0"/>
              <a:t>Příběhy byly vybírány podle týdenního tématu dané třídy</a:t>
            </a:r>
          </a:p>
          <a:p>
            <a:r>
              <a:rPr lang="cs-CZ" dirty="0" smtClean="0"/>
              <a:t>Příběh děti provázel celé dopoledne</a:t>
            </a:r>
          </a:p>
          <a:p>
            <a:r>
              <a:rPr lang="cs-CZ" dirty="0"/>
              <a:t>Hlavní hrdina příběhu, děti během celého dne doprovázel v podobě plyšového </a:t>
            </a:r>
            <a:r>
              <a:rPr lang="cs-CZ" dirty="0" smtClean="0"/>
              <a:t>zvířátka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972870" y="6359239"/>
            <a:ext cx="9619119" cy="570675"/>
          </a:xfrm>
        </p:spPr>
        <p:txBody>
          <a:bodyPr/>
          <a:lstStyle/>
          <a:p>
            <a:r>
              <a:rPr lang="cs-CZ" dirty="0"/>
              <a:t>Dominika Holcová, Oralová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fakulta, </a:t>
            </a:r>
            <a:r>
              <a:rPr lang="cs-CZ" dirty="0"/>
              <a:t>Žižkovo nám. 5, 771 40 Olomouc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775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Ranní činnosti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Hledání písmen v souvislém textu</a:t>
            </a:r>
          </a:p>
          <a:p>
            <a:r>
              <a:rPr lang="cs-CZ" dirty="0" smtClean="0"/>
              <a:t>Tyče s písmeny (skládání slov od spodu nahoru)</a:t>
            </a:r>
          </a:p>
          <a:p>
            <a:r>
              <a:rPr lang="cs-CZ" dirty="0" smtClean="0"/>
              <a:t>Psaní písmen do mouky podle vizuální nápovědy</a:t>
            </a:r>
          </a:p>
          <a:p>
            <a:r>
              <a:rPr lang="cs-CZ" dirty="0" smtClean="0"/>
              <a:t>Hledaní osově obrácených písmen</a:t>
            </a:r>
          </a:p>
          <a:p>
            <a:r>
              <a:rPr lang="cs-CZ" dirty="0"/>
              <a:t>Práce s plastelínou- tvarování písmen příp. celého jména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972870" y="6359239"/>
            <a:ext cx="9619119" cy="602759"/>
          </a:xfrm>
        </p:spPr>
        <p:txBody>
          <a:bodyPr/>
          <a:lstStyle/>
          <a:p>
            <a:r>
              <a:rPr lang="cs-CZ" dirty="0"/>
              <a:t>Dominika Holcová, Oralová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fakulta, </a:t>
            </a:r>
            <a:r>
              <a:rPr lang="cs-CZ" dirty="0"/>
              <a:t>Žižkovo nám. 5, 771 40 Olomouc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79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2870" y="1130531"/>
            <a:ext cx="10215134" cy="648393"/>
          </a:xfrm>
        </p:spPr>
        <p:txBody>
          <a:bodyPr/>
          <a:lstStyle/>
          <a:p>
            <a:pPr algn="ctr"/>
            <a:r>
              <a:rPr lang="cs-CZ" dirty="0" smtClean="0"/>
              <a:t>Tyče s písmeny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28" y="353181"/>
            <a:ext cx="3457601" cy="6146847"/>
          </a:xfr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15" y="1446415"/>
            <a:ext cx="3590538" cy="478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132" y="1913082"/>
            <a:ext cx="3240015" cy="432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5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9619" y="1171113"/>
            <a:ext cx="10215134" cy="748080"/>
          </a:xfrm>
        </p:spPr>
        <p:txBody>
          <a:bodyPr/>
          <a:lstStyle/>
          <a:p>
            <a:pPr algn="ctr"/>
            <a:r>
              <a:rPr lang="cs-CZ" dirty="0" smtClean="0"/>
              <a:t>Psaní do mouky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720" y="2144684"/>
            <a:ext cx="5170518" cy="3877889"/>
          </a:xfr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972870" y="6435182"/>
            <a:ext cx="9619119" cy="570675"/>
          </a:xfrm>
        </p:spPr>
        <p:txBody>
          <a:bodyPr/>
          <a:lstStyle/>
          <a:p>
            <a:r>
              <a:rPr lang="cs-CZ" dirty="0"/>
              <a:t>Dominika Holcová, Oralová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fakulta, </a:t>
            </a:r>
            <a:r>
              <a:rPr lang="cs-CZ" dirty="0"/>
              <a:t>Žižkovo nám. 5, 771 40 Olomouc</a:t>
            </a:r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64" y="2111432"/>
            <a:ext cx="5211453" cy="390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06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2870" y="1220989"/>
            <a:ext cx="10215134" cy="748080"/>
          </a:xfrm>
        </p:spPr>
        <p:txBody>
          <a:bodyPr/>
          <a:lstStyle/>
          <a:p>
            <a:r>
              <a:rPr lang="cs-CZ" dirty="0" smtClean="0"/>
              <a:t>Hledání písmen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Dominika Holcová, </a:t>
            </a:r>
            <a:r>
              <a:rPr lang="cs-CZ" dirty="0" err="1"/>
              <a:t>Oralová</a:t>
            </a:r>
            <a:r>
              <a:rPr lang="cs-CZ" dirty="0"/>
              <a:t>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fakulta, </a:t>
            </a:r>
            <a:r>
              <a:rPr lang="cs-CZ" dirty="0"/>
              <a:t>Žižkovo nám. 5, 771 40 Olomouc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10" y="1745671"/>
            <a:ext cx="5539164" cy="4154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138" y="192014"/>
            <a:ext cx="6036830" cy="452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758" y="3323645"/>
            <a:ext cx="3795605" cy="284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36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Řízené činnosti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Čtení pohádky</a:t>
            </a:r>
          </a:p>
          <a:p>
            <a:r>
              <a:rPr lang="cs-CZ" dirty="0" smtClean="0"/>
              <a:t>Seřazení obrázků podle časové linie příběhu</a:t>
            </a:r>
          </a:p>
          <a:p>
            <a:r>
              <a:rPr lang="cs-CZ" dirty="0" smtClean="0"/>
              <a:t>Ochutnávání jídla (hádání počátečního písmene)</a:t>
            </a:r>
          </a:p>
          <a:p>
            <a:r>
              <a:rPr lang="cs-CZ" dirty="0" smtClean="0"/>
              <a:t>Cestování s želvičkou</a:t>
            </a:r>
          </a:p>
          <a:p>
            <a:r>
              <a:rPr lang="cs-CZ" dirty="0" smtClean="0"/>
              <a:t>Hra na hudební nástroj – rytmické vytleskávání </a:t>
            </a:r>
          </a:p>
          <a:p>
            <a:r>
              <a:rPr lang="cs-CZ" dirty="0" smtClean="0"/>
              <a:t>Psaní písmen kamarádovi na záda</a:t>
            </a:r>
          </a:p>
          <a:p>
            <a:r>
              <a:rPr lang="cs-CZ" dirty="0" smtClean="0"/>
              <a:t>Povídání si o denním tématu, rozvíjení vyjadřování 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972870" y="6224337"/>
            <a:ext cx="9619119" cy="779222"/>
          </a:xfrm>
        </p:spPr>
        <p:txBody>
          <a:bodyPr/>
          <a:lstStyle/>
          <a:p>
            <a:r>
              <a:rPr lang="cs-CZ" dirty="0"/>
              <a:t>Dominika Holcová, Oralová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fakulta, </a:t>
            </a:r>
            <a:r>
              <a:rPr lang="cs-CZ" dirty="0"/>
              <a:t>Žižkovo nám. 5, 771 40 Olomouc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74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9619" y="1187738"/>
            <a:ext cx="10215134" cy="748080"/>
          </a:xfrm>
        </p:spPr>
        <p:txBody>
          <a:bodyPr/>
          <a:lstStyle/>
          <a:p>
            <a:r>
              <a:rPr lang="cs-CZ" dirty="0"/>
              <a:t>Č</a:t>
            </a:r>
            <a:r>
              <a:rPr lang="cs-CZ" dirty="0" smtClean="0"/>
              <a:t>tení pohádky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996" y="3175462"/>
            <a:ext cx="4001881" cy="3001411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2870" y="2046699"/>
            <a:ext cx="10215134" cy="4470479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854" y="395634"/>
            <a:ext cx="4171951" cy="312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92" y="1705620"/>
            <a:ext cx="3540184" cy="265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684" y="3524597"/>
            <a:ext cx="4013198" cy="3009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77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2870" y="1154487"/>
            <a:ext cx="10215134" cy="748080"/>
          </a:xfrm>
        </p:spPr>
        <p:txBody>
          <a:bodyPr/>
          <a:lstStyle/>
          <a:p>
            <a:r>
              <a:rPr lang="cs-CZ" dirty="0" smtClean="0"/>
              <a:t>Povídání o denním tématu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218" y="3092334"/>
            <a:ext cx="4142625" cy="310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Dominika Holcová, </a:t>
            </a:r>
            <a:r>
              <a:rPr lang="cs-CZ" dirty="0" err="1"/>
              <a:t>Oralová</a:t>
            </a:r>
            <a:r>
              <a:rPr lang="cs-CZ" dirty="0"/>
              <a:t>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fakulta, </a:t>
            </a:r>
            <a:r>
              <a:rPr lang="cs-CZ" dirty="0"/>
              <a:t>Žižkovo nám. 5, 771 40 </a:t>
            </a:r>
            <a:r>
              <a:rPr lang="cs-CZ" dirty="0" smtClean="0"/>
              <a:t>Olomouc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79" y="1695797"/>
            <a:ext cx="4120458" cy="309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680" y="539352"/>
            <a:ext cx="3898785" cy="292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705" y="2953400"/>
            <a:ext cx="4084031" cy="306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37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2870" y="1237614"/>
            <a:ext cx="10215134" cy="748080"/>
          </a:xfrm>
        </p:spPr>
        <p:txBody>
          <a:bodyPr/>
          <a:lstStyle/>
          <a:p>
            <a:r>
              <a:rPr lang="cs-CZ" dirty="0" smtClean="0"/>
              <a:t>Psaní kamarádovi na záda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2870" y="1845426"/>
            <a:ext cx="10215134" cy="4513814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Dominika Holcová, </a:t>
            </a:r>
            <a:r>
              <a:rPr lang="cs-CZ" dirty="0" err="1"/>
              <a:t>Oralová</a:t>
            </a:r>
            <a:r>
              <a:rPr lang="cs-CZ" dirty="0"/>
              <a:t>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fakulta, </a:t>
            </a:r>
            <a:r>
              <a:rPr lang="cs-CZ" dirty="0"/>
              <a:t>Žižkovo nám. 5, 771 40 Olomouc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415" y="3053152"/>
            <a:ext cx="4084031" cy="306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75" y="1862051"/>
            <a:ext cx="4364297" cy="327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210" y="264037"/>
            <a:ext cx="3466672" cy="461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83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6244" y="1337367"/>
            <a:ext cx="10215134" cy="748080"/>
          </a:xfrm>
        </p:spPr>
        <p:txBody>
          <a:bodyPr/>
          <a:lstStyle/>
          <a:p>
            <a:r>
              <a:rPr lang="cs-CZ" dirty="0" smtClean="0"/>
              <a:t>Rytmické vytleskávání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2870" y="2078182"/>
            <a:ext cx="10215134" cy="4281057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Dominika Holcová, </a:t>
            </a:r>
            <a:r>
              <a:rPr lang="cs-CZ" dirty="0" err="1"/>
              <a:t>Oralová</a:t>
            </a:r>
            <a:r>
              <a:rPr lang="cs-CZ" dirty="0"/>
              <a:t>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fakulta, </a:t>
            </a:r>
            <a:r>
              <a:rPr lang="cs-CZ" dirty="0"/>
              <a:t>Žižkovo nám. 5, 771 40 Olomouc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1" y="1918465"/>
            <a:ext cx="5330940" cy="399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34" y="847898"/>
            <a:ext cx="5428327" cy="407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984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2870" y="3819032"/>
            <a:ext cx="10215134" cy="982528"/>
          </a:xfrm>
        </p:spPr>
        <p:txBody>
          <a:bodyPr>
            <a:normAutofit fontScale="90000"/>
          </a:bodyPr>
          <a:lstStyle/>
          <a:p>
            <a:r>
              <a:rPr lang="cs-CZ" dirty="0"/>
              <a:t>ROZVOJ ČTENÁŘSKÉ PREGRAMOTNOSTI  A PODPORA ZÁJMU DĚTÍ O PSANOU FORMU JAZYKA 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2870" y="4985528"/>
            <a:ext cx="10215134" cy="945883"/>
          </a:xfrm>
        </p:spPr>
        <p:txBody>
          <a:bodyPr/>
          <a:lstStyle/>
          <a:p>
            <a:r>
              <a:rPr lang="cs-CZ" dirty="0"/>
              <a:t>Podpora </a:t>
            </a:r>
            <a:r>
              <a:rPr lang="cs-CZ" dirty="0" err="1"/>
              <a:t>pregramotnosti</a:t>
            </a:r>
            <a:r>
              <a:rPr lang="cs-CZ" dirty="0"/>
              <a:t> v předškolním vzdělávání (SC1)</a:t>
            </a:r>
          </a:p>
          <a:p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459305" y="6078797"/>
            <a:ext cx="9242264" cy="735264"/>
          </a:xfrm>
        </p:spPr>
        <p:txBody>
          <a:bodyPr/>
          <a:lstStyle/>
          <a:p>
            <a:pPr algn="ctr"/>
            <a:r>
              <a:rPr lang="cs-CZ" dirty="0"/>
              <a:t>Dominika Holcová, Oralová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</a:t>
            </a:r>
            <a:r>
              <a:rPr lang="cs-CZ" sz="1400" dirty="0" smtClean="0"/>
              <a:t>fakulta</a:t>
            </a:r>
            <a:r>
              <a:rPr lang="cs-CZ" dirty="0" smtClean="0"/>
              <a:t>, </a:t>
            </a:r>
            <a:br>
              <a:rPr lang="cs-CZ" dirty="0" smtClean="0"/>
            </a:br>
            <a:r>
              <a:rPr lang="cs-CZ" dirty="0" smtClean="0"/>
              <a:t>Žižkovo </a:t>
            </a:r>
            <a:r>
              <a:rPr lang="cs-CZ" dirty="0" smtClean="0"/>
              <a:t>nám. 5, 771 40 Olomouc</a:t>
            </a:r>
            <a:endParaRPr lang="cs-CZ" dirty="0"/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411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6244" y="1270866"/>
            <a:ext cx="10215134" cy="748080"/>
          </a:xfrm>
        </p:spPr>
        <p:txBody>
          <a:bodyPr/>
          <a:lstStyle/>
          <a:p>
            <a:r>
              <a:rPr lang="cs-CZ" dirty="0" smtClean="0"/>
              <a:t>Pohybové činnosti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2870" y="1878676"/>
            <a:ext cx="10215134" cy="4480563"/>
          </a:xfrm>
        </p:spPr>
        <p:txBody>
          <a:bodyPr>
            <a:normAutofit/>
          </a:bodyPr>
          <a:lstStyle/>
          <a:p>
            <a:r>
              <a:rPr lang="cs-CZ" sz="2800" dirty="0" smtClean="0"/>
              <a:t>Zloději zelí </a:t>
            </a:r>
          </a:p>
          <a:p>
            <a:pPr marL="731454" lvl="4" indent="-360365">
              <a:spcBef>
                <a:spcPts val="1330"/>
              </a:spcBef>
            </a:pPr>
            <a:r>
              <a:rPr lang="cs-CZ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Děti </a:t>
            </a:r>
            <a:r>
              <a:rPr lang="cs-CZ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 „zajíčci“, </a:t>
            </a:r>
            <a:r>
              <a:rPr lang="cs-CZ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 </a:t>
            </a:r>
            <a:r>
              <a:rPr lang="cs-CZ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musely </a:t>
            </a:r>
            <a:r>
              <a:rPr lang="cs-CZ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doskákat pro zelí v podobě písmen. Vždy </a:t>
            </a:r>
            <a:r>
              <a:rPr lang="cs-CZ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jsme jim ukázaly písmeno </a:t>
            </a:r>
            <a:r>
              <a:rPr lang="cs-CZ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 </a:t>
            </a:r>
            <a:r>
              <a:rPr lang="cs-CZ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barvě, </a:t>
            </a:r>
            <a:r>
              <a:rPr lang="cs-CZ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kterou mají hledat a oni si pro ně co nejrychleji </a:t>
            </a:r>
            <a:r>
              <a:rPr lang="cs-CZ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doskákaly. Když nasbíraly </a:t>
            </a:r>
            <a:r>
              <a:rPr lang="cs-CZ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všechna </a:t>
            </a:r>
            <a:r>
              <a:rPr lang="cs-CZ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písmena, společně jsme si je podle vzoru poskládaly. Nakonec jsme si slovo společně přečetli</a:t>
            </a:r>
            <a:r>
              <a:rPr lang="cs-CZ" sz="2800" dirty="0" smtClean="0">
                <a:solidFill>
                  <a:schemeClr val="tx1"/>
                </a:solidFill>
              </a:rPr>
              <a:t>.</a:t>
            </a:r>
            <a:endParaRPr lang="cs-CZ" sz="2000" dirty="0" smtClean="0"/>
          </a:p>
          <a:p>
            <a:pPr marL="2144" indent="0">
              <a:buNone/>
            </a:pPr>
            <a:endParaRPr lang="cs-CZ" sz="2810" dirty="0"/>
          </a:p>
          <a:p>
            <a:pPr marL="1089675" lvl="3" indent="0">
              <a:buNone/>
            </a:pPr>
            <a:endParaRPr lang="cs-CZ" sz="20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972870" y="6176211"/>
            <a:ext cx="9619119" cy="811307"/>
          </a:xfrm>
        </p:spPr>
        <p:txBody>
          <a:bodyPr/>
          <a:lstStyle/>
          <a:p>
            <a:r>
              <a:rPr lang="cs-CZ" dirty="0"/>
              <a:t>Dominika Holcová, Oralová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fakulta, </a:t>
            </a:r>
            <a:r>
              <a:rPr lang="cs-CZ" dirty="0"/>
              <a:t>Žižkovo nám. 5, 771 40 Olomouc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357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8356" y="1271657"/>
            <a:ext cx="10215134" cy="748080"/>
          </a:xfrm>
        </p:spPr>
        <p:txBody>
          <a:bodyPr/>
          <a:lstStyle/>
          <a:p>
            <a:r>
              <a:rPr lang="cs-CZ" dirty="0"/>
              <a:t>Pohybové činnosti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813" y="1981598"/>
            <a:ext cx="10215134" cy="3898669"/>
          </a:xfrm>
        </p:spPr>
        <p:txBody>
          <a:bodyPr>
            <a:normAutofit/>
          </a:bodyPr>
          <a:lstStyle/>
          <a:p>
            <a:r>
              <a:rPr lang="cs-CZ" dirty="0" smtClean="0"/>
              <a:t>Afričtí nosiči</a:t>
            </a:r>
          </a:p>
          <a:p>
            <a:pPr lvl="0"/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Děti se </a:t>
            </a: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rozdělily do dvou skupin a vytvořily řadu. První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dítě v zástupu si </a:t>
            </a: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dalo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hlavu </a:t>
            </a: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košík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proběhlo co nejrychleji dráhou s </a:t>
            </a: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překážkami tak,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aby mu krabice nespadla </a:t>
            </a: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 hlavy. Jakmile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dítě </a:t>
            </a: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došlo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konec, vybere si jakýkoli písmenko </a:t>
            </a: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půjde zpátky ke </a:t>
            </a: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své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skupince </a:t>
            </a: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dětí. Poté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co se vystřídají všechny děti tak se posadí do kroužku a musí poskládat společně podle vzoru slovo AFRIKA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Dominika Holcová, </a:t>
            </a:r>
            <a:r>
              <a:rPr lang="cs-CZ" dirty="0" err="1"/>
              <a:t>Oralová</a:t>
            </a:r>
            <a:r>
              <a:rPr lang="cs-CZ" dirty="0"/>
              <a:t>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fakulta, </a:t>
            </a:r>
            <a:r>
              <a:rPr lang="cs-CZ" dirty="0"/>
              <a:t>Žižkovo nám. 5, 771 40 Olomouc</a:t>
            </a:r>
          </a:p>
        </p:txBody>
      </p:sp>
    </p:spTree>
    <p:extLst>
      <p:ext uri="{BB962C8B-B14F-4D97-AF65-F5344CB8AC3E}">
        <p14:creationId xmlns:p14="http://schemas.microsoft.com/office/powerpoint/2010/main" val="125942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2870" y="1199085"/>
            <a:ext cx="10215134" cy="748080"/>
          </a:xfrm>
        </p:spPr>
        <p:txBody>
          <a:bodyPr/>
          <a:lstStyle/>
          <a:p>
            <a:r>
              <a:rPr lang="cs-CZ" dirty="0" smtClean="0"/>
              <a:t>Afričtí nosiči 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Dominika Holcová, </a:t>
            </a:r>
            <a:r>
              <a:rPr lang="cs-CZ" dirty="0" err="1"/>
              <a:t>Oralová</a:t>
            </a:r>
            <a:r>
              <a:rPr lang="cs-CZ" dirty="0"/>
              <a:t>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fakulta, </a:t>
            </a:r>
            <a:r>
              <a:rPr lang="cs-CZ" dirty="0"/>
              <a:t>Žižkovo nám. 5, 771 40 Olomouc</a:t>
            </a:r>
          </a:p>
        </p:txBody>
      </p:sp>
      <p:pic>
        <p:nvPicPr>
          <p:cNvPr id="4098" name="Picture 2" descr="C:\Users\Dominika\Downloads\67261125_1327367970760889_56651219929661440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53" y="1799266"/>
            <a:ext cx="2417933" cy="429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ominika\Downloads\67255414_2511142372239468_3770183933799432192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767" y="443373"/>
            <a:ext cx="5374368" cy="302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216" y="3555798"/>
            <a:ext cx="4257878" cy="239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62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2870" y="1358743"/>
            <a:ext cx="10215134" cy="748080"/>
          </a:xfrm>
        </p:spPr>
        <p:txBody>
          <a:bodyPr/>
          <a:lstStyle/>
          <a:p>
            <a:r>
              <a:rPr lang="cs-CZ" dirty="0" smtClean="0"/>
              <a:t>Pohybové činnosti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58356" y="2068684"/>
            <a:ext cx="10215134" cy="3898669"/>
          </a:xfrm>
        </p:spPr>
        <p:txBody>
          <a:bodyPr>
            <a:normAutofit fontScale="92500"/>
          </a:bodyPr>
          <a:lstStyle/>
          <a:p>
            <a:r>
              <a:rPr lang="cs-CZ" sz="2800" dirty="0"/>
              <a:t>Průchod tygřím </a:t>
            </a:r>
            <a:r>
              <a:rPr lang="cs-CZ" sz="2800" dirty="0" smtClean="0"/>
              <a:t>územím</a:t>
            </a:r>
          </a:p>
          <a:p>
            <a:pPr lvl="1"/>
            <a:r>
              <a:rPr lang="cs-CZ" sz="2800" dirty="0" smtClean="0"/>
              <a:t>Děti si lehly na zem do klubíčka a zavřely si oči. Jedno </a:t>
            </a:r>
            <a:r>
              <a:rPr lang="cs-CZ" sz="2800" dirty="0"/>
              <a:t>z dětí „indický rolník“ </a:t>
            </a:r>
            <a:r>
              <a:rPr lang="cs-CZ" sz="2800" dirty="0" smtClean="0"/>
              <a:t>nemělo </a:t>
            </a:r>
            <a:r>
              <a:rPr lang="cs-CZ" sz="2800" dirty="0" smtClean="0"/>
              <a:t>zavřené oči</a:t>
            </a:r>
            <a:r>
              <a:rPr lang="cs-CZ" sz="2800" dirty="0"/>
              <a:t> </a:t>
            </a:r>
            <a:r>
              <a:rPr lang="cs-CZ" sz="2800" dirty="0" smtClean="0"/>
              <a:t>a </a:t>
            </a:r>
            <a:r>
              <a:rPr lang="cs-CZ" sz="2800" dirty="0" smtClean="0"/>
              <a:t>muselo </a:t>
            </a:r>
            <a:r>
              <a:rPr lang="cs-CZ" sz="2800" dirty="0" smtClean="0"/>
              <a:t>mezi dětmi – </a:t>
            </a:r>
            <a:r>
              <a:rPr lang="cs-CZ" sz="2800" dirty="0"/>
              <a:t>tygry, neslyšně projít a na konci jeho trasy, </a:t>
            </a:r>
            <a:r>
              <a:rPr lang="cs-CZ" sz="2800" dirty="0" smtClean="0"/>
              <a:t>muselo </a:t>
            </a:r>
            <a:r>
              <a:rPr lang="cs-CZ" sz="2800" dirty="0"/>
              <a:t>dojít až ke svému poli</a:t>
            </a:r>
            <a:r>
              <a:rPr lang="cs-CZ" sz="2800" dirty="0" smtClean="0"/>
              <a:t>, kde </a:t>
            </a:r>
            <a:r>
              <a:rPr lang="cs-CZ" sz="2800" dirty="0" smtClean="0"/>
              <a:t>muselo </a:t>
            </a:r>
            <a:r>
              <a:rPr lang="cs-CZ" sz="2800" dirty="0"/>
              <a:t>vzít z misky jedno písmeno a opět neslyšně přejít přes tygry zpět ke svému </a:t>
            </a:r>
            <a:r>
              <a:rPr lang="cs-CZ" sz="2800" dirty="0" smtClean="0"/>
              <a:t>domu. Pokud </a:t>
            </a:r>
            <a:r>
              <a:rPr lang="cs-CZ" sz="2800" dirty="0"/>
              <a:t>rolníka někdo </a:t>
            </a:r>
            <a:r>
              <a:rPr lang="cs-CZ" sz="2800" dirty="0" smtClean="0"/>
              <a:t>uslyšel, pokusil </a:t>
            </a:r>
            <a:r>
              <a:rPr lang="cs-CZ" sz="2800" dirty="0"/>
              <a:t>se ho chytit, pokud se mu to </a:t>
            </a:r>
            <a:r>
              <a:rPr lang="cs-CZ" sz="2800" dirty="0" smtClean="0"/>
              <a:t>podařilo, </a:t>
            </a:r>
            <a:r>
              <a:rPr lang="cs-CZ" sz="2800" dirty="0"/>
              <a:t>rolník </a:t>
            </a:r>
            <a:r>
              <a:rPr lang="cs-CZ" sz="2800" dirty="0" smtClean="0"/>
              <a:t>musel </a:t>
            </a:r>
            <a:r>
              <a:rPr lang="cs-CZ" sz="2800" dirty="0"/>
              <a:t>písmeno vrátit zpátky a s tygrem si vyměnit </a:t>
            </a:r>
            <a:r>
              <a:rPr lang="cs-CZ" sz="2800" dirty="0" smtClean="0"/>
              <a:t>role. </a:t>
            </a:r>
          </a:p>
          <a:p>
            <a:r>
              <a:rPr lang="cs-CZ" sz="2800" dirty="0" smtClean="0"/>
              <a:t>Jóga</a:t>
            </a:r>
            <a:endParaRPr lang="cs-CZ" sz="2800" dirty="0"/>
          </a:p>
          <a:p>
            <a:pPr lvl="1"/>
            <a:endParaRPr lang="cs-CZ" sz="2530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972870" y="6359239"/>
            <a:ext cx="9619119" cy="665925"/>
          </a:xfrm>
        </p:spPr>
        <p:txBody>
          <a:bodyPr/>
          <a:lstStyle/>
          <a:p>
            <a:r>
              <a:rPr lang="cs-CZ" dirty="0"/>
              <a:t>Dominika Holcová, Oralová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fakulta, </a:t>
            </a:r>
            <a:r>
              <a:rPr lang="cs-CZ" dirty="0"/>
              <a:t>Žižkovo nám. 5, 771 40 Olomouc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809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2870" y="1257143"/>
            <a:ext cx="10215134" cy="748080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Průchod tygřím územím</a:t>
            </a:r>
            <a:br>
              <a:rPr lang="cs-CZ" sz="3600" dirty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830" y="159704"/>
            <a:ext cx="2970000" cy="3960000"/>
          </a:xfr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972870" y="6379162"/>
            <a:ext cx="9619119" cy="665925"/>
          </a:xfrm>
        </p:spPr>
        <p:txBody>
          <a:bodyPr/>
          <a:lstStyle/>
          <a:p>
            <a:r>
              <a:rPr lang="cs-CZ" dirty="0"/>
              <a:t>Dominika Holcová, Oralová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fakulta, </a:t>
            </a:r>
            <a:r>
              <a:rPr lang="cs-CZ" dirty="0"/>
              <a:t>Žižkovo nám. 5, 771 40 Olomouc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4" y="1787507"/>
            <a:ext cx="2970000" cy="3960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838" y="2299361"/>
            <a:ext cx="2971507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323939" y="2895208"/>
            <a:ext cx="2971506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04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Pohybové činnosti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Doveď tygra domů</a:t>
            </a:r>
          </a:p>
          <a:p>
            <a:pPr lvl="1"/>
            <a:r>
              <a:rPr lang="cs-CZ" sz="2530" dirty="0"/>
              <a:t>Děti </a:t>
            </a:r>
            <a:r>
              <a:rPr lang="cs-CZ" sz="2530" dirty="0" smtClean="0"/>
              <a:t>u sebe měly tužku </a:t>
            </a:r>
            <a:r>
              <a:rPr lang="cs-CZ" sz="2530" dirty="0"/>
              <a:t>(fixu a </a:t>
            </a:r>
            <a:r>
              <a:rPr lang="cs-CZ" sz="2530" dirty="0" smtClean="0"/>
              <a:t>papír)</a:t>
            </a:r>
            <a:r>
              <a:rPr lang="cs-CZ" sz="2130" dirty="0" smtClean="0"/>
              <a:t>. </a:t>
            </a:r>
            <a:r>
              <a:rPr lang="cs-CZ" sz="2530" dirty="0" smtClean="0"/>
              <a:t>Děti šly </a:t>
            </a:r>
            <a:r>
              <a:rPr lang="cs-CZ" sz="2530" dirty="0"/>
              <a:t>podle </a:t>
            </a:r>
            <a:r>
              <a:rPr lang="cs-CZ" sz="2530" dirty="0" smtClean="0"/>
              <a:t>barevných stuh </a:t>
            </a:r>
            <a:r>
              <a:rPr lang="cs-CZ" sz="2530" dirty="0"/>
              <a:t>a </a:t>
            </a:r>
            <a:r>
              <a:rPr lang="cs-CZ" sz="2530" dirty="0" smtClean="0"/>
              <a:t>musely najít </a:t>
            </a:r>
            <a:r>
              <a:rPr lang="cs-CZ" sz="2530" dirty="0"/>
              <a:t>určitý počet písmen. Písmena, která </a:t>
            </a:r>
            <a:r>
              <a:rPr lang="cs-CZ" sz="2530" dirty="0" smtClean="0"/>
              <a:t>našly, </a:t>
            </a:r>
            <a:r>
              <a:rPr lang="cs-CZ" sz="2530" dirty="0"/>
              <a:t>si </a:t>
            </a:r>
            <a:r>
              <a:rPr lang="cs-CZ" sz="2530" dirty="0" smtClean="0"/>
              <a:t>zapsaly </a:t>
            </a:r>
            <a:r>
              <a:rPr lang="cs-CZ" sz="2530" dirty="0"/>
              <a:t>na papír a na konci </a:t>
            </a:r>
            <a:r>
              <a:rPr lang="cs-CZ" sz="2530" dirty="0" smtClean="0"/>
              <a:t>přečetly </a:t>
            </a:r>
            <a:r>
              <a:rPr lang="cs-CZ" sz="2530" dirty="0"/>
              <a:t>nápis na osvobození </a:t>
            </a:r>
            <a:r>
              <a:rPr lang="cs-CZ" sz="2530" dirty="0" smtClean="0"/>
              <a:t>tygříka</a:t>
            </a:r>
            <a:r>
              <a:rPr lang="cs-CZ" sz="2130" dirty="0" smtClean="0"/>
              <a:t>. </a:t>
            </a:r>
            <a:r>
              <a:rPr lang="cs-CZ" sz="2530" dirty="0" smtClean="0"/>
              <a:t>Jakmile </a:t>
            </a:r>
            <a:r>
              <a:rPr lang="cs-CZ" sz="2530" dirty="0"/>
              <a:t>děti </a:t>
            </a:r>
            <a:r>
              <a:rPr lang="cs-CZ" sz="2530" dirty="0" smtClean="0"/>
              <a:t>došly </a:t>
            </a:r>
            <a:r>
              <a:rPr lang="cs-CZ" sz="2530" dirty="0"/>
              <a:t>do cíle, </a:t>
            </a:r>
            <a:r>
              <a:rPr lang="cs-CZ" sz="2530" dirty="0" smtClean="0"/>
              <a:t>našly </a:t>
            </a:r>
            <a:r>
              <a:rPr lang="cs-CZ" sz="2530" dirty="0"/>
              <a:t>ztraceného tygra (plyšového) a </a:t>
            </a:r>
            <a:r>
              <a:rPr lang="cs-CZ" sz="2530" dirty="0" smtClean="0"/>
              <a:t>osvobodily </a:t>
            </a:r>
            <a:r>
              <a:rPr lang="cs-CZ" sz="2530" dirty="0"/>
              <a:t>ho, jen pokud </a:t>
            </a:r>
            <a:r>
              <a:rPr lang="cs-CZ" sz="2530" dirty="0" smtClean="0"/>
              <a:t>měly správně </a:t>
            </a:r>
            <a:r>
              <a:rPr lang="cs-CZ" sz="2530" dirty="0"/>
              <a:t>napsaná všechna hledaná písmenka – která jim </a:t>
            </a:r>
            <a:r>
              <a:rPr lang="cs-CZ" sz="2530" dirty="0" smtClean="0"/>
              <a:t>dala </a:t>
            </a:r>
            <a:r>
              <a:rPr lang="cs-CZ" sz="2530" dirty="0"/>
              <a:t>dohromady </a:t>
            </a:r>
            <a:r>
              <a:rPr lang="cs-CZ" sz="2530" dirty="0" smtClean="0"/>
              <a:t>slovo.</a:t>
            </a:r>
            <a:r>
              <a:rPr lang="cs-CZ" sz="2130" dirty="0"/>
              <a:t> 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972870" y="6157913"/>
            <a:ext cx="9619119" cy="851662"/>
          </a:xfrm>
        </p:spPr>
        <p:txBody>
          <a:bodyPr/>
          <a:lstStyle/>
          <a:p>
            <a:r>
              <a:rPr lang="cs-CZ" dirty="0"/>
              <a:t>Dominika Holcová, Oralová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fakulta, </a:t>
            </a:r>
            <a:r>
              <a:rPr lang="cs-CZ" dirty="0"/>
              <a:t>Žižkovo nám. 5, 771 40 Olomouc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607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2870" y="1228114"/>
            <a:ext cx="10215134" cy="748080"/>
          </a:xfrm>
        </p:spPr>
        <p:txBody>
          <a:bodyPr/>
          <a:lstStyle/>
          <a:p>
            <a:r>
              <a:rPr lang="cs-CZ" dirty="0" smtClean="0"/>
              <a:t>Doveď tygra domů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026" y="2360958"/>
            <a:ext cx="2929500" cy="3906000"/>
          </a:xfr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972870" y="6356279"/>
            <a:ext cx="9619119" cy="651637"/>
          </a:xfrm>
        </p:spPr>
        <p:txBody>
          <a:bodyPr/>
          <a:lstStyle/>
          <a:p>
            <a:r>
              <a:rPr lang="cs-CZ" dirty="0"/>
              <a:t>Dominika Holcová, Oralová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fakulta, </a:t>
            </a:r>
            <a:r>
              <a:rPr lang="cs-CZ" dirty="0"/>
              <a:t>Žižkovo nám. 5, 771 40 Olomouc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90" y="407958"/>
            <a:ext cx="2929533" cy="390604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6" y="1816537"/>
            <a:ext cx="2929500" cy="390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523" y="2360980"/>
            <a:ext cx="2930987" cy="390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39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2870" y="1236168"/>
            <a:ext cx="10215134" cy="74808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Úprava aktivit pro chlapce s poruchou autistického spektra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2870" y="1945177"/>
            <a:ext cx="10215134" cy="4555375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1 chlapec s poruchou autistického spektra</a:t>
            </a:r>
          </a:p>
          <a:p>
            <a:r>
              <a:rPr lang="cs-CZ" dirty="0"/>
              <a:t>1 asistent pedagoga</a:t>
            </a:r>
          </a:p>
          <a:p>
            <a:r>
              <a:rPr lang="cs-CZ" dirty="0"/>
              <a:t>Chlapec bez problémů začleněný</a:t>
            </a:r>
          </a:p>
          <a:p>
            <a:r>
              <a:rPr lang="cs-CZ" dirty="0"/>
              <a:t>Úprava </a:t>
            </a:r>
            <a:r>
              <a:rPr lang="cs-CZ" dirty="0" smtClean="0"/>
              <a:t>několika aktivit:</a:t>
            </a:r>
            <a:endParaRPr lang="cs-CZ" dirty="0"/>
          </a:p>
          <a:p>
            <a:pPr lvl="1"/>
            <a:r>
              <a:rPr lang="cs-CZ" dirty="0"/>
              <a:t>Méně aktivit na vítěze nebo vítězný tým</a:t>
            </a:r>
          </a:p>
          <a:p>
            <a:pPr lvl="1"/>
            <a:r>
              <a:rPr lang="cs-CZ" dirty="0"/>
              <a:t>Ochutnávání jídla – změna pravidel, </a:t>
            </a:r>
            <a:r>
              <a:rPr lang="cs-CZ" dirty="0" smtClean="0"/>
              <a:t>chlapec nemusel </a:t>
            </a:r>
            <a:r>
              <a:rPr lang="cs-CZ" dirty="0"/>
              <a:t>mít zavázané </a:t>
            </a:r>
            <a:r>
              <a:rPr lang="cs-CZ" dirty="0" smtClean="0"/>
              <a:t>oči a vybral si </a:t>
            </a:r>
            <a:r>
              <a:rPr lang="cs-CZ" dirty="0" smtClean="0"/>
              <a:t>sám, </a:t>
            </a:r>
            <a:r>
              <a:rPr lang="cs-CZ" dirty="0" smtClean="0"/>
              <a:t>co chce sníst </a:t>
            </a:r>
            <a:endParaRPr lang="cs-CZ" dirty="0"/>
          </a:p>
          <a:p>
            <a:pPr lvl="1"/>
            <a:r>
              <a:rPr lang="cs-CZ" dirty="0"/>
              <a:t>Psaní písmen na tělo – </a:t>
            </a:r>
            <a:r>
              <a:rPr lang="cs-CZ" dirty="0" smtClean="0"/>
              <a:t>chlapec si pouze </a:t>
            </a:r>
            <a:r>
              <a:rPr lang="cs-CZ" dirty="0" smtClean="0"/>
              <a:t>vybral</a:t>
            </a:r>
            <a:r>
              <a:rPr lang="cs-CZ" dirty="0"/>
              <a:t>, kde chce, aby mu ostatní po těle </a:t>
            </a:r>
            <a:r>
              <a:rPr lang="cs-CZ" dirty="0" smtClean="0"/>
              <a:t>psali</a:t>
            </a:r>
            <a:endParaRPr lang="cs-CZ" dirty="0"/>
          </a:p>
          <a:p>
            <a:pPr lvl="1"/>
            <a:r>
              <a:rPr lang="cs-CZ" dirty="0"/>
              <a:t>Respektování častějšího odpočinku nebo </a:t>
            </a:r>
            <a:r>
              <a:rPr lang="cs-CZ" dirty="0" smtClean="0"/>
              <a:t>možnosti </a:t>
            </a:r>
            <a:r>
              <a:rPr lang="cs-CZ" dirty="0"/>
              <a:t>času být sám bez spolužáků</a:t>
            </a:r>
          </a:p>
          <a:p>
            <a:pPr lvl="1"/>
            <a:r>
              <a:rPr lang="cs-CZ" dirty="0" smtClean="0"/>
              <a:t>Elimina</a:t>
            </a:r>
            <a:r>
              <a:rPr lang="cs-CZ" dirty="0" smtClean="0"/>
              <a:t>ce</a:t>
            </a:r>
            <a:r>
              <a:rPr lang="cs-CZ" dirty="0" smtClean="0"/>
              <a:t> </a:t>
            </a:r>
            <a:r>
              <a:rPr lang="cs-CZ" dirty="0"/>
              <a:t>přílišného hluku ve třídě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Dominika Holcová, </a:t>
            </a:r>
            <a:r>
              <a:rPr lang="cs-CZ" dirty="0" err="1"/>
              <a:t>Oralová</a:t>
            </a:r>
            <a:r>
              <a:rPr lang="cs-CZ" dirty="0"/>
              <a:t>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fakulta, </a:t>
            </a:r>
            <a:r>
              <a:rPr lang="cs-CZ" dirty="0"/>
              <a:t>Žižkovo nám. 5, 771 40 Olomouc</a:t>
            </a:r>
          </a:p>
        </p:txBody>
      </p:sp>
    </p:spTree>
    <p:extLst>
      <p:ext uri="{BB962C8B-B14F-4D97-AF65-F5344CB8AC3E}">
        <p14:creationId xmlns:p14="http://schemas.microsoft.com/office/powerpoint/2010/main" val="10698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9991" y="2944872"/>
            <a:ext cx="10215134" cy="4463937"/>
          </a:xfrm>
        </p:spPr>
        <p:txBody>
          <a:bodyPr>
            <a:normAutofit/>
          </a:bodyPr>
          <a:lstStyle/>
          <a:p>
            <a:r>
              <a:rPr lang="cs-CZ" dirty="0" smtClean="0"/>
              <a:t>U </a:t>
            </a:r>
            <a:r>
              <a:rPr lang="cs-CZ" dirty="0"/>
              <a:t>dětí s tělesným </a:t>
            </a:r>
            <a:r>
              <a:rPr lang="cs-CZ" dirty="0" smtClean="0"/>
              <a:t>postižením by byla možná </a:t>
            </a:r>
            <a:r>
              <a:rPr lang="cs-CZ" dirty="0" smtClean="0"/>
              <a:t>úprava pohybových aktivit podle </a:t>
            </a:r>
            <a:r>
              <a:rPr lang="cs-CZ" dirty="0"/>
              <a:t>druhu </a:t>
            </a:r>
            <a:r>
              <a:rPr lang="cs-CZ" dirty="0" smtClean="0"/>
              <a:t>postižení</a:t>
            </a:r>
          </a:p>
          <a:p>
            <a:r>
              <a:rPr lang="cs-CZ" dirty="0" smtClean="0"/>
              <a:t>Dětem </a:t>
            </a:r>
            <a:r>
              <a:rPr lang="cs-CZ" dirty="0"/>
              <a:t>se zrakovým </a:t>
            </a:r>
            <a:r>
              <a:rPr lang="cs-CZ" dirty="0" smtClean="0"/>
              <a:t>postižením poskytnutí pomůcek tak, </a:t>
            </a:r>
            <a:r>
              <a:rPr lang="cs-CZ" dirty="0"/>
              <a:t>aby si je mohly osahat a vzít do </a:t>
            </a:r>
            <a:r>
              <a:rPr lang="cs-CZ" dirty="0" smtClean="0"/>
              <a:t>rukou, u pohybových aktivit přiřazení dítěte bez zrakového postižení. </a:t>
            </a:r>
            <a:endParaRPr lang="cs-CZ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Dominika Holcová, </a:t>
            </a:r>
            <a:r>
              <a:rPr lang="cs-CZ" dirty="0" err="1"/>
              <a:t>Oralová</a:t>
            </a:r>
            <a:r>
              <a:rPr lang="cs-CZ" dirty="0"/>
              <a:t>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fakulta, </a:t>
            </a:r>
            <a:r>
              <a:rPr lang="cs-CZ" dirty="0"/>
              <a:t>Žižkovo nám. 5, 771 40 Olomouc</a:t>
            </a: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972870" y="1547081"/>
            <a:ext cx="10215134" cy="748080"/>
          </a:xfrm>
        </p:spPr>
        <p:txBody>
          <a:bodyPr>
            <a:normAutofit fontScale="90000"/>
          </a:bodyPr>
          <a:lstStyle/>
          <a:p>
            <a:r>
              <a:rPr lang="cs-CZ" sz="2800" dirty="0"/>
              <a:t>Obecně by bylo možné všechny realizované činnosti přizpůsobit dětem s </a:t>
            </a:r>
            <a:r>
              <a:rPr lang="cs-CZ" sz="2800" dirty="0" smtClean="0"/>
              <a:t>různým typem </a:t>
            </a:r>
            <a:r>
              <a:rPr lang="cs-CZ" sz="2800" dirty="0"/>
              <a:t>postižení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98703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6245" y="1104612"/>
            <a:ext cx="10215134" cy="748080"/>
          </a:xfrm>
        </p:spPr>
        <p:txBody>
          <a:bodyPr/>
          <a:lstStyle/>
          <a:p>
            <a:r>
              <a:rPr lang="cs-CZ" dirty="0"/>
              <a:t>Výsledky projektových </a:t>
            </a:r>
            <a:r>
              <a:rPr lang="cs-CZ" dirty="0" smtClean="0"/>
              <a:t>činností – žák VP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1782952"/>
              </p:ext>
            </p:extLst>
          </p:nvPr>
        </p:nvGraphicFramePr>
        <p:xfrm>
          <a:off x="282632" y="1712423"/>
          <a:ext cx="5581535" cy="44760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8312">
                  <a:extLst>
                    <a:ext uri="{9D8B030D-6E8A-4147-A177-3AD203B41FA5}">
                      <a16:colId xmlns="" xmlns:a16="http://schemas.microsoft.com/office/drawing/2014/main" val="2180079198"/>
                    </a:ext>
                  </a:extLst>
                </a:gridCol>
                <a:gridCol w="712427">
                  <a:extLst>
                    <a:ext uri="{9D8B030D-6E8A-4147-A177-3AD203B41FA5}">
                      <a16:colId xmlns="" xmlns:a16="http://schemas.microsoft.com/office/drawing/2014/main" val="3203185710"/>
                    </a:ext>
                  </a:extLst>
                </a:gridCol>
                <a:gridCol w="1296981">
                  <a:extLst>
                    <a:ext uri="{9D8B030D-6E8A-4147-A177-3AD203B41FA5}">
                      <a16:colId xmlns="" xmlns:a16="http://schemas.microsoft.com/office/drawing/2014/main" val="3624363287"/>
                    </a:ext>
                  </a:extLst>
                </a:gridCol>
                <a:gridCol w="1187378">
                  <a:extLst>
                    <a:ext uri="{9D8B030D-6E8A-4147-A177-3AD203B41FA5}">
                      <a16:colId xmlns="" xmlns:a16="http://schemas.microsoft.com/office/drawing/2014/main" val="2549934519"/>
                    </a:ext>
                  </a:extLst>
                </a:gridCol>
                <a:gridCol w="986437">
                  <a:extLst>
                    <a:ext uri="{9D8B030D-6E8A-4147-A177-3AD203B41FA5}">
                      <a16:colId xmlns="" xmlns:a16="http://schemas.microsoft.com/office/drawing/2014/main" val="2754473000"/>
                    </a:ext>
                  </a:extLst>
                </a:gridCol>
              </a:tblGrid>
              <a:tr h="60828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Zvládá, ovládá - 1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Mírné problémy, spíš ovládá - 2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Větší problémy, spíš neovládá - 3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Nezvládá, neovládá – 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772621374"/>
                  </a:ext>
                </a:extLst>
              </a:tr>
              <a:tr h="37543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Orientace v textu, hledání písmen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839863775"/>
                  </a:ext>
                </a:extLst>
              </a:tr>
              <a:tr h="37543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Slovní analýza a syntéza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20237548"/>
                  </a:ext>
                </a:extLst>
              </a:tr>
              <a:tr h="42081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Osově převrácená písmena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945426591"/>
                  </a:ext>
                </a:extLst>
              </a:tr>
              <a:tr h="37543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Reprodukce písmen podle vzoru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12804262"/>
                  </a:ext>
                </a:extLst>
              </a:tr>
              <a:tr h="38712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Přirazení písmen k předloze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999807490"/>
                  </a:ext>
                </a:extLst>
              </a:tr>
              <a:tr h="32789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Zájem o knihy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295726241"/>
                  </a:ext>
                </a:extLst>
              </a:tr>
              <a:tr h="37543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Souvislé vyjadřování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840375270"/>
                  </a:ext>
                </a:extLst>
              </a:tr>
              <a:tr h="35808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Sluchová paměť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866608109"/>
                  </a:ext>
                </a:extLst>
              </a:tr>
              <a:tr h="29141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Vizuální paměť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99608384"/>
                  </a:ext>
                </a:extLst>
              </a:tr>
              <a:tr h="58068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Porozumění čtenému textu a jeho reprodukce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171944514"/>
                  </a:ext>
                </a:extLst>
              </a:tr>
            </a:tbl>
          </a:graphicData>
        </a:graphic>
      </p:graphicFrame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Dominika Holcová, </a:t>
            </a:r>
            <a:r>
              <a:rPr lang="cs-CZ" dirty="0" err="1"/>
              <a:t>Oralová</a:t>
            </a:r>
            <a:r>
              <a:rPr lang="cs-CZ" dirty="0"/>
              <a:t>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fakulta, </a:t>
            </a:r>
            <a:r>
              <a:rPr lang="cs-CZ" dirty="0"/>
              <a:t>Žižkovo nám. 5, 771 40 Olomouc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526346"/>
              </p:ext>
            </p:extLst>
          </p:nvPr>
        </p:nvGraphicFramePr>
        <p:xfrm>
          <a:off x="6118168" y="1729049"/>
          <a:ext cx="5582456" cy="45046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894">
                  <a:extLst>
                    <a:ext uri="{9D8B030D-6E8A-4147-A177-3AD203B41FA5}">
                      <a16:colId xmlns="" xmlns:a16="http://schemas.microsoft.com/office/drawing/2014/main" val="3050153014"/>
                    </a:ext>
                  </a:extLst>
                </a:gridCol>
                <a:gridCol w="687155">
                  <a:extLst>
                    <a:ext uri="{9D8B030D-6E8A-4147-A177-3AD203B41FA5}">
                      <a16:colId xmlns="" xmlns:a16="http://schemas.microsoft.com/office/drawing/2014/main" val="557670069"/>
                    </a:ext>
                  </a:extLst>
                </a:gridCol>
                <a:gridCol w="1203277">
                  <a:extLst>
                    <a:ext uri="{9D8B030D-6E8A-4147-A177-3AD203B41FA5}">
                      <a16:colId xmlns="" xmlns:a16="http://schemas.microsoft.com/office/drawing/2014/main" val="2164763241"/>
                    </a:ext>
                  </a:extLst>
                </a:gridCol>
                <a:gridCol w="1117458">
                  <a:extLst>
                    <a:ext uri="{9D8B030D-6E8A-4147-A177-3AD203B41FA5}">
                      <a16:colId xmlns="" xmlns:a16="http://schemas.microsoft.com/office/drawing/2014/main" val="2921581196"/>
                    </a:ext>
                  </a:extLst>
                </a:gridCol>
                <a:gridCol w="1202672">
                  <a:extLst>
                    <a:ext uri="{9D8B030D-6E8A-4147-A177-3AD203B41FA5}">
                      <a16:colId xmlns="" xmlns:a16="http://schemas.microsoft.com/office/drawing/2014/main" val="389359098"/>
                    </a:ext>
                  </a:extLst>
                </a:gridCol>
              </a:tblGrid>
              <a:tr h="57138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Zvládá, ovládá - 1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Mírné problémy, spíš ovládá - 2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Větší problémy, spíš neovládá - 3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Nezvládá, neovládá – 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extLst>
                  <a:ext uri="{0D108BD9-81ED-4DB2-BD59-A6C34878D82A}">
                    <a16:rowId xmlns="" xmlns:a16="http://schemas.microsoft.com/office/drawing/2014/main" val="1519211468"/>
                  </a:ext>
                </a:extLst>
              </a:tr>
              <a:tr h="37825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Orientace v textu, hledání písmen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extLst>
                  <a:ext uri="{0D108BD9-81ED-4DB2-BD59-A6C34878D82A}">
                    <a16:rowId xmlns="" xmlns:a16="http://schemas.microsoft.com/office/drawing/2014/main" val="1408971040"/>
                  </a:ext>
                </a:extLst>
              </a:tr>
              <a:tr h="37825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Slovní analýza a syntéza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extLst>
                  <a:ext uri="{0D108BD9-81ED-4DB2-BD59-A6C34878D82A}">
                    <a16:rowId xmlns="" xmlns:a16="http://schemas.microsoft.com/office/drawing/2014/main" val="2316268144"/>
                  </a:ext>
                </a:extLst>
              </a:tr>
              <a:tr h="37825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Osově převrácená písmena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extLst>
                  <a:ext uri="{0D108BD9-81ED-4DB2-BD59-A6C34878D82A}">
                    <a16:rowId xmlns="" xmlns:a16="http://schemas.microsoft.com/office/drawing/2014/main" val="78645766"/>
                  </a:ext>
                </a:extLst>
              </a:tr>
              <a:tr h="37825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Reprodukce písmen podle vzoru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extLst>
                  <a:ext uri="{0D108BD9-81ED-4DB2-BD59-A6C34878D82A}">
                    <a16:rowId xmlns="" xmlns:a16="http://schemas.microsoft.com/office/drawing/2014/main" val="3767022670"/>
                  </a:ext>
                </a:extLst>
              </a:tr>
              <a:tr h="37825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Přirazení písmen k předloze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extLst>
                  <a:ext uri="{0D108BD9-81ED-4DB2-BD59-A6C34878D82A}">
                    <a16:rowId xmlns="" xmlns:a16="http://schemas.microsoft.com/office/drawing/2014/main" val="4216272063"/>
                  </a:ext>
                </a:extLst>
              </a:tr>
              <a:tr h="36410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Zájem o knihy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extLst>
                  <a:ext uri="{0D108BD9-81ED-4DB2-BD59-A6C34878D82A}">
                    <a16:rowId xmlns="" xmlns:a16="http://schemas.microsoft.com/office/drawing/2014/main" val="4232552876"/>
                  </a:ext>
                </a:extLst>
              </a:tr>
              <a:tr h="37825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Souvislé vyjadřování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extLst>
                  <a:ext uri="{0D108BD9-81ED-4DB2-BD59-A6C34878D82A}">
                    <a16:rowId xmlns="" xmlns:a16="http://schemas.microsoft.com/office/drawing/2014/main" val="563248754"/>
                  </a:ext>
                </a:extLst>
              </a:tr>
              <a:tr h="36410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Sluchová paměť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extLst>
                  <a:ext uri="{0D108BD9-81ED-4DB2-BD59-A6C34878D82A}">
                    <a16:rowId xmlns="" xmlns:a16="http://schemas.microsoft.com/office/drawing/2014/main" val="2038043879"/>
                  </a:ext>
                </a:extLst>
              </a:tr>
              <a:tr h="36410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Vizuální paměť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extLst>
                  <a:ext uri="{0D108BD9-81ED-4DB2-BD59-A6C34878D82A}">
                    <a16:rowId xmlns="" xmlns:a16="http://schemas.microsoft.com/office/drawing/2014/main" val="2370228783"/>
                  </a:ext>
                </a:extLst>
              </a:tr>
              <a:tr h="57138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Porozumění čtenému textu a jeho reprodukce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extLst>
                  <a:ext uri="{0D108BD9-81ED-4DB2-BD59-A6C34878D82A}">
                    <a16:rowId xmlns="" xmlns:a16="http://schemas.microsoft.com/office/drawing/2014/main" val="3203007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11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000"/>
            <a:grayscl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6244" y="1237615"/>
            <a:ext cx="10215134" cy="748080"/>
          </a:xfrm>
        </p:spPr>
        <p:txBody>
          <a:bodyPr/>
          <a:lstStyle/>
          <a:p>
            <a:r>
              <a:rPr lang="cs-CZ" dirty="0" smtClean="0"/>
              <a:t>Obsah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2870" y="2031514"/>
            <a:ext cx="10215134" cy="4161471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MŠ a ZŠ Bělkovice – Lašťany</a:t>
            </a:r>
            <a:endParaRPr lang="cs-CZ" dirty="0"/>
          </a:p>
          <a:p>
            <a:r>
              <a:rPr lang="cs-CZ" dirty="0" smtClean="0"/>
              <a:t>Specifika cílové výzkumné skupiny</a:t>
            </a:r>
            <a:endParaRPr lang="cs-CZ" dirty="0"/>
          </a:p>
          <a:p>
            <a:r>
              <a:rPr lang="cs-CZ" dirty="0" smtClean="0"/>
              <a:t>Výzkumný problém</a:t>
            </a:r>
          </a:p>
          <a:p>
            <a:r>
              <a:rPr lang="cs-CZ" dirty="0" smtClean="0"/>
              <a:t>Kritéria diagnostiky</a:t>
            </a:r>
          </a:p>
          <a:p>
            <a:r>
              <a:rPr lang="cs-CZ" dirty="0" smtClean="0"/>
              <a:t>Výzkumné otázky</a:t>
            </a:r>
          </a:p>
          <a:p>
            <a:r>
              <a:rPr lang="cs-CZ" dirty="0" smtClean="0"/>
              <a:t>Projektové aktivity a činnosti</a:t>
            </a:r>
          </a:p>
          <a:p>
            <a:r>
              <a:rPr lang="cs-CZ" dirty="0" smtClean="0"/>
              <a:t>Speciálně pedagogický přístup</a:t>
            </a:r>
          </a:p>
          <a:p>
            <a:r>
              <a:rPr lang="cs-CZ" dirty="0" smtClean="0"/>
              <a:t>Výsledky projektových činností</a:t>
            </a:r>
          </a:p>
          <a:p>
            <a:endParaRPr lang="cs-CZ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972870" y="6160170"/>
            <a:ext cx="8876983" cy="866272"/>
          </a:xfrm>
        </p:spPr>
        <p:txBody>
          <a:bodyPr/>
          <a:lstStyle/>
          <a:p>
            <a:r>
              <a:rPr lang="cs-CZ" dirty="0"/>
              <a:t>Dominika Holcová, Oralová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</a:t>
            </a:r>
            <a:r>
              <a:rPr lang="cs-CZ" sz="1400" dirty="0" smtClean="0"/>
              <a:t>fakulta</a:t>
            </a:r>
            <a:r>
              <a:rPr lang="cs-CZ" dirty="0" smtClean="0"/>
              <a:t>, </a:t>
            </a:r>
            <a:r>
              <a:rPr lang="cs-CZ" dirty="0"/>
              <a:t>Žižkovo nám. 5, 771 40 Olomouc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50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6244" y="1104610"/>
            <a:ext cx="10215134" cy="748080"/>
          </a:xfrm>
        </p:spPr>
        <p:txBody>
          <a:bodyPr/>
          <a:lstStyle/>
          <a:p>
            <a:r>
              <a:rPr lang="cs-CZ" dirty="0"/>
              <a:t>Výsledky projektových činností – žák </a:t>
            </a:r>
            <a:r>
              <a:rPr lang="cs-CZ" dirty="0" smtClean="0"/>
              <a:t>VB</a:t>
            </a:r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25417350"/>
              </p:ext>
            </p:extLst>
          </p:nvPr>
        </p:nvGraphicFramePr>
        <p:xfrm>
          <a:off x="199505" y="1745669"/>
          <a:ext cx="5579999" cy="44747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2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68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27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169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0214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9105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Zvládá, ovládá - 1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Mírné problémy, spíš ovládá - 2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Větší problémy, spíš neovládá - 3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Nezvládá, neovládá – 4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105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Orientace v textu, hledání písmen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X</a:t>
                      </a:r>
                      <a:endParaRPr lang="cs-CZ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552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Slovní analýza a syntéza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X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105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Osově převrácená písmena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X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105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Reprodukce písmen podle vzoru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X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105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Přirazení písmen k předloze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X</a:t>
                      </a:r>
                      <a:endParaRPr lang="cs-CZ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434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Zájem o knihy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X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434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Souvislé vyjadřování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X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434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Sluchová paměť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X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434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Vizuální paměť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X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8659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Porozumění čtenému textu a jeho reprodukce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X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24" marR="57224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Zástupný symbol pro obsah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91016111"/>
              </p:ext>
            </p:extLst>
          </p:nvPr>
        </p:nvGraphicFramePr>
        <p:xfrm>
          <a:off x="6201294" y="1745674"/>
          <a:ext cx="5579999" cy="44748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2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68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27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169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0214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9105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Zvládá, ovládá - 1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Mírné problémy, spíš ovládá - 2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Větší problémy, spíš neovládá - 3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Nezvládá, neovládá – 4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105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Orientace v textu, hledání písmen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X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553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Slovní analýza a syntéza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X</a:t>
                      </a:r>
                      <a:endParaRPr lang="cs-CZ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105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Osově převrácená písmena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X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105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Reprodukce písmen podle vzoru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X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105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Přirazení písmen k předloze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X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434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Zájem o knihy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X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434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Souvislé vyjadřování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X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434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Sluchová paměť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X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434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Vizuální paměť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X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8659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Porozumění čtenému textu a jeho reprodukce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X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43" marR="57243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Dominika Holcová, </a:t>
            </a:r>
            <a:r>
              <a:rPr lang="cs-CZ" dirty="0" err="1"/>
              <a:t>Oralová</a:t>
            </a:r>
            <a:r>
              <a:rPr lang="cs-CZ" dirty="0"/>
              <a:t>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fakulta, </a:t>
            </a:r>
            <a:r>
              <a:rPr lang="cs-CZ" dirty="0"/>
              <a:t>Žižkovo nám. 5, 771 40 Olomouc</a:t>
            </a:r>
          </a:p>
        </p:txBody>
      </p:sp>
    </p:spTree>
    <p:extLst>
      <p:ext uri="{BB962C8B-B14F-4D97-AF65-F5344CB8AC3E}">
        <p14:creationId xmlns:p14="http://schemas.microsoft.com/office/powerpoint/2010/main" val="309459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2993" y="1168959"/>
            <a:ext cx="10215134" cy="748080"/>
          </a:xfrm>
        </p:spPr>
        <p:txBody>
          <a:bodyPr/>
          <a:lstStyle/>
          <a:p>
            <a:r>
              <a:rPr lang="cs-CZ" dirty="0" smtClean="0"/>
              <a:t>Výsledky projektových činností - kolektiv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2931532"/>
              </p:ext>
            </p:extLst>
          </p:nvPr>
        </p:nvGraphicFramePr>
        <p:xfrm>
          <a:off x="474106" y="1745262"/>
          <a:ext cx="5580000" cy="4474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289">
                  <a:extLst>
                    <a:ext uri="{9D8B030D-6E8A-4147-A177-3AD203B41FA5}">
                      <a16:colId xmlns="" xmlns:a16="http://schemas.microsoft.com/office/drawing/2014/main" val="238695080"/>
                    </a:ext>
                  </a:extLst>
                </a:gridCol>
                <a:gridCol w="686853">
                  <a:extLst>
                    <a:ext uri="{9D8B030D-6E8A-4147-A177-3AD203B41FA5}">
                      <a16:colId xmlns="" xmlns:a16="http://schemas.microsoft.com/office/drawing/2014/main" val="2475505424"/>
                    </a:ext>
                  </a:extLst>
                </a:gridCol>
                <a:gridCol w="1202748">
                  <a:extLst>
                    <a:ext uri="{9D8B030D-6E8A-4147-A177-3AD203B41FA5}">
                      <a16:colId xmlns="" xmlns:a16="http://schemas.microsoft.com/office/drawing/2014/main" val="701974002"/>
                    </a:ext>
                  </a:extLst>
                </a:gridCol>
                <a:gridCol w="1116966">
                  <a:extLst>
                    <a:ext uri="{9D8B030D-6E8A-4147-A177-3AD203B41FA5}">
                      <a16:colId xmlns="" xmlns:a16="http://schemas.microsoft.com/office/drawing/2014/main" val="2049064725"/>
                    </a:ext>
                  </a:extLst>
                </a:gridCol>
                <a:gridCol w="1202144">
                  <a:extLst>
                    <a:ext uri="{9D8B030D-6E8A-4147-A177-3AD203B41FA5}">
                      <a16:colId xmlns="" xmlns:a16="http://schemas.microsoft.com/office/drawing/2014/main" val="2508899677"/>
                    </a:ext>
                  </a:extLst>
                </a:gridCol>
              </a:tblGrid>
              <a:tr h="59648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Zvládá, ovládá - 1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Mírné problémy, spíš ovládá - 2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Větší problémy, spíš neovládá - 3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Nezvládá, neovládá – 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extLst>
                  <a:ext uri="{0D108BD9-81ED-4DB2-BD59-A6C34878D82A}">
                    <a16:rowId xmlns="" xmlns:a16="http://schemas.microsoft.com/office/drawing/2014/main" val="3707523404"/>
                  </a:ext>
                </a:extLst>
              </a:tr>
              <a:tr h="38000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Orientace v textu, hledání písmen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marL="0" marR="0" indent="0" algn="ctr" defTabSz="1216015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 smtClean="0">
                          <a:effectLst/>
                        </a:rPr>
                        <a:t>X</a:t>
                      </a: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extLst>
                  <a:ext uri="{0D108BD9-81ED-4DB2-BD59-A6C34878D82A}">
                    <a16:rowId xmlns="" xmlns:a16="http://schemas.microsoft.com/office/drawing/2014/main" val="3074606306"/>
                  </a:ext>
                </a:extLst>
              </a:tr>
              <a:tr h="38000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Slovní analýza a syntéza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X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extLst>
                  <a:ext uri="{0D108BD9-81ED-4DB2-BD59-A6C34878D82A}">
                    <a16:rowId xmlns="" xmlns:a16="http://schemas.microsoft.com/office/drawing/2014/main" val="219006335"/>
                  </a:ext>
                </a:extLst>
              </a:tr>
              <a:tr h="38000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Osově převrácená písmena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extLst>
                  <a:ext uri="{0D108BD9-81ED-4DB2-BD59-A6C34878D82A}">
                    <a16:rowId xmlns="" xmlns:a16="http://schemas.microsoft.com/office/drawing/2014/main" val="115304025"/>
                  </a:ext>
                </a:extLst>
              </a:tr>
              <a:tr h="54686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Reprodukce písmen podle vzoru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X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extLst>
                  <a:ext uri="{0D108BD9-81ED-4DB2-BD59-A6C34878D82A}">
                    <a16:rowId xmlns="" xmlns:a16="http://schemas.microsoft.com/office/drawing/2014/main" val="1885024407"/>
                  </a:ext>
                </a:extLst>
              </a:tr>
              <a:tr h="38000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Přirazení písmen k předloze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extLst>
                  <a:ext uri="{0D108BD9-81ED-4DB2-BD59-A6C34878D82A}">
                    <a16:rowId xmlns="" xmlns:a16="http://schemas.microsoft.com/office/drawing/2014/main" val="1722668276"/>
                  </a:ext>
                </a:extLst>
              </a:tr>
              <a:tr h="36583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Zájem o knihy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extLst>
                  <a:ext uri="{0D108BD9-81ED-4DB2-BD59-A6C34878D82A}">
                    <a16:rowId xmlns="" xmlns:a16="http://schemas.microsoft.com/office/drawing/2014/main" val="1927698054"/>
                  </a:ext>
                </a:extLst>
              </a:tr>
              <a:tr h="36457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Souvislé vyjadřování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extLst>
                  <a:ext uri="{0D108BD9-81ED-4DB2-BD59-A6C34878D82A}">
                    <a16:rowId xmlns="" xmlns:a16="http://schemas.microsoft.com/office/drawing/2014/main" val="4361741"/>
                  </a:ext>
                </a:extLst>
              </a:tr>
              <a:tr h="25237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Sluchová paměť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extLst>
                  <a:ext uri="{0D108BD9-81ED-4DB2-BD59-A6C34878D82A}">
                    <a16:rowId xmlns="" xmlns:a16="http://schemas.microsoft.com/office/drawing/2014/main" val="2467958077"/>
                  </a:ext>
                </a:extLst>
              </a:tr>
              <a:tr h="25455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Vizuální paměť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marL="0" marR="0" indent="0" algn="ctr" defTabSz="1216015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r>
                        <a:rPr lang="cs-CZ" sz="1100" dirty="0" smtClean="0">
                          <a:effectLst/>
                        </a:rPr>
                        <a:t>X</a:t>
                      </a: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extLst>
                  <a:ext uri="{0D108BD9-81ED-4DB2-BD59-A6C34878D82A}">
                    <a16:rowId xmlns="" xmlns:a16="http://schemas.microsoft.com/office/drawing/2014/main" val="1230845187"/>
                  </a:ext>
                </a:extLst>
              </a:tr>
              <a:tr h="57409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Porozumění čtenému textu a jeho reprodukce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9" marR="65759" marT="0" marB="0"/>
                </a:tc>
                <a:extLst>
                  <a:ext uri="{0D108BD9-81ED-4DB2-BD59-A6C34878D82A}">
                    <a16:rowId xmlns="" xmlns:a16="http://schemas.microsoft.com/office/drawing/2014/main" val="199107648"/>
                  </a:ext>
                </a:extLst>
              </a:tr>
            </a:tbl>
          </a:graphicData>
        </a:graphic>
      </p:graphicFrame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Dominika Holcová, </a:t>
            </a:r>
            <a:r>
              <a:rPr lang="cs-CZ" dirty="0" err="1"/>
              <a:t>Oralová</a:t>
            </a:r>
            <a:r>
              <a:rPr lang="cs-CZ" dirty="0"/>
              <a:t>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fakulta, </a:t>
            </a:r>
            <a:r>
              <a:rPr lang="cs-CZ" dirty="0"/>
              <a:t>Žižkovo nám. 5, 771 40 Olomouc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020650"/>
              </p:ext>
            </p:extLst>
          </p:nvPr>
        </p:nvGraphicFramePr>
        <p:xfrm>
          <a:off x="6433743" y="1762298"/>
          <a:ext cx="5579999" cy="4507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3472">
                  <a:extLst>
                    <a:ext uri="{9D8B030D-6E8A-4147-A177-3AD203B41FA5}">
                      <a16:colId xmlns="" xmlns:a16="http://schemas.microsoft.com/office/drawing/2014/main" val="615749052"/>
                    </a:ext>
                  </a:extLst>
                </a:gridCol>
                <a:gridCol w="868786">
                  <a:extLst>
                    <a:ext uri="{9D8B030D-6E8A-4147-A177-3AD203B41FA5}">
                      <a16:colId xmlns="" xmlns:a16="http://schemas.microsoft.com/office/drawing/2014/main" val="79581725"/>
                    </a:ext>
                  </a:extLst>
                </a:gridCol>
                <a:gridCol w="1007010">
                  <a:extLst>
                    <a:ext uri="{9D8B030D-6E8A-4147-A177-3AD203B41FA5}">
                      <a16:colId xmlns="" xmlns:a16="http://schemas.microsoft.com/office/drawing/2014/main" val="3578083602"/>
                    </a:ext>
                  </a:extLst>
                </a:gridCol>
                <a:gridCol w="1200510">
                  <a:extLst>
                    <a:ext uri="{9D8B030D-6E8A-4147-A177-3AD203B41FA5}">
                      <a16:colId xmlns="" xmlns:a16="http://schemas.microsoft.com/office/drawing/2014/main" val="750743881"/>
                    </a:ext>
                  </a:extLst>
                </a:gridCol>
                <a:gridCol w="990221">
                  <a:extLst>
                    <a:ext uri="{9D8B030D-6E8A-4147-A177-3AD203B41FA5}">
                      <a16:colId xmlns="" xmlns:a16="http://schemas.microsoft.com/office/drawing/2014/main" val="2004573299"/>
                    </a:ext>
                  </a:extLst>
                </a:gridCol>
              </a:tblGrid>
              <a:tr h="75340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r>
                        <a:rPr lang="cs-CZ" sz="1100" dirty="0" smtClean="0">
                          <a:effectLst/>
                        </a:rPr>
                        <a:t> 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Zvládá, ovládá - 1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Mírné problémy, spíš ovládá - 2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Větší problémy, spíš neovládá - 3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Nezvládá, neovládá - 4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258998894"/>
                  </a:ext>
                </a:extLst>
              </a:tr>
              <a:tr h="43702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Orientace v textu, hledání písmen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1216015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r>
                        <a:rPr lang="cs-CZ" sz="1100" dirty="0" smtClean="0">
                          <a:effectLst/>
                        </a:rPr>
                        <a:t>X</a:t>
                      </a: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914296441"/>
                  </a:ext>
                </a:extLst>
              </a:tr>
              <a:tr h="46129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Slovní analýza a syntéza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X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03117207"/>
                  </a:ext>
                </a:extLst>
              </a:tr>
              <a:tr h="40334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Osově převrácená písmena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097651190"/>
                  </a:ext>
                </a:extLst>
              </a:tr>
              <a:tr h="48957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Reprodukce písmen podle vzoru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90154720"/>
                  </a:ext>
                </a:extLst>
              </a:tr>
              <a:tr h="27119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Zájem o knihy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290716131"/>
                  </a:ext>
                </a:extLst>
              </a:tr>
              <a:tr h="27523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Souvislé vyjadřování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78766703"/>
                  </a:ext>
                </a:extLst>
              </a:tr>
              <a:tr h="27119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Sluchová paměť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792695916"/>
                  </a:ext>
                </a:extLst>
              </a:tr>
              <a:tr h="33176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Vizuální paměť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1216015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r>
                        <a:rPr lang="cs-CZ" sz="1100" dirty="0" smtClean="0">
                          <a:effectLst/>
                        </a:rPr>
                        <a:t>X</a:t>
                      </a: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3622744"/>
                  </a:ext>
                </a:extLst>
              </a:tr>
              <a:tr h="81359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Porozumění čtenému textu a jeho reprodukce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X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631810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325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Shrnutí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Projekt považujeme za úspěšný</a:t>
            </a:r>
          </a:p>
          <a:p>
            <a:r>
              <a:rPr lang="cs-CZ" dirty="0" smtClean="0"/>
              <a:t>Děti aktivity bavily, pečlivě zadané úkoly plnily a vždy se na nás těšily</a:t>
            </a:r>
          </a:p>
          <a:p>
            <a:r>
              <a:rPr lang="cs-CZ" dirty="0" smtClean="0"/>
              <a:t>Došlo ke zlepšení ve všech stanovených kritériích</a:t>
            </a:r>
          </a:p>
          <a:p>
            <a:r>
              <a:rPr lang="cs-CZ" dirty="0" smtClean="0"/>
              <a:t>Děti mají mnoho aktivit a dovedností </a:t>
            </a:r>
            <a:r>
              <a:rPr lang="cs-CZ" dirty="0" smtClean="0"/>
              <a:t>zautomatizovaných </a:t>
            </a:r>
            <a:r>
              <a:rPr lang="cs-CZ" dirty="0" smtClean="0"/>
              <a:t>a </a:t>
            </a:r>
            <a:r>
              <a:rPr lang="cs-CZ" dirty="0" smtClean="0"/>
              <a:t>naučených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Dominika Holcová, </a:t>
            </a:r>
            <a:r>
              <a:rPr lang="cs-CZ" dirty="0" err="1"/>
              <a:t>Oralová</a:t>
            </a:r>
            <a:r>
              <a:rPr lang="cs-CZ" dirty="0"/>
              <a:t>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fakulta, </a:t>
            </a:r>
            <a:r>
              <a:rPr lang="cs-CZ" dirty="0"/>
              <a:t>Žižkovo nám. 5, 771 40 Olomouc</a:t>
            </a:r>
          </a:p>
        </p:txBody>
      </p:sp>
    </p:spTree>
    <p:extLst>
      <p:ext uri="{BB962C8B-B14F-4D97-AF65-F5344CB8AC3E}">
        <p14:creationId xmlns:p14="http://schemas.microsoft.com/office/powerpoint/2010/main" val="377156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Děkujeme za pozornost.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336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9619" y="1229434"/>
            <a:ext cx="10215134" cy="748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Mateřská škola a Základní škola Bělkovice – Lašťany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56244" y="1901371"/>
            <a:ext cx="10215134" cy="44413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u="sng" dirty="0"/>
              <a:t>Č</a:t>
            </a:r>
            <a:r>
              <a:rPr lang="cs-CZ" u="sng" dirty="0" smtClean="0"/>
              <a:t>innosti v MŠ na rozvoj čtenářské </a:t>
            </a:r>
            <a:r>
              <a:rPr lang="cs-CZ" u="sng" dirty="0" err="1" smtClean="0"/>
              <a:t>pregramotnosti</a:t>
            </a:r>
            <a:r>
              <a:rPr lang="cs-CZ" u="sng" dirty="0" smtClean="0"/>
              <a:t>:</a:t>
            </a:r>
          </a:p>
          <a:p>
            <a:pPr marL="0" indent="0">
              <a:buNone/>
            </a:pPr>
            <a:r>
              <a:rPr lang="cs-CZ" dirty="0" smtClean="0"/>
              <a:t>- zapojení </a:t>
            </a:r>
            <a:r>
              <a:rPr lang="cs-CZ" dirty="0"/>
              <a:t>v projektu Celé Česko čte dětem- 20 minut každodenního čtení</a:t>
            </a:r>
          </a:p>
          <a:p>
            <a:pPr marL="0" indent="0">
              <a:buNone/>
            </a:pPr>
            <a:r>
              <a:rPr lang="cs-CZ" dirty="0" smtClean="0"/>
              <a:t>- Týden </a:t>
            </a:r>
            <a:r>
              <a:rPr lang="cs-CZ" dirty="0"/>
              <a:t>čtení dětem- rodiče a další rodinní příslušníci chodí předčítat dětem oblíbené </a:t>
            </a:r>
            <a:r>
              <a:rPr lang="cs-CZ" dirty="0" smtClean="0"/>
              <a:t>pohádky</a:t>
            </a:r>
          </a:p>
          <a:p>
            <a:pPr>
              <a:buFontTx/>
              <a:buChar char="-"/>
            </a:pPr>
            <a:r>
              <a:rPr lang="cs-CZ" dirty="0" smtClean="0"/>
              <a:t>Březen (měsíc knihy): </a:t>
            </a:r>
            <a:r>
              <a:rPr lang="cs-CZ" dirty="0"/>
              <a:t>návštěva místní knihovny 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/>
              <a:t>k</a:t>
            </a:r>
            <a:r>
              <a:rPr lang="cs-CZ" dirty="0" smtClean="0"/>
              <a:t>nížka „můj kamarád“- </a:t>
            </a:r>
            <a:r>
              <a:rPr lang="cs-CZ" dirty="0"/>
              <a:t>týden věnovaný </a:t>
            </a:r>
            <a:r>
              <a:rPr lang="cs-CZ" dirty="0" smtClean="0"/>
              <a:t>knihám - děti </a:t>
            </a:r>
            <a:r>
              <a:rPr lang="cs-CZ" dirty="0"/>
              <a:t>si nosí oblíbené </a:t>
            </a:r>
            <a:r>
              <a:rPr lang="cs-CZ" dirty="0" smtClean="0"/>
              <a:t>knihy, hra </a:t>
            </a:r>
            <a:r>
              <a:rPr lang="cs-CZ" dirty="0"/>
              <a:t>na knihovnu, výroba vlastní knížky atd</a:t>
            </a:r>
            <a:r>
              <a:rPr lang="cs-CZ" dirty="0" smtClean="0"/>
              <a:t>.</a:t>
            </a:r>
          </a:p>
          <a:p>
            <a:pPr>
              <a:buFontTx/>
              <a:buChar char="-"/>
            </a:pPr>
            <a:r>
              <a:rPr lang="cs-CZ" dirty="0" smtClean="0"/>
              <a:t>knižní </a:t>
            </a:r>
            <a:r>
              <a:rPr lang="cs-CZ" dirty="0"/>
              <a:t>koutky ve třídách s nabídkou knížek k aktuálnímu tématu a pohodlným sezením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972870" y="5997949"/>
            <a:ext cx="9619119" cy="907559"/>
          </a:xfrm>
        </p:spPr>
        <p:txBody>
          <a:bodyPr/>
          <a:lstStyle/>
          <a:p>
            <a:r>
              <a:rPr lang="cs-CZ" dirty="0"/>
              <a:t>Dominika Holcová, Oralová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</a:t>
            </a:r>
            <a:r>
              <a:rPr lang="cs-CZ" sz="1400" dirty="0" smtClean="0"/>
              <a:t>fakulta</a:t>
            </a:r>
            <a:r>
              <a:rPr lang="cs-CZ" dirty="0" smtClean="0"/>
              <a:t>, </a:t>
            </a:r>
            <a:r>
              <a:rPr lang="cs-CZ" dirty="0"/>
              <a:t>Žižkovo nám. 5, 771 40 Olomouc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994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2870" y="1337367"/>
            <a:ext cx="10215134" cy="748080"/>
          </a:xfrm>
        </p:spPr>
        <p:txBody>
          <a:bodyPr>
            <a:normAutofit fontScale="90000"/>
          </a:bodyPr>
          <a:lstStyle/>
          <a:p>
            <a:r>
              <a:rPr lang="cs-CZ" dirty="0"/>
              <a:t>Mateřská škola a Základní škola Bělkovice – Lašťany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2870" y="2061030"/>
            <a:ext cx="10215134" cy="42982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 smtClean="0"/>
              <a:t>Další aktivity a pomůcky rozvíjející čtenářskou </a:t>
            </a:r>
            <a:r>
              <a:rPr lang="cs-CZ" u="sng" dirty="0" err="1" smtClean="0"/>
              <a:t>pregramotnost</a:t>
            </a:r>
            <a:r>
              <a:rPr lang="cs-CZ" u="sng" dirty="0" smtClean="0"/>
              <a:t>:</a:t>
            </a:r>
          </a:p>
          <a:p>
            <a:pPr>
              <a:buFontTx/>
              <a:buChar char="-"/>
            </a:pPr>
            <a:r>
              <a:rPr lang="cs-CZ" dirty="0" smtClean="0"/>
              <a:t>pomůcky </a:t>
            </a:r>
            <a:r>
              <a:rPr lang="cs-CZ" dirty="0"/>
              <a:t>popsané velkými tiskacími </a:t>
            </a:r>
            <a:r>
              <a:rPr lang="cs-CZ" dirty="0" smtClean="0"/>
              <a:t>písmeny</a:t>
            </a:r>
          </a:p>
          <a:p>
            <a:pPr>
              <a:buFontTx/>
              <a:buChar char="-"/>
            </a:pPr>
            <a:r>
              <a:rPr lang="cs-CZ" dirty="0" smtClean="0"/>
              <a:t>pořadač </a:t>
            </a:r>
            <a:r>
              <a:rPr lang="cs-CZ" dirty="0"/>
              <a:t>se zásuvkami s předměty začínajícími daným </a:t>
            </a:r>
            <a:r>
              <a:rPr lang="cs-CZ" dirty="0" smtClean="0"/>
              <a:t>písmenem</a:t>
            </a:r>
          </a:p>
          <a:p>
            <a:pPr>
              <a:buFontTx/>
              <a:buChar char="-"/>
            </a:pPr>
            <a:r>
              <a:rPr lang="cs-CZ" dirty="0" err="1" smtClean="0"/>
              <a:t>předčtenářské</a:t>
            </a:r>
            <a:r>
              <a:rPr lang="cs-CZ" dirty="0" smtClean="0"/>
              <a:t> křížovky</a:t>
            </a:r>
          </a:p>
          <a:p>
            <a:pPr>
              <a:buFontTx/>
              <a:buChar char="-"/>
            </a:pPr>
            <a:r>
              <a:rPr lang="cs-CZ" dirty="0"/>
              <a:t>k</a:t>
            </a:r>
            <a:r>
              <a:rPr lang="cs-CZ" dirty="0" smtClean="0"/>
              <a:t>niha Ferda </a:t>
            </a:r>
            <a:r>
              <a:rPr lang="cs-CZ" dirty="0"/>
              <a:t>a jeho </a:t>
            </a:r>
            <a:r>
              <a:rPr lang="cs-CZ" dirty="0" smtClean="0"/>
              <a:t>mouchy</a:t>
            </a:r>
          </a:p>
          <a:p>
            <a:pPr>
              <a:buFontTx/>
              <a:buChar char="-"/>
            </a:pPr>
            <a:r>
              <a:rPr lang="cs-CZ" dirty="0" smtClean="0"/>
              <a:t>čtenářské kostky</a:t>
            </a:r>
          </a:p>
          <a:p>
            <a:pPr>
              <a:buFontTx/>
              <a:buChar char="-"/>
            </a:pPr>
            <a:r>
              <a:rPr lang="cs-CZ" dirty="0" smtClean="0"/>
              <a:t>karty </a:t>
            </a:r>
            <a:r>
              <a:rPr lang="cs-CZ" dirty="0"/>
              <a:t>Lucie Ernestové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212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Specifika cílové výzkumné skupiny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14 </a:t>
            </a:r>
            <a:r>
              <a:rPr lang="cs-CZ" dirty="0"/>
              <a:t>dětí (3 dívky, 11 </a:t>
            </a:r>
            <a:r>
              <a:rPr lang="cs-CZ" dirty="0" smtClean="0"/>
              <a:t>chlapců)</a:t>
            </a:r>
            <a:endParaRPr lang="cs-CZ" dirty="0"/>
          </a:p>
          <a:p>
            <a:r>
              <a:rPr lang="cs-CZ" dirty="0" smtClean="0"/>
              <a:t>3 děti odklad povinné školní docházky, 1 dítě IVP, 3 děti již začínají číst</a:t>
            </a:r>
          </a:p>
          <a:p>
            <a:r>
              <a:rPr lang="cs-CZ" dirty="0" smtClean="0"/>
              <a:t>Skupina je zvídavá, vnímavá, ráda objevuje nové věci, </a:t>
            </a:r>
            <a:r>
              <a:rPr lang="cs-CZ" dirty="0"/>
              <a:t>neustále se dožaduje nových </a:t>
            </a:r>
            <a:r>
              <a:rPr lang="cs-CZ" dirty="0" smtClean="0"/>
              <a:t>aktivit</a:t>
            </a:r>
          </a:p>
          <a:p>
            <a:r>
              <a:rPr lang="cs-CZ" dirty="0" smtClean="0"/>
              <a:t>Intenzivní příprava na zápis do základní školy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972870" y="6157568"/>
            <a:ext cx="9619119" cy="682970"/>
          </a:xfrm>
        </p:spPr>
        <p:txBody>
          <a:bodyPr/>
          <a:lstStyle/>
          <a:p>
            <a:r>
              <a:rPr lang="cs-CZ" dirty="0"/>
              <a:t>Dominika Holcová, Oralová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</a:t>
            </a:r>
            <a:r>
              <a:rPr lang="cs-CZ" sz="1400" dirty="0" smtClean="0"/>
              <a:t>fakulta</a:t>
            </a:r>
            <a:r>
              <a:rPr lang="cs-CZ" dirty="0" smtClean="0"/>
              <a:t>, </a:t>
            </a:r>
            <a:r>
              <a:rPr lang="cs-CZ" dirty="0"/>
              <a:t>Žižkovo nám. 5, 771 40 Olomouc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275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Výzkumný problém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72857" y="2777100"/>
            <a:ext cx="10215134" cy="3438226"/>
          </a:xfrm>
        </p:spPr>
        <p:txBody>
          <a:bodyPr>
            <a:normAutofit fontScale="55000" lnSpcReduction="20000"/>
          </a:bodyPr>
          <a:lstStyle/>
          <a:p>
            <a:r>
              <a:rPr lang="cs-CZ" sz="4400" dirty="0"/>
              <a:t>V dnešní digitální době </a:t>
            </a:r>
            <a:r>
              <a:rPr lang="cs-CZ" sz="4400" dirty="0" smtClean="0"/>
              <a:t>nelze zabránit, aby se k dětem nedostala technika</a:t>
            </a:r>
          </a:p>
          <a:p>
            <a:r>
              <a:rPr lang="cs-CZ" sz="4400" dirty="0" smtClean="0"/>
              <a:t>Děti tráví spoustu času u mobilních telefonů, </a:t>
            </a:r>
            <a:r>
              <a:rPr lang="cs-CZ" sz="4400" dirty="0" err="1" smtClean="0"/>
              <a:t>tabletů</a:t>
            </a:r>
            <a:r>
              <a:rPr lang="cs-CZ" sz="4400" dirty="0" smtClean="0"/>
              <a:t> nebo televizních přístrojů</a:t>
            </a:r>
          </a:p>
          <a:p>
            <a:r>
              <a:rPr lang="cs-CZ" sz="4400" dirty="0"/>
              <a:t>D</a:t>
            </a:r>
            <a:r>
              <a:rPr lang="cs-CZ" sz="4400" dirty="0" smtClean="0"/>
              <a:t>ěti se dnes čím dál tím měně setkávají s tištěnými verzemi pohádkových příběhů</a:t>
            </a:r>
          </a:p>
          <a:p>
            <a:r>
              <a:rPr lang="cs-CZ" sz="4400" dirty="0" smtClean="0"/>
              <a:t>Naším cílem je : </a:t>
            </a:r>
          </a:p>
          <a:p>
            <a:pPr lvl="1"/>
            <a:r>
              <a:rPr lang="cs-CZ" sz="4400" dirty="0" smtClean="0"/>
              <a:t>Navýšit chuť pročítat a prohlížet si knihy</a:t>
            </a:r>
          </a:p>
          <a:p>
            <a:pPr lvl="1"/>
            <a:r>
              <a:rPr lang="cs-CZ" sz="4400" dirty="0" smtClean="0"/>
              <a:t>Poznat knihy a písmena všemi smysly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972870" y="6359239"/>
            <a:ext cx="9619119" cy="632243"/>
          </a:xfrm>
        </p:spPr>
        <p:txBody>
          <a:bodyPr/>
          <a:lstStyle/>
          <a:p>
            <a:r>
              <a:rPr lang="cs-CZ" dirty="0"/>
              <a:t>Dominika Holcová, Oralová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</a:t>
            </a:r>
            <a:r>
              <a:rPr lang="cs-CZ" sz="1400" dirty="0" smtClean="0"/>
              <a:t>fakulta, </a:t>
            </a:r>
            <a:r>
              <a:rPr lang="cs-CZ" dirty="0" smtClean="0"/>
              <a:t>Žižkovo </a:t>
            </a:r>
            <a:r>
              <a:rPr lang="cs-CZ" dirty="0"/>
              <a:t>nám. 5, 771 40 Olomouc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324" y="182429"/>
            <a:ext cx="2831182" cy="259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2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6245" y="1270866"/>
            <a:ext cx="10215134" cy="748080"/>
          </a:xfrm>
        </p:spPr>
        <p:txBody>
          <a:bodyPr/>
          <a:lstStyle/>
          <a:p>
            <a:r>
              <a:rPr lang="cs-CZ" sz="3600" dirty="0"/>
              <a:t>Kritéria diagnostiky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72870" y="2128058"/>
            <a:ext cx="4895025" cy="4233142"/>
          </a:xfrm>
        </p:spPr>
        <p:txBody>
          <a:bodyPr>
            <a:normAutofit/>
          </a:bodyPr>
          <a:lstStyle/>
          <a:p>
            <a:r>
              <a:rPr lang="cs-CZ" sz="2700" dirty="0"/>
              <a:t>Orientace v souvislém textu</a:t>
            </a:r>
          </a:p>
          <a:p>
            <a:r>
              <a:rPr lang="cs-CZ" sz="2700" dirty="0" smtClean="0"/>
              <a:t>Hledaní zadaného písmene </a:t>
            </a:r>
            <a:r>
              <a:rPr lang="cs-CZ" sz="2700" dirty="0"/>
              <a:t>v textu</a:t>
            </a:r>
          </a:p>
          <a:p>
            <a:r>
              <a:rPr lang="cs-CZ" sz="2700" dirty="0"/>
              <a:t>Souvislé vyjadřování</a:t>
            </a:r>
          </a:p>
          <a:p>
            <a:r>
              <a:rPr lang="cs-CZ" sz="2700" dirty="0"/>
              <a:t>Rozvoj vizuální paměti</a:t>
            </a:r>
          </a:p>
          <a:p>
            <a:r>
              <a:rPr lang="cs-CZ" sz="2700" dirty="0"/>
              <a:t>Rozvoj sluchové paměti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2979" y="2128059"/>
            <a:ext cx="4895025" cy="4233142"/>
          </a:xfrm>
        </p:spPr>
        <p:txBody>
          <a:bodyPr>
            <a:normAutofit/>
          </a:bodyPr>
          <a:lstStyle/>
          <a:p>
            <a:r>
              <a:rPr lang="cs-CZ" sz="2700" dirty="0" smtClean="0"/>
              <a:t>Aktivní </a:t>
            </a:r>
            <a:r>
              <a:rPr lang="cs-CZ" sz="2700" dirty="0"/>
              <a:t>naslouchání čtenému </a:t>
            </a:r>
            <a:r>
              <a:rPr lang="cs-CZ" sz="2700" dirty="0" smtClean="0"/>
              <a:t>slovu</a:t>
            </a:r>
          </a:p>
          <a:p>
            <a:r>
              <a:rPr lang="cs-CZ" sz="2700" dirty="0" smtClean="0"/>
              <a:t>Slovní analýza a syntéza</a:t>
            </a:r>
          </a:p>
          <a:p>
            <a:r>
              <a:rPr lang="cs-CZ" sz="2700" dirty="0" smtClean="0"/>
              <a:t>Rozpoznávání písmen </a:t>
            </a:r>
            <a:endParaRPr lang="cs-CZ" sz="2700" dirty="0"/>
          </a:p>
          <a:p>
            <a:r>
              <a:rPr lang="cs-CZ" sz="2700" dirty="0"/>
              <a:t>A další…</a:t>
            </a:r>
          </a:p>
          <a:p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Dominika Holcová, </a:t>
            </a:r>
            <a:r>
              <a:rPr lang="cs-CZ" dirty="0" err="1"/>
              <a:t>Oralová</a:t>
            </a:r>
            <a:r>
              <a:rPr lang="cs-CZ" dirty="0"/>
              <a:t>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fakulta, </a:t>
            </a:r>
            <a:r>
              <a:rPr lang="cs-CZ" dirty="0"/>
              <a:t>Žižkovo nám. 5, 771 40 Olomouc</a:t>
            </a:r>
          </a:p>
        </p:txBody>
      </p:sp>
    </p:spTree>
    <p:extLst>
      <p:ext uri="{BB962C8B-B14F-4D97-AF65-F5344CB8AC3E}">
        <p14:creationId xmlns:p14="http://schemas.microsoft.com/office/powerpoint/2010/main" val="110512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Výzkumné otázky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 můžeme u dětí podpořit zájem o psanou formu jazyka?</a:t>
            </a:r>
          </a:p>
          <a:p>
            <a:r>
              <a:rPr lang="cs-CZ" dirty="0"/>
              <a:t>Jaké činnosti jsou pro děti atraktivní?</a:t>
            </a:r>
          </a:p>
          <a:p>
            <a:r>
              <a:rPr lang="cs-CZ" dirty="0"/>
              <a:t>Jaké knihy mají děti rádi a zajímají se o ně? </a:t>
            </a:r>
          </a:p>
          <a:p>
            <a:r>
              <a:rPr lang="cs-CZ" dirty="0"/>
              <a:t>Která písmena děti potřebují více procvičovat? </a:t>
            </a:r>
          </a:p>
          <a:p>
            <a:r>
              <a:rPr lang="cs-CZ" dirty="0"/>
              <a:t>Jak zapojit lidské smysly do poznávání psané formy jazyka</a:t>
            </a:r>
            <a:r>
              <a:rPr lang="cs-CZ" dirty="0" smtClean="0"/>
              <a:t>?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972870" y="6398200"/>
            <a:ext cx="9619119" cy="442338"/>
          </a:xfrm>
        </p:spPr>
        <p:txBody>
          <a:bodyPr/>
          <a:lstStyle/>
          <a:p>
            <a:r>
              <a:rPr lang="cs-CZ" dirty="0"/>
              <a:t>Dominika Holcová, Oralová Anita, Katedra primární a </a:t>
            </a:r>
            <a:r>
              <a:rPr lang="cs-CZ" dirty="0" err="1"/>
              <a:t>preprimární</a:t>
            </a:r>
            <a:r>
              <a:rPr lang="cs-CZ" dirty="0"/>
              <a:t> pedagogiky, </a:t>
            </a:r>
            <a:r>
              <a:rPr lang="cs-CZ" sz="1400" dirty="0"/>
              <a:t>Pedagogická fakulta, </a:t>
            </a:r>
            <a:r>
              <a:rPr lang="cs-CZ" dirty="0"/>
              <a:t>Žižkovo nám. 5, 771 40 Olomouc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66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U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BAB"/>
      </a:accent1>
      <a:accent2>
        <a:srgbClr val="6C6D70"/>
      </a:accent2>
      <a:accent3>
        <a:srgbClr val="A5A5A5"/>
      </a:accent3>
      <a:accent4>
        <a:srgbClr val="ED7D31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_prezentace_cz_16x9.potx" id="{193B350C-BD93-44C2-AA23-001E80B1E4DC}" vid="{080CA9D0-FE38-4C67-AC33-3149459E102F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UP_prezentace_cz_16x9</Template>
  <TotalTime>1010</TotalTime>
  <Words>1775</Words>
  <Application>Microsoft Office PowerPoint</Application>
  <PresentationFormat>Vlastní</PresentationFormat>
  <Paragraphs>474</Paragraphs>
  <Slides>33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Motiv Office</vt:lpstr>
      <vt:lpstr>Prezentace aplikace PowerPoint</vt:lpstr>
      <vt:lpstr>ROZVOJ ČTENÁŘSKÉ PREGRAMOTNOSTI  A PODPORA ZÁJMU DĚTÍ O PSANOU FORMU JAZYKA  </vt:lpstr>
      <vt:lpstr>Obsah</vt:lpstr>
      <vt:lpstr>Mateřská škola a Základní škola Bělkovice – Lašťany</vt:lpstr>
      <vt:lpstr>Mateřská škola a Základní škola Bělkovice – Lašťany</vt:lpstr>
      <vt:lpstr>Specifika cílové výzkumné skupiny</vt:lpstr>
      <vt:lpstr>Výzkumný problém </vt:lpstr>
      <vt:lpstr>Kritéria diagnostiky</vt:lpstr>
      <vt:lpstr>Výzkumné otázky</vt:lpstr>
      <vt:lpstr>Projektové aktivity a činnosti </vt:lpstr>
      <vt:lpstr>Ranní činnosti</vt:lpstr>
      <vt:lpstr>Tyče s písmeny</vt:lpstr>
      <vt:lpstr>Psaní do mouky</vt:lpstr>
      <vt:lpstr>Hledání písmen</vt:lpstr>
      <vt:lpstr>Řízené činnosti</vt:lpstr>
      <vt:lpstr>Čtení pohádky</vt:lpstr>
      <vt:lpstr>Povídání o denním tématu </vt:lpstr>
      <vt:lpstr>Psaní kamarádovi na záda </vt:lpstr>
      <vt:lpstr>Rytmické vytleskávání</vt:lpstr>
      <vt:lpstr>Pohybové činnosti</vt:lpstr>
      <vt:lpstr>Pohybové činnosti</vt:lpstr>
      <vt:lpstr>Afričtí nosiči </vt:lpstr>
      <vt:lpstr>Pohybové činnosti</vt:lpstr>
      <vt:lpstr>Průchod tygřím územím </vt:lpstr>
      <vt:lpstr>Pohybové činnosti</vt:lpstr>
      <vt:lpstr>Doveď tygra domů</vt:lpstr>
      <vt:lpstr>Úprava aktivit pro chlapce s poruchou autistického spektra</vt:lpstr>
      <vt:lpstr>Obecně by bylo možné všechny realizované činnosti přizpůsobit dětem s různým typem postižení</vt:lpstr>
      <vt:lpstr>Výsledky projektových činností – žák VP</vt:lpstr>
      <vt:lpstr>Výsledky projektových činností – žák VB</vt:lpstr>
      <vt:lpstr>Výsledky projektových činností - kolektiv</vt:lpstr>
      <vt:lpstr>Shrnutí </vt:lpstr>
      <vt:lpstr>  Děkujeme za pozornost.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Anita Oralová</dc:creator>
  <cp:lastModifiedBy>Bulová Barbora</cp:lastModifiedBy>
  <cp:revision>63</cp:revision>
  <dcterms:created xsi:type="dcterms:W3CDTF">2019-09-02T08:45:20Z</dcterms:created>
  <dcterms:modified xsi:type="dcterms:W3CDTF">2019-09-04T16:14:04Z</dcterms:modified>
</cp:coreProperties>
</file>