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7"/>
  </p:notesMasterIdLst>
  <p:sldIdLst>
    <p:sldId id="266" r:id="rId4"/>
    <p:sldId id="283" r:id="rId5"/>
    <p:sldId id="284" r:id="rId6"/>
    <p:sldId id="280" r:id="rId7"/>
    <p:sldId id="270" r:id="rId8"/>
    <p:sldId id="296" r:id="rId9"/>
    <p:sldId id="285" r:id="rId10"/>
    <p:sldId id="279" r:id="rId11"/>
    <p:sldId id="273" r:id="rId12"/>
    <p:sldId id="276" r:id="rId13"/>
    <p:sldId id="265" r:id="rId14"/>
    <p:sldId id="275" r:id="rId15"/>
    <p:sldId id="274" r:id="rId16"/>
    <p:sldId id="281" r:id="rId17"/>
    <p:sldId id="290" r:id="rId18"/>
    <p:sldId id="278" r:id="rId19"/>
    <p:sldId id="287" r:id="rId20"/>
    <p:sldId id="282" r:id="rId21"/>
    <p:sldId id="288" r:id="rId22"/>
    <p:sldId id="292" r:id="rId23"/>
    <p:sldId id="293" r:id="rId24"/>
    <p:sldId id="295" r:id="rId25"/>
    <p:sldId id="269" r:id="rId26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D7489-D8B0-43E5-9F40-0A1051B81246}" v="1" dt="2023-09-19T12:14:54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řina Esserová" userId="55d85f27-dc7c-4bab-9f64-2dfc42996354" providerId="ADAL" clId="{B7BD7489-D8B0-43E5-9F40-0A1051B81246}"/>
    <pc:docChg chg="modSld sldOrd">
      <pc:chgData name="Kateřina Esserová" userId="55d85f27-dc7c-4bab-9f64-2dfc42996354" providerId="ADAL" clId="{B7BD7489-D8B0-43E5-9F40-0A1051B81246}" dt="2023-09-19T12:27:08.578" v="21"/>
      <pc:docMkLst>
        <pc:docMk/>
      </pc:docMkLst>
      <pc:sldChg chg="modSp mod">
        <pc:chgData name="Kateřina Esserová" userId="55d85f27-dc7c-4bab-9f64-2dfc42996354" providerId="ADAL" clId="{B7BD7489-D8B0-43E5-9F40-0A1051B81246}" dt="2023-09-19T12:15:03.604" v="19" actId="20577"/>
        <pc:sldMkLst>
          <pc:docMk/>
          <pc:sldMk cId="0" sldId="266"/>
        </pc:sldMkLst>
        <pc:spChg chg="mod">
          <ac:chgData name="Kateřina Esserová" userId="55d85f27-dc7c-4bab-9f64-2dfc42996354" providerId="ADAL" clId="{B7BD7489-D8B0-43E5-9F40-0A1051B81246}" dt="2023-09-19T12:15:03.604" v="19" actId="20577"/>
          <ac:spMkLst>
            <pc:docMk/>
            <pc:sldMk cId="0" sldId="266"/>
            <ac:spMk id="7170" creationId="{F5C1B40A-C693-13A7-FA44-8C608B709B5D}"/>
          </ac:spMkLst>
        </pc:spChg>
      </pc:sldChg>
      <pc:sldChg chg="ord">
        <pc:chgData name="Kateřina Esserová" userId="55d85f27-dc7c-4bab-9f64-2dfc42996354" providerId="ADAL" clId="{B7BD7489-D8B0-43E5-9F40-0A1051B81246}" dt="2023-09-19T12:27:08.578" v="21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BF8CF1F-4B20-FD1A-67BE-4EDE74015D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FD704C-0A5E-5BA2-DC98-4A1BD6CFE9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CCD04E9-E545-4E8A-8AA2-CDAE0EB68F79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A8F32DA1-5255-0365-66BF-F1B86D3129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C0ABB92C-8F38-2EA0-C3A1-D192EE3F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84A2B4-E34B-F183-08B8-36D878F0B4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2B5073-120E-8C0A-5638-9849076C8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BAA16D-1110-4EE8-9596-7C7F00ED03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69C06C6C-8917-2F5D-2078-54EA474D7F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1A405AB7-0487-19E4-3B12-38CA657CDB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A32FC7A5-A481-6B23-E281-1F80BAE1A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881D89-F1AC-45EB-9869-E6148F7096C1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987B0492-3468-4282-EDED-AE56E5DBF8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4EB730E5-8199-2BAF-2A33-182A7867CE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4340" name="Zástupný symbol pro číslo snímku 3">
            <a:extLst>
              <a:ext uri="{FF2B5EF4-FFF2-40B4-BE49-F238E27FC236}">
                <a16:creationId xmlns:a16="http://schemas.microsoft.com/office/drawing/2014/main" id="{B87149F4-2ACE-3C3D-EEB7-9CAE1C43B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D062B07-B9FE-4DDF-8B2F-A31A8D3BDECB}" type="slidenum">
              <a:rPr lang="cs-CZ" altLang="cs-CZ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>
            <a:extLst>
              <a:ext uri="{FF2B5EF4-FFF2-40B4-BE49-F238E27FC236}">
                <a16:creationId xmlns:a16="http://schemas.microsoft.com/office/drawing/2014/main" id="{A611EEA5-10DE-C846-A3E9-9FF0BBAD76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8113" y="1344613"/>
            <a:ext cx="6450012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>
            <a:extLst>
              <a:ext uri="{FF2B5EF4-FFF2-40B4-BE49-F238E27FC236}">
                <a16:creationId xmlns:a16="http://schemas.microsoft.com/office/drawing/2014/main" id="{87DAFC9E-7889-4C14-910E-8DE4F08B1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6388" name="Zástupný symbol pro číslo snímku 3">
            <a:extLst>
              <a:ext uri="{FF2B5EF4-FFF2-40B4-BE49-F238E27FC236}">
                <a16:creationId xmlns:a16="http://schemas.microsoft.com/office/drawing/2014/main" id="{FB227D1A-6A12-7C60-057D-D4FD0A6A3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06E560-DD51-4681-A27E-4B90CE1BF1F8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B8BA02-03CF-912F-B032-5D492155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ECE2-C6BD-49C6-ABAF-DDCCCECC3A60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3B8D1C-DD38-D9DD-67D3-FC3E91BE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C40A7E-3E8C-4A43-E626-77FABE53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5387-DD01-4753-B4C4-8FEA3F00553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834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A03345-499D-C7F6-A46F-2D267687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4288-D373-42C2-A3B9-25F1749F8617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07B552-8B28-CE23-3480-FE109CE1F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33F35D-5656-545E-9567-53080E2C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ACCA-2725-4978-A161-370C90B6C2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73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D7BF23-1A20-4C5D-0660-B07F85C6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D105-A31E-4DF7-8976-00218B888358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D23F76-41A7-095D-C5F3-A329ABFA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70394D-C056-E1D9-8FE5-0CAB10B4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4C45F-71EE-426D-87AC-AB4292DDE3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967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4">
            <a:extLst>
              <a:ext uri="{FF2B5EF4-FFF2-40B4-BE49-F238E27FC236}">
                <a16:creationId xmlns:a16="http://schemas.microsoft.com/office/drawing/2014/main" id="{DDD7B352-3184-6EEB-9234-E524EA7126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457200"/>
            <a:ext cx="31083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text 5"/>
          <p:cNvSpPr>
            <a:spLocks noGrp="1" noChangeAspect="1"/>
          </p:cNvSpPr>
          <p:nvPr>
            <p:ph type="body" sz="quarter" idx="10"/>
          </p:nvPr>
        </p:nvSpPr>
        <p:spPr>
          <a:xfrm>
            <a:off x="2808288" y="2634937"/>
            <a:ext cx="6575425" cy="158812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27260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ální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4">
            <a:extLst>
              <a:ext uri="{FF2B5EF4-FFF2-40B4-BE49-F238E27FC236}">
                <a16:creationId xmlns:a16="http://schemas.microsoft.com/office/drawing/2014/main" id="{BE32ECCC-949A-3C4C-8436-EC45C05D4B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457200"/>
            <a:ext cx="31083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1">
            <a:extLst>
              <a:ext uri="{FF2B5EF4-FFF2-40B4-BE49-F238E27FC236}">
                <a16:creationId xmlns:a16="http://schemas.microsoft.com/office/drawing/2014/main" id="{BEBE8C66-59BB-D63D-1A4A-1252BFC74FED}"/>
              </a:ext>
            </a:extLst>
          </p:cNvPr>
          <p:cNvSpPr txBox="1"/>
          <p:nvPr userDrawn="1"/>
        </p:nvSpPr>
        <p:spPr>
          <a:xfrm>
            <a:off x="7265988" y="549275"/>
            <a:ext cx="4454525" cy="2698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defRPr/>
            </a:pP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Pedagogická fakulta, Magdalény Rettigové 4, 116 39 Praha 1</a:t>
            </a:r>
            <a:endParaRPr lang="cs-CZ" sz="1100" b="1" u="sng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text 5"/>
          <p:cNvSpPr>
            <a:spLocks noGrp="1" noChangeAspect="1"/>
          </p:cNvSpPr>
          <p:nvPr>
            <p:ph type="body" sz="quarter" idx="10"/>
          </p:nvPr>
        </p:nvSpPr>
        <p:spPr>
          <a:xfrm>
            <a:off x="2808288" y="2634937"/>
            <a:ext cx="6575425" cy="158812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1002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C6AC0A67-B945-B36A-4F0C-A22D2C958524}"/>
              </a:ext>
            </a:extLst>
          </p:cNvPr>
          <p:cNvSpPr txBox="1"/>
          <p:nvPr/>
        </p:nvSpPr>
        <p:spPr>
          <a:xfrm>
            <a:off x="246063" y="6354763"/>
            <a:ext cx="4454525" cy="2698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cs-CZ" sz="1100" dirty="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 UK</a:t>
            </a:r>
            <a:endParaRPr lang="cs-CZ" sz="1100" b="1" u="sng" spc="-1" dirty="0">
              <a:solidFill>
                <a:srgbClr val="D22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696000" y="279000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0" name="Zástupný text 19"/>
          <p:cNvSpPr>
            <a:spLocks noGrp="1"/>
          </p:cNvSpPr>
          <p:nvPr>
            <p:ph type="body" sz="quarter" idx="10"/>
          </p:nvPr>
        </p:nvSpPr>
        <p:spPr>
          <a:xfrm>
            <a:off x="696000" y="1989138"/>
            <a:ext cx="10515600" cy="3375025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1138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s kruhovým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EB59E06C-5EEC-DAF3-CB3E-AF99393448C3}"/>
              </a:ext>
            </a:extLst>
          </p:cNvPr>
          <p:cNvSpPr txBox="1"/>
          <p:nvPr/>
        </p:nvSpPr>
        <p:spPr>
          <a:xfrm>
            <a:off x="246063" y="6354763"/>
            <a:ext cx="4454525" cy="2698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cs-CZ" sz="1100" dirty="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fakulta UK</a:t>
            </a:r>
            <a:endParaRPr lang="cs-CZ" sz="1100" b="1" u="sng" spc="-1" dirty="0">
              <a:solidFill>
                <a:srgbClr val="D22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Nadpis 14"/>
          <p:cNvSpPr>
            <a:spLocks noGrp="1"/>
          </p:cNvSpPr>
          <p:nvPr>
            <p:ph type="title"/>
          </p:nvPr>
        </p:nvSpPr>
        <p:spPr>
          <a:xfrm>
            <a:off x="696000" y="279000"/>
            <a:ext cx="68400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8" name="Zástupný text 19"/>
          <p:cNvSpPr>
            <a:spLocks noGrp="1"/>
          </p:cNvSpPr>
          <p:nvPr>
            <p:ph type="body" sz="quarter" idx="10"/>
          </p:nvPr>
        </p:nvSpPr>
        <p:spPr>
          <a:xfrm>
            <a:off x="696001" y="1989138"/>
            <a:ext cx="4680000" cy="3375025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sz="quarter" idx="11"/>
          </p:nvPr>
        </p:nvSpPr>
        <p:spPr>
          <a:xfrm>
            <a:off x="5974416" y="850500"/>
            <a:ext cx="5158787" cy="51570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7877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E9B26D-5049-76EA-F2F5-FBE092FC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5A1C-D6D8-4BD5-828D-BDF651E2C786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34DDE8-4D6C-5C95-D8DD-2860E3DA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75B7B2-185D-8BB2-705E-C61516E7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D3C4D-04C5-4639-A5E6-D5F23CC48B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230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7E914C-BB8B-3B18-6AE3-749D860B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117A-48F7-4503-BA28-6E13E08DAC24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836EAD-D82F-3C11-7627-752C9CB5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1D9750-907F-2EB8-C7CB-00B56E54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8135-73D2-4771-B005-7666F2F114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762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8C1358A-1DF2-2973-D6B2-FC1E4DB1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D2EAC-4683-483C-A342-9C4F26399E25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A918EA2-B964-423A-1B30-6C1CEACD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E6D05E9-AEB5-FA7F-F23D-D40E9731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1719-9E81-41B1-8105-3CA08CB8B4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559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F9BB9B4-46DD-0B2C-303B-3B774497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47E2-0527-4D51-B1D9-26114136B527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9B018586-3F25-5676-1645-B7DEEFCF0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8E26218-DC1F-BDC1-7D91-0C7558B8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A3B2-6A8B-4447-932C-A44D6E3DB9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81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7103260B-303E-B8C6-EF79-C52CD52D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EDFB-E106-4E87-840D-F669B4AD76AF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3EF6A0EA-5880-B46C-831D-B092CBA1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815422F5-8B10-4E36-4913-C3E6679E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C204F-3C9A-4C1F-84AE-E5B1CEE272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339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CAA2451E-ED68-70D1-B3E6-5307AA02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C74E-F569-48E7-B8AC-C8F155B96629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64E10100-A1D7-3F24-8A2C-D0D1F040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069161F5-A8E2-FEC4-15BB-F416ADD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5DC2-E268-449F-A534-5432DD13CE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905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73FB272-C04F-5854-4761-3912FADE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11BC-AF3B-41C6-947C-049745AC3ACD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CB07FC5-3C1E-B352-DE38-19B9F061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BD18C42-61A5-45B8-22D5-B49AA1D9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8AB7-D48D-4CB0-B51C-541EA69409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267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F9842398-D884-8F43-2035-3747D275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3977-4E84-4C4C-AEB1-89DD5A4E20B6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ECA78F6F-88D8-178A-7DC3-3A6B18CF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B77B9C31-6357-2496-F3FA-B0E91EFC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DBE0-34F5-4795-BFEE-8779EA592C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576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nadpis 1">
            <a:extLst>
              <a:ext uri="{FF2B5EF4-FFF2-40B4-BE49-F238E27FC236}">
                <a16:creationId xmlns:a16="http://schemas.microsoft.com/office/drawing/2014/main" id="{F34F91F9-603B-E4C6-CE3A-B5EA95115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9655BA21-0398-1350-D296-506256319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2C51A2-3F56-F481-E4E8-39231447E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4076A6-62F8-4027-B36C-FAFFA763653B}" type="datetimeFigureOut">
              <a:rPr lang="cs-CZ"/>
              <a:pPr>
                <a:defRPr/>
              </a:pPr>
              <a:t>19.09.2023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2D3B8-2E08-98E4-E509-085BC5E83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E48D85-902C-98F3-869D-E28A0FD1C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0435E1-629D-45F8-9C16-B08EE5B0BB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ages.pedf.cuni.cz/czv/programy-na-vykon-povolani/studenti-czv/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dapuser.cuni.cz/" TargetMode="External"/><Relationship Id="rId2" Type="http://schemas.openxmlformats.org/officeDocument/2006/relationships/hyperlink" Target="https://helpdesksis.pedf.cuni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l.cuni.cz/wp-content/uploads/studenti-prihlaseni-navod-cj.pdf" TargetMode="External"/><Relationship Id="rId2" Type="http://schemas.openxmlformats.org/officeDocument/2006/relationships/hyperlink" Target="https://ldapuser.cun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cuni.cz/podpora/" TargetMode="External"/><Relationship Id="rId4" Type="http://schemas.openxmlformats.org/officeDocument/2006/relationships/hyperlink" Target="mailto:casadmin@cuni.cz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ni.cz/UK-3249.html#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dap.cuni.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pedf.cuni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text 1">
            <a:extLst>
              <a:ext uri="{FF2B5EF4-FFF2-40B4-BE49-F238E27FC236}">
                <a16:creationId xmlns:a16="http://schemas.microsoft.com/office/drawing/2014/main" id="{F5C1B40A-C693-13A7-FA44-8C608B709B5D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419179" y="2155416"/>
            <a:ext cx="10982325" cy="408111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7200" dirty="0" err="1"/>
              <a:t>Předstudijní</a:t>
            </a:r>
            <a:r>
              <a:rPr lang="cs-CZ" altLang="cs-CZ" sz="7200" dirty="0"/>
              <a:t> setkání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72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7200" dirty="0"/>
              <a:t>celoživotní vzdělávání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7200" dirty="0"/>
              <a:t>AULA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E30160-3E7B-988B-FFB0-40F65CA0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8313"/>
            <a:ext cx="10515600" cy="4900612"/>
          </a:xfrm>
        </p:spPr>
        <p:txBody>
          <a:bodyPr>
            <a:noAutofit/>
          </a:bodyPr>
          <a:lstStyle/>
          <a:p>
            <a:pPr marL="914400" lvl="2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Titulní strana SIS </a:t>
            </a:r>
            <a:r>
              <a:rPr lang="cs-CZ" alt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jednotlivé moduly:</a:t>
            </a:r>
            <a:br>
              <a:rPr lang="cs-CZ" altLang="cs-CZ" dirty="0"/>
            </a:br>
            <a:endParaRPr lang="cs-CZ" altLang="cs-CZ" sz="2800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cs-CZ" alt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5EB9DDDC-4A57-1591-ECD4-158E33101A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Centrum celoživotního vzdělávaní</a:t>
            </a:r>
          </a:p>
        </p:txBody>
      </p:sp>
      <p:pic>
        <p:nvPicPr>
          <p:cNvPr id="17412" name="Obrázek 9">
            <a:extLst>
              <a:ext uri="{FF2B5EF4-FFF2-40B4-BE49-F238E27FC236}">
                <a16:creationId xmlns:a16="http://schemas.microsoft.com/office/drawing/2014/main" id="{EA112B58-F5A7-4FFF-4B5D-943B78C9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301750"/>
            <a:ext cx="10363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obsah 2">
            <a:extLst>
              <a:ext uri="{FF2B5EF4-FFF2-40B4-BE49-F238E27FC236}">
                <a16:creationId xmlns:a16="http://schemas.microsoft.com/office/drawing/2014/main" id="{B9DA012A-6B6D-E012-75B2-B54CEC61F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847725"/>
            <a:ext cx="10515600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jako přístupové jméno se používá číslo pod fotografií na průkazu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heslo přednastavené (obdržené s průkazem) a poté změněno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 účastníkem programu CŽV do 5ti dnů</a:t>
            </a:r>
          </a:p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2C1DA2-F4C0-1E40-2378-4E9E8731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331620F2-0AD9-045B-505E-7AF4D0680B6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Centrum celoživotního vzdělávaní</a:t>
            </a:r>
            <a:endParaRPr lang="cs-CZ" dirty="0"/>
          </a:p>
        </p:txBody>
      </p:sp>
      <p:pic>
        <p:nvPicPr>
          <p:cNvPr id="20485" name="Obrázek 6">
            <a:extLst>
              <a:ext uri="{FF2B5EF4-FFF2-40B4-BE49-F238E27FC236}">
                <a16:creationId xmlns:a16="http://schemas.microsoft.com/office/drawing/2014/main" id="{063792B5-4416-DA5B-C50C-2455B79E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0425"/>
            <a:ext cx="121920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E7BF5-BDC9-5813-928E-1999CE87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88" y="242888"/>
            <a:ext cx="10729912" cy="4351337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přihlášení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v pravém horním rohu zobrazí jméno účastníka, ročník a typ studia/programu CŽV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 ikonu klíče                                směr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nastavení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nastavit platnou e-mailovou adresu!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ostatní údaje jsou volitelné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(Nejsou veřejné! Vidíte je jen vy a referentka)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21507" name="Zástupný symbol pro číslo snímku 4">
            <a:extLst>
              <a:ext uri="{FF2B5EF4-FFF2-40B4-BE49-F238E27FC236}">
                <a16:creationId xmlns:a16="http://schemas.microsoft.com/office/drawing/2014/main" id="{E8986093-482F-8B92-29F1-DD91BF025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AC151E-9737-425B-A1D0-1C55B6528BA0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0D8E43E4-4E01-0FC6-01AC-DFE9FB52FA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Centrum celoživotního vzdělávaní</a:t>
            </a:r>
          </a:p>
        </p:txBody>
      </p:sp>
      <p:pic>
        <p:nvPicPr>
          <p:cNvPr id="21509" name="Obrázek 9">
            <a:extLst>
              <a:ext uri="{FF2B5EF4-FFF2-40B4-BE49-F238E27FC236}">
                <a16:creationId xmlns:a16="http://schemas.microsoft.com/office/drawing/2014/main" id="{37977D74-6D3A-7725-9FF6-0FB6AA3A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398588"/>
            <a:ext cx="103235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Obrázek 7">
            <a:extLst>
              <a:ext uri="{FF2B5EF4-FFF2-40B4-BE49-F238E27FC236}">
                <a16:creationId xmlns:a16="http://schemas.microsoft.com/office/drawing/2014/main" id="{0033957D-B5B0-66BF-44A9-6FA70DBC9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3748088"/>
            <a:ext cx="23399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obsah 2">
            <a:extLst>
              <a:ext uri="{FF2B5EF4-FFF2-40B4-BE49-F238E27FC236}">
                <a16:creationId xmlns:a16="http://schemas.microsoft.com/office/drawing/2014/main" id="{67E392EB-4E34-5D9D-F1F9-49C2C06FC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175" y="957263"/>
            <a:ext cx="10515600" cy="4900612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Uvedení platné e-mailové adresy je důležité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pro komunikaci s jednotlivými vyučujícími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SIS zasílá automaticky generované zprávy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např. změna výsledku zkoušky, změna v rozvrhu, vypsání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  termínu zkoušky atd.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vyučující může přes SIS zadávat úkoly atd.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skupinové emailové adresy prosíme pro komunikaci s CCŽV nepoužívat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057AE1-78BC-6BB9-18CE-CC8DAB35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50103B2-7EEE-68B1-C178-F176F52F9A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Centrum celoživotního vzdělávaní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A2FA45C2-B651-F283-8EEF-E33B065E93D2}"/>
              </a:ext>
            </a:extLst>
          </p:cNvPr>
          <p:cNvSpPr txBox="1"/>
          <p:nvPr/>
        </p:nvSpPr>
        <p:spPr>
          <a:xfrm>
            <a:off x="695325" y="1627188"/>
            <a:ext cx="9888538" cy="4370387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předmět:  žádost o ….</a:t>
            </a: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Vážená paní referentko,</a:t>
            </a: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pozdravem</a:t>
            </a: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Magdaléna Rettigová</a:t>
            </a: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Učitelství ….. </a:t>
            </a: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(název programu CŽV), </a:t>
            </a: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ročník</a:t>
            </a: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Nepoužívat skryté kopie.</a:t>
            </a: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u="sng" kern="0" spc="-1" dirty="0">
              <a:solidFill>
                <a:srgbClr val="D22D4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71615C44-3EAA-0C4D-1FBC-AD3F9506ED4D}"/>
              </a:ext>
            </a:extLst>
          </p:cNvPr>
          <p:cNvSpPr txBox="1"/>
          <p:nvPr/>
        </p:nvSpPr>
        <p:spPr>
          <a:xfrm>
            <a:off x="7491413" y="6354763"/>
            <a:ext cx="4454525" cy="269875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algn="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kern="0" spc="-1" dirty="0">
              <a:solidFill>
                <a:srgbClr val="D22D4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24F1EAA5-474D-43DE-8238-7386B0685BA9}"/>
              </a:ext>
            </a:extLst>
          </p:cNvPr>
          <p:cNvSpPr txBox="1"/>
          <p:nvPr/>
        </p:nvSpPr>
        <p:spPr>
          <a:xfrm>
            <a:off x="695325" y="549275"/>
            <a:ext cx="10801350" cy="719138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 E-mailová komunikace</a:t>
            </a:r>
          </a:p>
        </p:txBody>
      </p:sp>
      <p:sp>
        <p:nvSpPr>
          <p:cNvPr id="8" name="Zástupný symbol pro datum 5">
            <a:extLst>
              <a:ext uri="{FF2B5EF4-FFF2-40B4-BE49-F238E27FC236}">
                <a16:creationId xmlns:a16="http://schemas.microsoft.com/office/drawing/2014/main" id="{3B2B6CFA-96C6-9346-E51A-730517D086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Centrum celoživotního vzdělávaní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8C776338-A571-AF35-88F1-1FE9D8EF5E81}"/>
              </a:ext>
            </a:extLst>
          </p:cNvPr>
          <p:cNvSpPr txBox="1"/>
          <p:nvPr/>
        </p:nvSpPr>
        <p:spPr>
          <a:xfrm>
            <a:off x="695325" y="549275"/>
            <a:ext cx="10801350" cy="719138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kern="0" spc="-1">
                <a:solidFill>
                  <a:srgbClr val="D22D40"/>
                </a:solidFill>
                <a:latin typeface="Arial" pitchFamily="34"/>
                <a:cs typeface="Arial" pitchFamily="34"/>
              </a:rPr>
              <a:t> Elektronický zápis předmětů</a:t>
            </a:r>
          </a:p>
        </p:txBody>
      </p:sp>
      <p:sp>
        <p:nvSpPr>
          <p:cNvPr id="3" name="TextShape 1">
            <a:extLst>
              <a:ext uri="{FF2B5EF4-FFF2-40B4-BE49-F238E27FC236}">
                <a16:creationId xmlns:a16="http://schemas.microsoft.com/office/drawing/2014/main" id="{ADEFCD1F-4000-AAAE-7D9E-D6A013620A96}"/>
              </a:ext>
            </a:extLst>
          </p:cNvPr>
          <p:cNvSpPr txBox="1"/>
          <p:nvPr/>
        </p:nvSpPr>
        <p:spPr>
          <a:xfrm>
            <a:off x="1185863" y="1574800"/>
            <a:ext cx="9886950" cy="4779963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fontAlgn="auto" hangingPunct="1">
              <a:spcBef>
                <a:spcPts val="0"/>
              </a:spcBef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Vzdělávací plány programů na výkon povolání</a:t>
            </a:r>
          </a:p>
          <a:p>
            <a:pPr marL="457200" indent="-45720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zveřejněny v SIS</a:t>
            </a:r>
          </a:p>
          <a:p>
            <a:pPr marL="457200" indent="-45720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Registrace do předmětů </a:t>
            </a:r>
            <a:endParaRPr lang="cs-CZ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spuštěna během celého semestru</a:t>
            </a:r>
            <a:endParaRPr lang="cs-CZ" sz="1600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8" indent="-180978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u="sng" kern="0" spc="-1" dirty="0">
              <a:solidFill>
                <a:srgbClr val="D22D4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A5AEA8E-E64E-A363-7B88-E382D3EF45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Centrum celoživotního vzdělávaní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376F1-0A08-F9B2-9AEE-9E378AD0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563"/>
            <a:ext cx="10515600" cy="4900612"/>
          </a:xfrm>
        </p:spPr>
        <p:txBody>
          <a:bodyPr>
            <a:noAutofit/>
          </a:bodyPr>
          <a:lstStyle/>
          <a:p>
            <a:pPr marL="0" indent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Zápis předmětů a rozvrhu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Zápis (studijní plán)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seznam předmětů daného semestru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včetně rozsahu výuky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typu atestu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800" dirty="0"/>
              <a:t>Podrobný postup k registraci do předmětů je popsán v brožuře </a:t>
            </a:r>
            <a:r>
              <a:rPr lang="cs-CZ" altLang="cs-CZ" sz="2800" dirty="0" err="1"/>
              <a:t>PedFInfo</a:t>
            </a:r>
            <a:endParaRPr lang="cs-CZ" altLang="cs-CZ" sz="2800" dirty="0"/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51E22A-38B6-B96C-76AF-D0EFE65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3270C6B0-535F-DB91-E835-5650558CE61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Centrum celoživotního vzdělávaní</a:t>
            </a:r>
            <a:endParaRPr lang="cs-CZ" dirty="0"/>
          </a:p>
        </p:txBody>
      </p:sp>
      <p:pic>
        <p:nvPicPr>
          <p:cNvPr id="25605" name="Obrázek 8">
            <a:extLst>
              <a:ext uri="{FF2B5EF4-FFF2-40B4-BE49-F238E27FC236}">
                <a16:creationId xmlns:a16="http://schemas.microsoft.com/office/drawing/2014/main" id="{6E218EE7-0571-F9D3-C33A-9CB4A0C3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2573338"/>
            <a:ext cx="6081712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02EB9-99A7-88E6-5E9E-3851554B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9400"/>
            <a:ext cx="6840538" cy="1325563"/>
          </a:xfrm>
        </p:spPr>
        <p:txBody>
          <a:bodyPr/>
          <a:lstStyle/>
          <a:p>
            <a:pPr>
              <a:defRPr/>
            </a:pPr>
            <a:r>
              <a:rPr lang="cs-CZ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 Helpdesk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1018B0-B339-E2A1-DC3A-345E9FFE2A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604963"/>
            <a:ext cx="6143625" cy="4148137"/>
          </a:xfrm>
        </p:spPr>
        <p:txBody>
          <a:bodyPr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helpdesksis.pedf.cuni.cz</a:t>
            </a:r>
          </a:p>
          <a:p>
            <a:pPr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pokračování na fórum určené pro CŽV</a:t>
            </a:r>
          </a:p>
          <a:p>
            <a:pPr lvl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vždy uvést celé jméno a název programu CŽV</a:t>
            </a:r>
          </a:p>
          <a:p>
            <a:pPr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na přihlášení k odebírání novinek: </a:t>
            </a: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http://bit.ly/helpdeskpedf</a:t>
            </a:r>
            <a:endParaRPr lang="cs-CZ" sz="2800" b="1" u="sng" kern="0" spc="-1" dirty="0">
              <a:solidFill>
                <a:srgbClr val="D22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dirty="0"/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57CE4FD1-0D96-9BA9-AEA1-79DAF4D5A7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19715" r="19715"/>
          <a:stretch>
            <a:fillRect/>
          </a:stretch>
        </p:blipFill>
        <p:spPr>
          <a:xfrm>
            <a:off x="7044394" y="942181"/>
            <a:ext cx="4497009" cy="4495451"/>
          </a:xfrm>
        </p:spPr>
      </p:pic>
      <p:sp>
        <p:nvSpPr>
          <p:cNvPr id="26629" name="Obdélník 1">
            <a:extLst>
              <a:ext uri="{FF2B5EF4-FFF2-40B4-BE49-F238E27FC236}">
                <a16:creationId xmlns:a16="http://schemas.microsoft.com/office/drawing/2014/main" id="{00FE7EF2-05F5-0472-0D28-83D6DE260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6353175"/>
            <a:ext cx="211455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/>
              <a:t>Centrum celoživotního vzdělávaní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E999F-621C-62CA-1C39-C958F67F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940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cs-CZ" kern="0" spc="-1" dirty="0" err="1">
                <a:solidFill>
                  <a:srgbClr val="D22D40"/>
                </a:solidFill>
                <a:latin typeface="Arial" pitchFamily="34"/>
                <a:cs typeface="Arial" pitchFamily="34"/>
              </a:rPr>
              <a:t>PedFInfo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29C830-EFD8-F7C4-0F41-4872133EB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6413" y="1463675"/>
            <a:ext cx="11477625" cy="4470400"/>
          </a:xfrm>
        </p:spPr>
        <p:txBody>
          <a:bodyPr/>
          <a:lstStyle/>
          <a:p>
            <a:pPr marL="342900" indent="-34290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průvodce</a:t>
            </a:r>
            <a:r>
              <a:rPr lang="cs-CZ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prvními kroky na fakultě a univerzitě</a:t>
            </a:r>
          </a:p>
          <a:p>
            <a:pPr marL="0" indent="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vzniklo ve spolupráci vedení fakulty a účastníků programů CŽV</a:t>
            </a:r>
          </a:p>
          <a:p>
            <a:pPr marL="342900" indent="-34290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verze: </a:t>
            </a:r>
          </a:p>
          <a:p>
            <a:pPr marL="0" indent="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u="sng" kern="0" dirty="0">
                <a:solidFill>
                  <a:srgbClr val="FF0000"/>
                </a:solidFill>
                <a:uFill>
                  <a:solidFill>
                    <a:schemeClr val="bg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   </a:t>
            </a:r>
            <a:r>
              <a:rPr lang="cs-CZ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https://pages.pedf.cuni.cz/czv/programy-na-vykon-povolani/studenti-czv/</a:t>
            </a:r>
            <a:r>
              <a:rPr lang="cs-CZ" sz="32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200" b="1" kern="0" dirty="0">
              <a:solidFill>
                <a:srgbClr val="FFC000"/>
              </a:solidFill>
            </a:endParaRPr>
          </a:p>
        </p:txBody>
      </p:sp>
      <p:sp>
        <p:nvSpPr>
          <p:cNvPr id="27652" name="Obdélník 1">
            <a:extLst>
              <a:ext uri="{FF2B5EF4-FFF2-40B4-BE49-F238E27FC236}">
                <a16:creationId xmlns:a16="http://schemas.microsoft.com/office/drawing/2014/main" id="{5174CD6B-23DB-8AE9-6BBD-5C363D45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6353175"/>
            <a:ext cx="211455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/>
              <a:t>Centrum celoživotního vzdělávaní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DEFB0B9D-2F62-F29E-6A1B-8A58D8C7A415}"/>
              </a:ext>
            </a:extLst>
          </p:cNvPr>
          <p:cNvSpPr txBox="1"/>
          <p:nvPr/>
        </p:nvSpPr>
        <p:spPr>
          <a:xfrm>
            <a:off x="695325" y="1712913"/>
            <a:ext cx="11250613" cy="4235450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Eduroam</a:t>
            </a:r>
            <a:endParaRPr lang="cs-CZ" sz="28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síť dostupná na celé UK i jinde</a:t>
            </a:r>
          </a:p>
          <a:p>
            <a:pPr marL="457200" indent="-4572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přihlášení nutné vygenerovat zvláštní heslo </a:t>
            </a:r>
          </a:p>
          <a:p>
            <a:pPr marL="457200" indent="-45720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na </a:t>
            </a: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sit.pedf.cuni.cz/</a:t>
            </a:r>
            <a:r>
              <a:rPr lang="cs-CZ" sz="28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eduroam</a:t>
            </a:r>
            <a:endParaRPr lang="cs-CZ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přístup k internetu je možné využít </a:t>
            </a: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studovny R135</a:t>
            </a:r>
            <a:endParaRPr lang="cs-CZ" b="1" kern="0" dirty="0">
              <a:solidFill>
                <a:srgbClr val="000000"/>
              </a:solidFill>
              <a:latin typeface="Gill Sans MT" pitchFamily="34"/>
            </a:endParaRP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u="sng" kern="0" spc="-1" dirty="0">
              <a:solidFill>
                <a:srgbClr val="D22D4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TextShape 1">
            <a:extLst>
              <a:ext uri="{FF2B5EF4-FFF2-40B4-BE49-F238E27FC236}">
                <a16:creationId xmlns:a16="http://schemas.microsoft.com/office/drawing/2014/main" id="{446DB4B8-D7E8-745D-915E-F6371E9D8C3B}"/>
              </a:ext>
            </a:extLst>
          </p:cNvPr>
          <p:cNvSpPr txBox="1"/>
          <p:nvPr/>
        </p:nvSpPr>
        <p:spPr>
          <a:xfrm>
            <a:off x="246063" y="6354763"/>
            <a:ext cx="4454525" cy="269875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00" kern="0" dirty="0">
                <a:solidFill>
                  <a:srgbClr val="D22D40"/>
                </a:solidFill>
                <a:latin typeface="Arial" pitchFamily="34"/>
                <a:cs typeface="Arial" pitchFamily="34"/>
              </a:rPr>
              <a:t>Pedagogická fakulta UK</a:t>
            </a:r>
            <a:endParaRPr lang="cs-CZ" sz="1100" b="1" u="sng" kern="0" spc="-1" dirty="0">
              <a:solidFill>
                <a:srgbClr val="D22D4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F2113012-5FA1-C0AF-C050-75F8AA916C1D}"/>
              </a:ext>
            </a:extLst>
          </p:cNvPr>
          <p:cNvSpPr txBox="1"/>
          <p:nvPr/>
        </p:nvSpPr>
        <p:spPr>
          <a:xfrm>
            <a:off x="7491413" y="6354763"/>
            <a:ext cx="4454525" cy="269875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algn="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kern="0" spc="-1" dirty="0">
              <a:solidFill>
                <a:srgbClr val="D22D4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21D1C6F8-3FAB-49E5-2A73-8045DE74C600}"/>
              </a:ext>
            </a:extLst>
          </p:cNvPr>
          <p:cNvSpPr txBox="1"/>
          <p:nvPr/>
        </p:nvSpPr>
        <p:spPr>
          <a:xfrm>
            <a:off x="603250" y="587375"/>
            <a:ext cx="10801350" cy="719138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 Užívání fakultní sítě </a:t>
            </a:r>
          </a:p>
        </p:txBody>
      </p:sp>
      <p:sp>
        <p:nvSpPr>
          <p:cNvPr id="28678" name="Obdélník 1">
            <a:extLst>
              <a:ext uri="{FF2B5EF4-FFF2-40B4-BE49-F238E27FC236}">
                <a16:creationId xmlns:a16="http://schemas.microsoft.com/office/drawing/2014/main" id="{90FDF9B4-230E-7571-4556-A26BB8F6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6353175"/>
            <a:ext cx="211455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/>
              <a:t>Centrum celoživotního vzdělávaní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296AB5-1B47-1165-0BA1-DB2EF57B2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6113" y="1604963"/>
            <a:ext cx="5449887" cy="3732212"/>
          </a:xfrm>
        </p:spPr>
        <p:txBody>
          <a:bodyPr>
            <a:noAutofit/>
          </a:bodyPr>
          <a:lstStyle/>
          <a:p>
            <a:pPr marL="0" indent="0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výuka probíhá ve více budovách: </a:t>
            </a: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Magdalény Rettigové 4 a 8</a:t>
            </a:r>
            <a:endParaRPr lang="cs-CZ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Myslíkova</a:t>
            </a: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Celetná</a:t>
            </a: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Barrandov</a:t>
            </a: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Brandýs nad Labem</a:t>
            </a:r>
          </a:p>
          <a:p>
            <a:pPr>
              <a:spcBef>
                <a:spcPts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Přístup přes studijní průkaz</a:t>
            </a:r>
            <a:endParaRPr lang="cs-CZ" sz="2800" kern="0" dirty="0">
              <a:solidFill>
                <a:srgbClr val="000000"/>
              </a:solidFill>
            </a:endParaRPr>
          </a:p>
        </p:txBody>
      </p:sp>
      <p:pic>
        <p:nvPicPr>
          <p:cNvPr id="6" name="Zástupný symbol obrázku 5" descr="Obsah obrázku budova, exteriér, cihla, dům&#10;&#10;Popis byl vytvořen automaticky">
            <a:extLst>
              <a:ext uri="{FF2B5EF4-FFF2-40B4-BE49-F238E27FC236}">
                <a16:creationId xmlns:a16="http://schemas.microsoft.com/office/drawing/2014/main" id="{AF04B1B2-839D-37C8-2FF4-0FD524FB49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t="16647" b="16647"/>
          <a:stretch>
            <a:fillRect/>
          </a:stretch>
        </p:blipFill>
        <p:spPr>
          <a:xfrm>
            <a:off x="6335923" y="839867"/>
            <a:ext cx="5158787" cy="5157000"/>
          </a:xfr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D0FA83D-6162-8441-92D9-333B3CEA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9400"/>
            <a:ext cx="6840538" cy="1325563"/>
          </a:xfrm>
        </p:spPr>
        <p:txBody>
          <a:bodyPr/>
          <a:lstStyle/>
          <a:p>
            <a:pPr>
              <a:defRPr/>
            </a:pPr>
            <a:r>
              <a:rPr lang="cs-CZ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Budovy a učebny</a:t>
            </a:r>
            <a:endParaRPr lang="cs-CZ" dirty="0"/>
          </a:p>
        </p:txBody>
      </p:sp>
      <p:sp>
        <p:nvSpPr>
          <p:cNvPr id="8197" name="Obdélník 1">
            <a:extLst>
              <a:ext uri="{FF2B5EF4-FFF2-40B4-BE49-F238E27FC236}">
                <a16:creationId xmlns:a16="http://schemas.microsoft.com/office/drawing/2014/main" id="{013811E3-A3E0-6969-8628-BA8C8814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6353175"/>
            <a:ext cx="211455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/>
              <a:t>Centrum celoživotního vzdělávaní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>
            <a:extLst>
              <a:ext uri="{FF2B5EF4-FFF2-40B4-BE49-F238E27FC236}">
                <a16:creationId xmlns:a16="http://schemas.microsoft.com/office/drawing/2014/main" id="{69C04655-F8EC-EC0E-C22D-843595E2A23A}"/>
              </a:ext>
            </a:extLst>
          </p:cNvPr>
          <p:cNvSpPr txBox="1"/>
          <p:nvPr/>
        </p:nvSpPr>
        <p:spPr>
          <a:xfrm>
            <a:off x="695325" y="549275"/>
            <a:ext cx="10801350" cy="719138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Knihovna </a:t>
            </a:r>
            <a:r>
              <a:rPr lang="cs-CZ" sz="4400" b="1" kern="0" spc="-1" dirty="0" err="1">
                <a:solidFill>
                  <a:srgbClr val="D22D40"/>
                </a:solidFill>
                <a:latin typeface="Arial" pitchFamily="34"/>
                <a:cs typeface="Arial" pitchFamily="34"/>
              </a:rPr>
              <a:t>PedF</a:t>
            </a: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 UK</a:t>
            </a:r>
          </a:p>
        </p:txBody>
      </p:sp>
      <p:sp>
        <p:nvSpPr>
          <p:cNvPr id="29699" name="TextShape 1">
            <a:extLst>
              <a:ext uri="{FF2B5EF4-FFF2-40B4-BE49-F238E27FC236}">
                <a16:creationId xmlns:a16="http://schemas.microsoft.com/office/drawing/2014/main" id="{50F43020-A49A-8FA2-BEE5-1B0948161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91050"/>
            <a:ext cx="10925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4000">
                <a:latin typeface="Arial" panose="020B0604020202020204" pitchFamily="34" charset="0"/>
                <a:cs typeface="Arial" panose="020B0604020202020204" pitchFamily="34" charset="0"/>
              </a:rPr>
              <a:t>http://knihovna.pedf.cuni.cz</a:t>
            </a:r>
          </a:p>
        </p:txBody>
      </p:sp>
      <p:sp>
        <p:nvSpPr>
          <p:cNvPr id="29700" name="TextShape 1">
            <a:extLst>
              <a:ext uri="{FF2B5EF4-FFF2-40B4-BE49-F238E27FC236}">
                <a16:creationId xmlns:a16="http://schemas.microsoft.com/office/drawing/2014/main" id="{BE47F867-564D-A45D-99F6-9ECC1CFE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6354763"/>
            <a:ext cx="4454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/>
              <a:t>          Centrum celoživotního vzdělávaní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9CED54E2-DC58-92C3-6D1E-1B93311F9EF9}"/>
              </a:ext>
            </a:extLst>
          </p:cNvPr>
          <p:cNvSpPr txBox="1"/>
          <p:nvPr/>
        </p:nvSpPr>
        <p:spPr>
          <a:xfrm>
            <a:off x="7491413" y="6354763"/>
            <a:ext cx="4454525" cy="269875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algn="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kern="0" spc="-1" dirty="0">
              <a:solidFill>
                <a:srgbClr val="D22D4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29702" name="Obdélník 5">
            <a:extLst>
              <a:ext uri="{FF2B5EF4-FFF2-40B4-BE49-F238E27FC236}">
                <a16:creationId xmlns:a16="http://schemas.microsoft.com/office/drawing/2014/main" id="{BFB5AEA2-5D8C-C79D-82CA-CB0F42BB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98613"/>
            <a:ext cx="10668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CC2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altLang="cs-CZ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využívání služeb knihoven UK je nutné mít </a:t>
            </a:r>
            <a:r>
              <a:rPr lang="cs-CZ" altLang="cs-CZ" u="sng">
                <a:solidFill>
                  <a:srgbClr val="CC2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průkaz účastníka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altLang="cs-CZ" u="sng">
                <a:solidFill>
                  <a:srgbClr val="CC2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CŽV</a:t>
            </a:r>
            <a:r>
              <a:rPr lang="cs-CZ" altLang="cs-CZ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který je možné získat v </a:t>
            </a:r>
            <a:r>
              <a:rPr lang="cs-CZ" altLang="cs-CZ" u="sng">
                <a:solidFill>
                  <a:srgbClr val="CC2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Pointu</a:t>
            </a:r>
            <a:r>
              <a:rPr lang="cs-CZ" altLang="cs-CZ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Poté je možná registrace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altLang="cs-CZ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knihoven UK na základě vyplnění elektronické přihlášky.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3D2F3-A918-9EFD-3053-5DCA0217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9288"/>
            <a:ext cx="10515600" cy="5707062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Kontakty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Často kladené dotazy a problematika SIS (registrace do předmětů, zápis atestů, rozvrh)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Helpdesk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https://helpdesksis.pedf.cuni.cz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Problematika přihlašování se do SIS 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CAS - Centrální autentizační služba UK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https://ldapuser.cuni.cz/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Uznávání zkoušek </a:t>
            </a:r>
          </a:p>
          <a:p>
            <a:pPr lvl="2" fontAlgn="auto" hangingPunct="1">
              <a:spcBef>
                <a:spcPts val="0"/>
              </a:spcBef>
              <a:spcAft>
                <a:spcPts val="0"/>
              </a:spcAft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žádost prostřednictvím formuláře, který lze získat </a:t>
            </a:r>
          </a:p>
          <a:p>
            <a:pPr marL="914400" lvl="2" indent="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na webových stránkách CŽV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6EFBFA-4684-A6B9-406B-9A2F19B04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E342F826-A4C2-2E48-DAC6-2633F839EB5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Centrum celoživotního vzdělávaní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obsah 2">
            <a:extLst>
              <a:ext uri="{FF2B5EF4-FFF2-40B4-BE49-F238E27FC236}">
                <a16:creationId xmlns:a16="http://schemas.microsoft.com/office/drawing/2014/main" id="{540C06AD-9B80-A41B-1788-EF7450ECA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534988"/>
            <a:ext cx="11298237" cy="5513387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400" b="1" kern="0" spc="-1" dirty="0" err="1">
                <a:solidFill>
                  <a:srgbClr val="D22D40"/>
                </a:solidFill>
                <a:latin typeface="Arial" pitchFamily="34"/>
                <a:cs typeface="Arial" pitchFamily="34"/>
              </a:rPr>
              <a:t>Moodle</a:t>
            </a: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 a technická podpora</a:t>
            </a:r>
          </a:p>
          <a:p>
            <a:pPr>
              <a:defRPr/>
            </a:pPr>
            <a:r>
              <a:rPr lang="cs-CZ" dirty="0"/>
              <a:t>Do všech instalací </a:t>
            </a:r>
            <a:r>
              <a:rPr lang="cs-CZ" dirty="0" err="1"/>
              <a:t>Moodle</a:t>
            </a:r>
            <a:r>
              <a:rPr lang="cs-CZ" dirty="0"/>
              <a:t> se přihlašujte pomocí údajů </a:t>
            </a:r>
            <a:r>
              <a:rPr lang="cs-CZ" u="sng" dirty="0">
                <a:hlinkClick r:id="rId2"/>
              </a:rPr>
              <a:t>Centrální autentizační služby UK</a:t>
            </a:r>
            <a:r>
              <a:rPr lang="cs-CZ" dirty="0"/>
              <a:t> (CAS), údaje jsou shodné jako pro přihlašování do SIS a dalších aplikací UK.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b="1" dirty="0"/>
              <a:t>Návody [PDF]:</a:t>
            </a:r>
            <a:endParaRPr lang="cs-CZ" dirty="0"/>
          </a:p>
          <a:p>
            <a:pPr>
              <a:defRPr/>
            </a:pPr>
            <a:r>
              <a:rPr lang="cs-CZ" u="sng" dirty="0">
                <a:hlinkClick r:id="rId3"/>
              </a:rPr>
              <a:t>První přihlášení STUDENT (CZ)</a:t>
            </a:r>
            <a:endParaRPr lang="cs-CZ" dirty="0"/>
          </a:p>
          <a:p>
            <a:pPr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b="1" dirty="0"/>
              <a:t>V případě problémů s CAS přihlášením se obracejte na: </a:t>
            </a:r>
            <a:r>
              <a:rPr lang="cs-CZ" u="sng" dirty="0">
                <a:hlinkClick r:id="rId4"/>
              </a:rPr>
              <a:t>casadmin@cuni.cz</a:t>
            </a:r>
            <a:endParaRPr lang="cs-CZ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4400" b="1" kern="0" spc="-1" dirty="0">
              <a:solidFill>
                <a:srgbClr val="D22D40"/>
              </a:solidFill>
              <a:latin typeface="Arial" pitchFamily="34"/>
              <a:cs typeface="Arial" pitchFamily="34"/>
            </a:endParaRPr>
          </a:p>
          <a:p>
            <a:pPr>
              <a:defRPr/>
            </a:pPr>
            <a:r>
              <a:rPr lang="cs-CZ" dirty="0"/>
              <a:t>Další materiály k podpoře: </a:t>
            </a:r>
            <a:r>
              <a:rPr lang="cs-CZ" dirty="0">
                <a:hlinkClick r:id="rId5"/>
              </a:rPr>
              <a:t>https://dl.cuni.cz/podpora/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8E60D8-309C-417A-2B34-2C07F2F1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13AF75BB-C656-A87D-5C74-BC66F7816DC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Centrum celoživotního vzdělávaní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text 1">
            <a:extLst>
              <a:ext uri="{FF2B5EF4-FFF2-40B4-BE49-F238E27FC236}">
                <a16:creationId xmlns:a16="http://schemas.microsoft.com/office/drawing/2014/main" id="{CF67214D-F2F7-709A-5940-A3DEEE989897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2116138" y="3008313"/>
            <a:ext cx="8207375" cy="1589087"/>
          </a:xfrm>
        </p:spPr>
        <p:txBody>
          <a:bodyPr/>
          <a:lstStyle/>
          <a:p>
            <a:r>
              <a:rPr lang="cs-CZ" altLang="cs-CZ"/>
              <a:t>Děkujeme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E7C22F92-1C15-4DB7-3478-1C0D7248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9400"/>
            <a:ext cx="6840538" cy="1325563"/>
          </a:xfrm>
        </p:spPr>
        <p:txBody>
          <a:bodyPr/>
          <a:lstStyle/>
          <a:p>
            <a:pPr>
              <a:defRPr/>
            </a:pPr>
            <a:r>
              <a:rPr lang="cs-CZ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Označení učeben</a:t>
            </a:r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1BC050-D7CA-544A-D102-C5D085931D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989138"/>
            <a:ext cx="5813425" cy="36242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 (Magdalény Rettigové 4, hlavní budova)</a:t>
            </a:r>
          </a:p>
          <a:p>
            <a:pPr lvl="1"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sál V, sál M, SMIMO, aula</a:t>
            </a:r>
          </a:p>
          <a:p>
            <a:pPr>
              <a:defRPr/>
            </a:pP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(Spálená = M. Rettigové 8)</a:t>
            </a:r>
          </a:p>
          <a:p>
            <a:pPr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 (Myslíkova 7)</a:t>
            </a:r>
          </a:p>
          <a:p>
            <a:pPr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 (Celetná 13)</a:t>
            </a:r>
          </a:p>
          <a:p>
            <a:pPr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 (Barrandov)</a:t>
            </a:r>
          </a:p>
          <a:p>
            <a:pPr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 (Brandýs nad Labem)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9220" name="Obdélník 4">
            <a:extLst>
              <a:ext uri="{FF2B5EF4-FFF2-40B4-BE49-F238E27FC236}">
                <a16:creationId xmlns:a16="http://schemas.microsoft.com/office/drawing/2014/main" id="{EE437B88-8246-337A-6FA8-E7B159A69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5" y="2016125"/>
            <a:ext cx="3127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9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R124</a:t>
            </a:r>
          </a:p>
        </p:txBody>
      </p:sp>
      <p:cxnSp>
        <p:nvCxnSpPr>
          <p:cNvPr id="9221" name="Přímá spojnice se šipkou 5">
            <a:extLst>
              <a:ext uri="{FF2B5EF4-FFF2-40B4-BE49-F238E27FC236}">
                <a16:creationId xmlns:a16="http://schemas.microsoft.com/office/drawing/2014/main" id="{DFEE504F-F868-DFC9-558D-C5EB741AF0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377238" y="3586163"/>
            <a:ext cx="0" cy="663575"/>
          </a:xfrm>
          <a:prstGeom prst="straightConnector1">
            <a:avLst/>
          </a:prstGeom>
          <a:noFill/>
          <a:ln w="57150">
            <a:solidFill>
              <a:srgbClr val="D73648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Přímá spojnice se šipkou 6">
            <a:extLst>
              <a:ext uri="{FF2B5EF4-FFF2-40B4-BE49-F238E27FC236}">
                <a16:creationId xmlns:a16="http://schemas.microsoft.com/office/drawing/2014/main" id="{28DBFC71-48F5-41E5-F217-0E19159ABD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0" y="3881438"/>
            <a:ext cx="0" cy="663575"/>
          </a:xfrm>
          <a:prstGeom prst="straightConnector1">
            <a:avLst/>
          </a:prstGeom>
          <a:noFill/>
          <a:ln w="57150">
            <a:solidFill>
              <a:srgbClr val="D73648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Přímá spojnice se šipkou 7">
            <a:extLst>
              <a:ext uri="{FF2B5EF4-FFF2-40B4-BE49-F238E27FC236}">
                <a16:creationId xmlns:a16="http://schemas.microsoft.com/office/drawing/2014/main" id="{FC88BFFB-AA6C-6A51-D42E-742AE2CA21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34563" y="3586163"/>
            <a:ext cx="0" cy="663575"/>
          </a:xfrm>
          <a:prstGeom prst="straightConnector1">
            <a:avLst/>
          </a:prstGeom>
          <a:noFill/>
          <a:ln w="57150">
            <a:solidFill>
              <a:srgbClr val="D73648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4" name="Obdélník 10">
            <a:extLst>
              <a:ext uri="{FF2B5EF4-FFF2-40B4-BE49-F238E27FC236}">
                <a16:creationId xmlns:a16="http://schemas.microsoft.com/office/drawing/2014/main" id="{43012638-BFF4-B056-911F-0DC32C3E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038" y="446405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budova v M. Rettigové 4</a:t>
            </a:r>
          </a:p>
        </p:txBody>
      </p:sp>
      <p:sp>
        <p:nvSpPr>
          <p:cNvPr id="9225" name="Obdélník 11">
            <a:extLst>
              <a:ext uri="{FF2B5EF4-FFF2-40B4-BE49-F238E27FC236}">
                <a16:creationId xmlns:a16="http://schemas.microsoft.com/office/drawing/2014/main" id="{A958A682-2DD4-E6F2-9E0B-5350A29B6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800" y="4573588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učebny</a:t>
            </a:r>
          </a:p>
        </p:txBody>
      </p:sp>
      <p:sp>
        <p:nvSpPr>
          <p:cNvPr id="9226" name="TextovéPole 12">
            <a:extLst>
              <a:ext uri="{FF2B5EF4-FFF2-40B4-BE49-F238E27FC236}">
                <a16:creationId xmlns:a16="http://schemas.microsoft.com/office/drawing/2014/main" id="{6D5C3854-48F6-BE6D-F05F-BE2ECA4A6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488" y="4994275"/>
            <a:ext cx="166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patro</a:t>
            </a:r>
          </a:p>
        </p:txBody>
      </p:sp>
      <p:sp>
        <p:nvSpPr>
          <p:cNvPr id="9227" name="Obdélník 1">
            <a:extLst>
              <a:ext uri="{FF2B5EF4-FFF2-40B4-BE49-F238E27FC236}">
                <a16:creationId xmlns:a16="http://schemas.microsoft.com/office/drawing/2014/main" id="{4EB5E5E7-A57E-3141-8A0D-319F3D91C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6353175"/>
            <a:ext cx="211455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/>
              <a:t>Centrum celoživotního vzdělávaní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>
            <a:extLst>
              <a:ext uri="{FF2B5EF4-FFF2-40B4-BE49-F238E27FC236}">
                <a16:creationId xmlns:a16="http://schemas.microsoft.com/office/drawing/2014/main" id="{C804BF27-A510-C5E1-72E2-24CB38DC01BE}"/>
              </a:ext>
            </a:extLst>
          </p:cNvPr>
          <p:cNvSpPr txBox="1"/>
          <p:nvPr/>
        </p:nvSpPr>
        <p:spPr>
          <a:xfrm>
            <a:off x="695325" y="1536700"/>
            <a:ext cx="10948988" cy="4681538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marL="342900" indent="-34290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úřední hodiny Centra CŽV</a:t>
            </a: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90571" lvl="1" indent="-34290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pondělí 	13.00 – 15:00</a:t>
            </a:r>
          </a:p>
          <a:p>
            <a:pPr marL="790571" lvl="1" indent="-34290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úterý 		9.00 - 12.00</a:t>
            </a:r>
          </a:p>
          <a:p>
            <a:pPr marL="790571" lvl="1" indent="-34290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středa 	13.00 – 15:00</a:t>
            </a:r>
          </a:p>
          <a:p>
            <a:pPr marL="790571" lvl="1" indent="-34290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čtvrtek	9.00 - 12.00</a:t>
            </a:r>
          </a:p>
          <a:p>
            <a:pPr marL="447671" lvl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kern="0" dirty="0">
              <a:solidFill>
                <a:srgbClr val="000000"/>
              </a:solidFill>
            </a:endParaRPr>
          </a:p>
          <a:p>
            <a:pPr marL="447671" lvl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kern="0" dirty="0">
                <a:solidFill>
                  <a:srgbClr val="000000"/>
                </a:solidFill>
              </a:rPr>
              <a:t>Centrum CŽV</a:t>
            </a:r>
            <a:br>
              <a:rPr lang="cs-CZ" sz="2800" b="1" kern="0" dirty="0">
                <a:solidFill>
                  <a:srgbClr val="000000"/>
                </a:solidFill>
              </a:rPr>
            </a:br>
            <a:r>
              <a:rPr lang="cs-CZ" sz="2800" kern="0" dirty="0">
                <a:solidFill>
                  <a:srgbClr val="000000"/>
                </a:solidFill>
              </a:rPr>
              <a:t>Spálená 10, Praha 1, 1. patro. </a:t>
            </a:r>
          </a:p>
          <a:p>
            <a:pPr marL="447671" lvl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</a:rPr>
              <a:t>Korespondenční adresa: Magdalény Rettigové 4, 116 39 Praha 1</a:t>
            </a:r>
            <a:endParaRPr lang="cs-CZ" sz="28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1" lvl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lze nalézt na fakultním webu, v sekci </a:t>
            </a:r>
            <a:r>
              <a:rPr lang="cs-CZ" sz="28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Celoživotní vzdělávání</a:t>
            </a:r>
            <a:endParaRPr lang="cs-CZ" sz="2800" kern="0" dirty="0">
              <a:solidFill>
                <a:srgbClr val="000000"/>
              </a:solidFill>
              <a:latin typeface="Gill Sans MT" pitchFamily="34"/>
            </a:endParaRPr>
          </a:p>
          <a:p>
            <a:pPr marL="457200" indent="-457200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kern="0" dirty="0">
              <a:solidFill>
                <a:srgbClr val="A7A9AC"/>
              </a:solidFill>
              <a:latin typeface="Gill Sans MT" pitchFamily="34"/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73864ED8-1CC5-B930-B38C-9C35A0C6FF8B}"/>
              </a:ext>
            </a:extLst>
          </p:cNvPr>
          <p:cNvSpPr txBox="1"/>
          <p:nvPr/>
        </p:nvSpPr>
        <p:spPr>
          <a:xfrm>
            <a:off x="7491413" y="6354763"/>
            <a:ext cx="4454525" cy="269875"/>
          </a:xfrm>
          <a:prstGeom prst="rect">
            <a:avLst/>
          </a:prstGeom>
          <a:noFill/>
          <a:ln cap="flat">
            <a:noFill/>
          </a:ln>
        </p:spPr>
        <p:txBody>
          <a:bodyPr/>
          <a:lstStyle/>
          <a:p>
            <a:pPr algn="r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1" u="sng" kern="0" spc="-1" dirty="0">
              <a:solidFill>
                <a:srgbClr val="D22D4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81F4CC94-7546-3289-B2A6-5D2CB9E1B679}"/>
              </a:ext>
            </a:extLst>
          </p:cNvPr>
          <p:cNvSpPr txBox="1"/>
          <p:nvPr/>
        </p:nvSpPr>
        <p:spPr>
          <a:xfrm>
            <a:off x="695325" y="549275"/>
            <a:ext cx="10801350" cy="719138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Centrum celoživotního vzdělávání</a:t>
            </a:r>
          </a:p>
        </p:txBody>
      </p:sp>
      <p:sp>
        <p:nvSpPr>
          <p:cNvPr id="7" name="Zástupný symbol pro datum 5">
            <a:extLst>
              <a:ext uri="{FF2B5EF4-FFF2-40B4-BE49-F238E27FC236}">
                <a16:creationId xmlns:a16="http://schemas.microsoft.com/office/drawing/2014/main" id="{405DACC3-BAC2-3B08-48F9-8AB719744A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Centrum celoživotního vzdělávaní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4">
            <a:extLst>
              <a:ext uri="{FF2B5EF4-FFF2-40B4-BE49-F238E27FC236}">
                <a16:creationId xmlns:a16="http://schemas.microsoft.com/office/drawing/2014/main" id="{033136EE-25DA-2C5A-A3CC-A1896258E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79DED04-CB2A-4CDB-ACA7-196C894491DB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BED7E813-1A7F-4E01-7EAE-B4D40CA0D4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Centrum celoživotního vzdělávaní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FFE329-61A5-8637-7A1E-62FD6434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909638"/>
            <a:ext cx="10983913" cy="494665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Informačním a poradenském centru </a:t>
            </a:r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POINT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nutné si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vyzvednout (mimo již aktuálně studující v rámci UK)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průkaz účastníka CŽV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https://cuni.cz/UK-3249.html#9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průkazu účastník obdrží: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přístupové jméno a heslo do fakultních aplikací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přístupové jméno (číselný kód pod fotografií)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počáteční přednastavené heslo a instrukce ke změně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postup k prvnímu přihlášení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(Podrobnější informace o autentizační službě UK naleznete na stránkách 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https://ldap.cuni.cz</a:t>
            </a:r>
            <a:r>
              <a:rPr lang="cs-CZ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4">
            <a:extLst>
              <a:ext uri="{FF2B5EF4-FFF2-40B4-BE49-F238E27FC236}">
                <a16:creationId xmlns:a16="http://schemas.microsoft.com/office/drawing/2014/main" id="{E7F1ED6B-7983-2BFC-FCE9-9B023FD12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303474-9DF3-4BEE-A2B9-EDB7EDFDD3DE}" type="slidenum">
              <a:rPr lang="cs-CZ" altLang="cs-CZ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200">
              <a:solidFill>
                <a:srgbClr val="898989"/>
              </a:solidFill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6925F409-E3CC-987A-10E8-844237335A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Centrum celoživotního vzdělávaní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98D5DD-BB04-BC1C-B321-B9D65F35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50" y="611188"/>
            <a:ext cx="10983913" cy="4946650"/>
          </a:xfrm>
        </p:spPr>
        <p:txBody>
          <a:bodyPr/>
          <a:lstStyle/>
          <a:p>
            <a:pPr>
              <a:defRPr/>
            </a:pPr>
            <a:r>
              <a:rPr lang="cs-CZ" dirty="0"/>
              <a:t> sami si vás vyfotografují</a:t>
            </a:r>
          </a:p>
          <a:p>
            <a:pPr>
              <a:defRPr/>
            </a:pPr>
            <a:r>
              <a:rPr lang="cs-CZ" dirty="0"/>
              <a:t>kdo v rámci UK studoval dříve, studuje ještě další program nebo zaměstnanci UK, si nemusí  kartu znovu zřizovat</a:t>
            </a:r>
          </a:p>
          <a:p>
            <a:pPr lvl="2">
              <a:defRPr/>
            </a:pPr>
            <a:r>
              <a:rPr lang="cs-CZ" dirty="0"/>
              <a:t>Po přiřazení studijního plánu se mu role v SIS automaticky přiřadí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cs-CZ" sz="2800" dirty="0"/>
          </a:p>
          <a:p>
            <a:pPr lvl="2">
              <a:defRPr/>
            </a:pPr>
            <a:endParaRPr lang="cs-CZ" sz="2800" dirty="0"/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cs-CZ" sz="2800" dirty="0"/>
              <a:t>První přihlášení do CAS a změnit heslo, až pak se přihlásit do SIS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cs-CZ" sz="2800" dirty="0"/>
          </a:p>
          <a:p>
            <a:pPr marL="914400" lvl="2" indent="0">
              <a:buFont typeface="Arial" panose="020B0604020202020204" pitchFamily="34" charset="0"/>
              <a:buNone/>
              <a:defRPr/>
            </a:pPr>
            <a:r>
              <a:rPr lang="cs-CZ" sz="2800" dirty="0"/>
              <a:t>Na výuku lze začít chodit i bez karty a zapsání do předmětu, ale nutno zřídit co nejdříve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D47D1-C14A-9EF4-511F-B4E38753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79400"/>
            <a:ext cx="6840538" cy="1325563"/>
          </a:xfrm>
        </p:spPr>
        <p:txBody>
          <a:bodyPr/>
          <a:lstStyle/>
          <a:p>
            <a:pPr>
              <a:defRPr/>
            </a:pPr>
            <a:r>
              <a:rPr lang="cs-CZ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Organizace studia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E6D3C5-A07F-F171-6D50-AC69E38E39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1673225"/>
            <a:ext cx="7500938" cy="4162425"/>
          </a:xfrm>
        </p:spPr>
        <p:txBody>
          <a:bodyPr>
            <a:normAutofit fontScale="92500" lnSpcReduction="10000"/>
          </a:bodyPr>
          <a:lstStyle/>
          <a:p>
            <a:pPr marL="180978" indent="-180978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kontrola plnění studia: </a:t>
            </a:r>
            <a:r>
              <a:rPr lang="cs-CZ" sz="30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zápočet</a:t>
            </a:r>
            <a:r>
              <a:rPr lang="cs-CZ" sz="3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  <a:r>
              <a:rPr lang="cs-CZ" sz="30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zkouška</a:t>
            </a:r>
            <a:r>
              <a:rPr lang="cs-CZ" sz="3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  <a:r>
              <a:rPr lang="cs-CZ" sz="30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klasifikovaný</a:t>
            </a:r>
            <a:r>
              <a:rPr lang="cs-CZ" sz="3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30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zápočet</a:t>
            </a:r>
          </a:p>
          <a:p>
            <a:pPr marL="180978" indent="-180978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předměty</a:t>
            </a:r>
            <a:r>
              <a:rPr lang="cs-CZ" sz="30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: povinné, povinně volitelné </a:t>
            </a:r>
            <a:br>
              <a:rPr lang="cs-CZ" sz="30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r>
              <a:rPr lang="cs-CZ" sz="3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(u některých programů CŽV)</a:t>
            </a:r>
          </a:p>
          <a:p>
            <a:pPr marL="1038228" lvl="2" indent="-180978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řídí se vzdělávacími plány</a:t>
            </a:r>
          </a:p>
          <a:p>
            <a:pPr marL="180978" indent="-180978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indexy jsou pouze v elektronické podobě v SIS </a:t>
            </a:r>
          </a:p>
          <a:p>
            <a:pPr marL="180978" indent="-180978" fontAlgn="auto" hangingPunct="1">
              <a:spcBef>
                <a:spcPts val="0"/>
              </a:spcBef>
              <a:spcAft>
                <a:spcPts val="12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0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maximální doba studia – ve smlouvě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pic>
        <p:nvPicPr>
          <p:cNvPr id="6" name="Zástupný symbol obrázku 5" descr="Obsah obrázku tráva, exteriér, osoba, vsedě&#10;&#10;Popis byl vytvořen automaticky">
            <a:extLst>
              <a:ext uri="{FF2B5EF4-FFF2-40B4-BE49-F238E27FC236}">
                <a16:creationId xmlns:a16="http://schemas.microsoft.com/office/drawing/2014/main" id="{1EEAD2DB-BA2B-8330-DF5B-42D602EEEA3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6646" r="16646"/>
          <a:stretch>
            <a:fillRect/>
          </a:stretch>
        </p:blipFill>
        <p:spPr>
          <a:xfrm>
            <a:off x="8282936" y="1604963"/>
            <a:ext cx="3442219" cy="3441026"/>
          </a:xfrm>
        </p:spPr>
      </p:pic>
      <p:sp>
        <p:nvSpPr>
          <p:cNvPr id="15365" name="Obdélník 1">
            <a:extLst>
              <a:ext uri="{FF2B5EF4-FFF2-40B4-BE49-F238E27FC236}">
                <a16:creationId xmlns:a16="http://schemas.microsoft.com/office/drawing/2014/main" id="{1785FF56-B4C8-6FAE-8357-1AC99B233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6353175"/>
            <a:ext cx="211455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/>
              <a:t>Centrum celoživotního vzdělávaní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849E8-103A-B2CC-EFBF-0BF76C92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9288"/>
            <a:ext cx="10515600" cy="5294312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Předměty </a:t>
            </a:r>
            <a:r>
              <a:rPr lang="cs-CZ" b="1" dirty="0"/>
              <a:t>- </a:t>
            </a:r>
            <a:r>
              <a:rPr lang="cs-CZ" dirty="0"/>
              <a:t>anotace předmětů a požadavky plnění v SIS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přes jednoduchý filtr lze vyhledat všechny předměty vzdělávacího plánu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anotace, požadavky k plnění, literatura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Termíny zkoušek a přihlašování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vyučující v programech CŽV informují o termínech zkoušek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termíny závěrečných zkoušek jsou vypisovány v SIS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(postup popsán v </a:t>
            </a:r>
            <a:r>
              <a:rPr lang="cs-CZ" dirty="0" err="1"/>
              <a:t>PedF</a:t>
            </a:r>
            <a:r>
              <a:rPr lang="cs-CZ" dirty="0"/>
              <a:t> </a:t>
            </a:r>
            <a:r>
              <a:rPr lang="cs-CZ" dirty="0" err="1"/>
              <a:t>info</a:t>
            </a:r>
            <a:r>
              <a:rPr lang="cs-CZ" dirty="0"/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1EC8CE-F53A-EC3D-10DE-7C84A6EF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1A710453-DFAA-C670-4D4B-5891C7D2CB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Centrum celoživotního vzdělávaní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obsah 2">
            <a:extLst>
              <a:ext uri="{FF2B5EF4-FFF2-40B4-BE49-F238E27FC236}">
                <a16:creationId xmlns:a16="http://schemas.microsoft.com/office/drawing/2014/main" id="{6916DEDF-BC7F-4FBF-CE5D-9F602900C5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1075" y="1368425"/>
            <a:ext cx="10515600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Do SIS se </a:t>
            </a:r>
            <a:r>
              <a:rPr lang="cs-CZ" altLang="cs-CZ" b="1">
                <a:latin typeface="Arial" panose="020B0604020202020204" pitchFamily="34" charset="0"/>
                <a:cs typeface="Arial" panose="020B0604020202020204" pitchFamily="34" charset="0"/>
              </a:rPr>
              <a:t>přihlašuje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nejjednodušeji přes webové stránky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u="sng">
                <a:solidFill>
                  <a:srgbClr val="CC2C3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www.pedf.cuni.cz</a:t>
            </a:r>
            <a:r>
              <a:rPr lang="cs-CZ" altLang="cs-CZ" u="sng">
                <a:solidFill>
                  <a:srgbClr val="CC2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a v liště </a:t>
            </a:r>
            <a:r>
              <a:rPr lang="cs-CZ" altLang="cs-CZ" i="1">
                <a:latin typeface="Arial" panose="020B0604020202020204" pitchFamily="34" charset="0"/>
                <a:cs typeface="Arial" panose="020B0604020202020204" pitchFamily="34" charset="0"/>
              </a:rPr>
              <a:t>RYCHLÉ ODKAZY -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SIS.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Obrázek 3">
            <a:extLst>
              <a:ext uri="{FF2B5EF4-FFF2-40B4-BE49-F238E27FC236}">
                <a16:creationId xmlns:a16="http://schemas.microsoft.com/office/drawing/2014/main" id="{A5847F4D-3091-5ECA-D092-D7B43B2D3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711450"/>
            <a:ext cx="440372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9B84F26D-CB0C-2826-9A67-2ABF9B94B0A6}"/>
              </a:ext>
            </a:extLst>
          </p:cNvPr>
          <p:cNvSpPr txBox="1"/>
          <p:nvPr/>
        </p:nvSpPr>
        <p:spPr>
          <a:xfrm>
            <a:off x="695325" y="549275"/>
            <a:ext cx="10801350" cy="719138"/>
          </a:xfrm>
          <a:prstGeom prst="rect">
            <a:avLst/>
          </a:prstGeom>
          <a:noFill/>
          <a:ln cap="flat">
            <a:noFill/>
          </a:ln>
        </p:spPr>
        <p:txBody>
          <a:bodyPr anchor="ctr"/>
          <a:lstStyle/>
          <a:p>
            <a:pPr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kern="0" spc="-1" dirty="0">
                <a:solidFill>
                  <a:srgbClr val="D22D40"/>
                </a:solidFill>
                <a:latin typeface="Arial" pitchFamily="34"/>
                <a:cs typeface="Arial" pitchFamily="34"/>
              </a:rPr>
              <a:t> Studijní informační systém</a:t>
            </a:r>
          </a:p>
        </p:txBody>
      </p:sp>
      <p:sp>
        <p:nvSpPr>
          <p:cNvPr id="19461" name="Obdélník 1">
            <a:extLst>
              <a:ext uri="{FF2B5EF4-FFF2-40B4-BE49-F238E27FC236}">
                <a16:creationId xmlns:a16="http://schemas.microsoft.com/office/drawing/2014/main" id="{59DA6C36-48FE-77D8-5B66-802A8CD1F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6353175"/>
            <a:ext cx="2114550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100"/>
              <a:t>Centrum celoživotního vzdělávaní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E21BB0D4DF8B44AEF83847A17930FC" ma:contentTypeVersion="14" ma:contentTypeDescription="Vytvoří nový dokument" ma:contentTypeScope="" ma:versionID="8b166de3e2d99551154814ff5800a786">
  <xsd:schema xmlns:xsd="http://www.w3.org/2001/XMLSchema" xmlns:xs="http://www.w3.org/2001/XMLSchema" xmlns:p="http://schemas.microsoft.com/office/2006/metadata/properties" xmlns:ns2="ec9706a9-bd95-4bdf-8616-7a98d6bd4d4f" xmlns:ns3="1bf702c4-a42a-4cad-bd9a-c88bf509563a" targetNamespace="http://schemas.microsoft.com/office/2006/metadata/properties" ma:root="true" ma:fieldsID="68673a6e36bf9228ac052cb2c7169798" ns2:_="" ns3:_="">
    <xsd:import namespace="ec9706a9-bd95-4bdf-8616-7a98d6bd4d4f"/>
    <xsd:import namespace="1bf702c4-a42a-4cad-bd9a-c88bf5095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06a9-bd95-4bdf-8616-7a98d6bd4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ede2c221-80ea-42f2-a6ce-7f19966b5d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702c4-a42a-4cad-bd9a-c88bf509563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4a9411-de3f-482b-9868-d0e331340892}" ma:internalName="TaxCatchAll" ma:showField="CatchAllData" ma:web="1bf702c4-a42a-4cad-bd9a-c88bf50956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05B6D6-25F4-4AA7-8BD1-D289BC614A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272C4-0FB7-48D6-9AF7-2DC2B8016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06a9-bd95-4bdf-8616-7a98d6bd4d4f"/>
    <ds:schemaRef ds:uri="1bf702c4-a42a-4cad-bd9a-c88bf5095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1019</Words>
  <Application>Microsoft Office PowerPoint</Application>
  <PresentationFormat>Širokoúhlá obrazovka</PresentationFormat>
  <Paragraphs>218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Wingdings</vt:lpstr>
      <vt:lpstr>Motiv Office</vt:lpstr>
      <vt:lpstr>Prezentace aplikace PowerPoint</vt:lpstr>
      <vt:lpstr>Budovy a učebny</vt:lpstr>
      <vt:lpstr>Označení učeben</vt:lpstr>
      <vt:lpstr>Prezentace aplikace PowerPoint</vt:lpstr>
      <vt:lpstr>Prezentace aplikace PowerPoint</vt:lpstr>
      <vt:lpstr>Prezentace aplikace PowerPoint</vt:lpstr>
      <vt:lpstr>Organizace studia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Helpdesk</vt:lpstr>
      <vt:lpstr>PedFInfo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Esserová</dc:creator>
  <cp:lastModifiedBy>Kateřina Esserová</cp:lastModifiedBy>
  <cp:revision>46</cp:revision>
  <cp:lastPrinted>2023-09-19T12:15:26Z</cp:lastPrinted>
  <dcterms:created xsi:type="dcterms:W3CDTF">2018-09-28T14:46:12Z</dcterms:created>
  <dcterms:modified xsi:type="dcterms:W3CDTF">2023-09-19T12:27:08Z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0x0101000A6E1CD20AD0544A8773153FC2B03341</vt:lpwstr>
  </property>
</Properties>
</file>