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7" r:id="rId6"/>
    <p:sldId id="302" r:id="rId7"/>
    <p:sldId id="300" r:id="rId8"/>
    <p:sldId id="299" r:id="rId9"/>
    <p:sldId id="304" r:id="rId10"/>
    <p:sldId id="305" r:id="rId11"/>
    <p:sldId id="307" r:id="rId12"/>
    <p:sldId id="306" r:id="rId13"/>
    <p:sldId id="308" r:id="rId14"/>
    <p:sldId id="309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6122" autoAdjust="0"/>
  </p:normalViewPr>
  <p:slideViewPr>
    <p:cSldViewPr snapToGrid="0">
      <p:cViewPr varScale="1">
        <p:scale>
          <a:sx n="107" d="100"/>
          <a:sy n="107" d="100"/>
        </p:scale>
        <p:origin x="10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4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CA754A3-384E-4C97-A612-E0841531ED6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22" cy="498178"/>
          </a:xfrm>
          <a:prstGeom prst="rect">
            <a:avLst/>
          </a:prstGeom>
          <a:noFill/>
          <a:ln>
            <a:noFill/>
          </a:ln>
        </p:spPr>
        <p:txBody>
          <a:bodyPr vert="horz" wrap="square" lIns="83786" tIns="41893" rIns="83786" bIns="41893" anchor="t" anchorCtr="0" compatLnSpc="1">
            <a:noAutofit/>
          </a:bodyPr>
          <a:lstStyle/>
          <a:p>
            <a:pPr defTabSz="8378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D97338-DDB0-4F89-BABC-23FF90599C3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9920" y="0"/>
            <a:ext cx="2946322" cy="498178"/>
          </a:xfrm>
          <a:prstGeom prst="rect">
            <a:avLst/>
          </a:prstGeom>
          <a:noFill/>
          <a:ln>
            <a:noFill/>
          </a:ln>
        </p:spPr>
        <p:txBody>
          <a:bodyPr vert="horz" wrap="square" lIns="83786" tIns="41893" rIns="83786" bIns="41893" anchor="t" anchorCtr="0" compatLnSpc="1">
            <a:noAutofit/>
          </a:bodyPr>
          <a:lstStyle/>
          <a:p>
            <a:pPr algn="r" defTabSz="8378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716939-1963-485E-A41F-EDA541961C38}" type="datetime1">
              <a:rPr lang="cs-CZ" sz="1100">
                <a:solidFill>
                  <a:srgbClr val="000000"/>
                </a:solidFill>
                <a:latin typeface="Calibri"/>
              </a:rPr>
              <a:pPr algn="r" defTabSz="8378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07.11.2023</a:t>
            </a:fld>
            <a:endParaRPr lang="cs-CZ" sz="11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91F900-F09B-4FD7-B7A3-8A9B6BE3E12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8460"/>
            <a:ext cx="2946322" cy="498178"/>
          </a:xfrm>
          <a:prstGeom prst="rect">
            <a:avLst/>
          </a:prstGeom>
          <a:noFill/>
          <a:ln>
            <a:noFill/>
          </a:ln>
        </p:spPr>
        <p:txBody>
          <a:bodyPr vert="horz" wrap="square" lIns="83786" tIns="41893" rIns="83786" bIns="41893" anchor="b" anchorCtr="0" compatLnSpc="1">
            <a:noAutofit/>
          </a:bodyPr>
          <a:lstStyle/>
          <a:p>
            <a:pPr defTabSz="8378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9BB593-53F0-4C27-8EFA-C733D2BB0A0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9920" y="9428460"/>
            <a:ext cx="2946322" cy="498178"/>
          </a:xfrm>
          <a:prstGeom prst="rect">
            <a:avLst/>
          </a:prstGeom>
          <a:noFill/>
          <a:ln>
            <a:noFill/>
          </a:ln>
        </p:spPr>
        <p:txBody>
          <a:bodyPr vert="horz" wrap="square" lIns="83786" tIns="41893" rIns="83786" bIns="41893" anchor="b" anchorCtr="0" compatLnSpc="1">
            <a:noAutofit/>
          </a:bodyPr>
          <a:lstStyle/>
          <a:p>
            <a:pPr algn="r" defTabSz="83786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A16AAC-4742-4367-8D44-F45285859E26}" type="slidenum">
              <a:pPr algn="r" defTabSz="83786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cs-CZ" sz="11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23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94B90BE-2B7F-4B35-9804-B5866C4D961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22" cy="498178"/>
          </a:xfrm>
          <a:prstGeom prst="rect">
            <a:avLst/>
          </a:prstGeom>
          <a:noFill/>
          <a:ln>
            <a:noFill/>
          </a:ln>
        </p:spPr>
        <p:txBody>
          <a:bodyPr vert="horz" wrap="square" lIns="83786" tIns="41893" rIns="83786" bIns="41893" anchor="t" anchorCtr="0" compatLnSpc="1">
            <a:noAutofit/>
          </a:bodyPr>
          <a:lstStyle>
            <a:lvl1pPr marL="0" marR="0" lvl="0" indent="0" algn="l" defTabSz="837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B4B1E52-D1B9-4B61-B3F8-2772CC214E0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49920" y="0"/>
            <a:ext cx="2946322" cy="498178"/>
          </a:xfrm>
          <a:prstGeom prst="rect">
            <a:avLst/>
          </a:prstGeom>
          <a:noFill/>
          <a:ln>
            <a:noFill/>
          </a:ln>
        </p:spPr>
        <p:txBody>
          <a:bodyPr vert="horz" wrap="square" lIns="83786" tIns="41893" rIns="83786" bIns="41893" anchor="t" anchorCtr="0" compatLnSpc="1">
            <a:noAutofit/>
          </a:bodyPr>
          <a:lstStyle>
            <a:lvl1pPr marL="0" marR="0" lvl="0" indent="0" algn="r" defTabSz="837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702BAF6-D38E-4242-8D25-A2E254CDC758}" type="datetime1">
              <a:rPr lang="cs-CZ"/>
              <a:pPr lvl="0"/>
              <a:t>07.11.2023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B2632FD9-3109-4E2E-8232-AB7D8822A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CE982BB8-D473-4E90-89A7-F6CCE05D048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484" y="4776876"/>
            <a:ext cx="5438707" cy="3908754"/>
          </a:xfrm>
          <a:prstGeom prst="rect">
            <a:avLst/>
          </a:prstGeom>
          <a:noFill/>
          <a:ln>
            <a:noFill/>
          </a:ln>
        </p:spPr>
        <p:txBody>
          <a:bodyPr vert="horz" wrap="square" lIns="83786" tIns="41893" rIns="83786" bIns="41893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1C3BAD-5C80-463F-8522-FC48838069E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460"/>
            <a:ext cx="2946322" cy="498178"/>
          </a:xfrm>
          <a:prstGeom prst="rect">
            <a:avLst/>
          </a:prstGeom>
          <a:noFill/>
          <a:ln>
            <a:noFill/>
          </a:ln>
        </p:spPr>
        <p:txBody>
          <a:bodyPr vert="horz" wrap="square" lIns="83786" tIns="41893" rIns="83786" bIns="41893" anchor="b" anchorCtr="0" compatLnSpc="1">
            <a:noAutofit/>
          </a:bodyPr>
          <a:lstStyle>
            <a:lvl1pPr marL="0" marR="0" lvl="0" indent="0" algn="l" defTabSz="837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622733-126C-4216-9476-7A48711F4F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49920" y="9428460"/>
            <a:ext cx="2946322" cy="498178"/>
          </a:xfrm>
          <a:prstGeom prst="rect">
            <a:avLst/>
          </a:prstGeom>
          <a:noFill/>
          <a:ln>
            <a:noFill/>
          </a:ln>
        </p:spPr>
        <p:txBody>
          <a:bodyPr vert="horz" wrap="square" lIns="83786" tIns="41893" rIns="83786" bIns="41893" anchor="b" anchorCtr="0" compatLnSpc="1">
            <a:noAutofit/>
          </a:bodyPr>
          <a:lstStyle>
            <a:lvl1pPr marL="0" marR="0" lvl="0" indent="0" algn="r" defTabSz="8378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BDC9C3D-1E58-4025-8F87-EB75A366A3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99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BDC9C3D-1E58-4025-8F87-EB75A366A3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17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BDC9C3D-1E58-4025-8F87-EB75A366A3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89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BDC9C3D-1E58-4025-8F87-EB75A366A3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33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BDC9C3D-1E58-4025-8F87-EB75A366A3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21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BDC9C3D-1E58-4025-8F87-EB75A366A3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96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BDC9C3D-1E58-4025-8F87-EB75A366A3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9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4">
            <a:extLst>
              <a:ext uri="{FF2B5EF4-FFF2-40B4-BE49-F238E27FC236}">
                <a16:creationId xmlns:a16="http://schemas.microsoft.com/office/drawing/2014/main" id="{7B864498-CB7C-439F-B005-1237D5AFF674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32" y="456921"/>
            <a:ext cx="3108292" cy="917875"/>
          </a:xfrm>
          <a:prstGeom prst="rect">
            <a:avLst/>
          </a:prstGeom>
          <a:ln>
            <a:noFill/>
          </a:ln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556DC76-0CBD-4090-96FE-4B20629BF8DE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808288" y="2634937"/>
            <a:ext cx="6575425" cy="158812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Úvodní slide prezentace</a:t>
            </a:r>
          </a:p>
        </p:txBody>
      </p:sp>
    </p:spTree>
    <p:extLst>
      <p:ext uri="{BB962C8B-B14F-4D97-AF65-F5344CB8AC3E}">
        <p14:creationId xmlns:p14="http://schemas.microsoft.com/office/powerpoint/2010/main" val="159242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uh v ro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1517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981200"/>
            <a:ext cx="7115175" cy="42576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6DFAB33-0F36-4796-A1D0-6B755F82A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3400" y="-1721513"/>
            <a:ext cx="6235700" cy="6234113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3542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32BAF5D9-0943-44B0-8DE6-1A1B2EFFEB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87626" y="1484313"/>
            <a:ext cx="4470400" cy="4575175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438900" cy="42576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37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upro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42479811-0C0E-4704-9A4F-DFDA9C976F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71900" y="1447800"/>
            <a:ext cx="4638675" cy="4743450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2E4F7D9-8FF8-41DB-A3A0-B1F6AB4F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76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é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0FA1A394-01D3-455E-987F-B8328BAA66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9716" y="3739057"/>
            <a:ext cx="2581275" cy="2558555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6">
            <a:extLst>
              <a:ext uri="{FF2B5EF4-FFF2-40B4-BE49-F238E27FC236}">
                <a16:creationId xmlns:a16="http://schemas.microsoft.com/office/drawing/2014/main" id="{BB5DC540-C74A-451C-8F9F-9214EAE816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07021" y="548995"/>
            <a:ext cx="2581275" cy="2569945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241516" cy="42576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19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56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C59AE-48BD-4B25-B01C-B9FB5189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C3C1E-5825-4CF5-8D16-FEF5A1A46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1B1AA2-1CE2-4034-91DD-C9E13A06B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6531D8-CE1F-4EE1-A33D-C938AFC8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AAB700-6167-4A64-BF82-AEE1546D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C422E8-1026-44C7-9DF5-4EDCBED3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7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C59AE-48BD-4B25-B01C-B9FB5189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C3C1E-5825-4CF5-8D16-FEF5A1A4678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337058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6531D8-CE1F-4EE1-A33D-C938AFC8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AAB700-6167-4A64-BF82-AEE1546D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C422E8-1026-44C7-9DF5-4EDCBED3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61EE1A6-9295-466C-B671-54E88D02D58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410709" y="1817919"/>
            <a:ext cx="3370581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3551C968-AC93-46F0-B28B-6DDF4D82D0C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83219" y="1825625"/>
            <a:ext cx="3370581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7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grafem a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0DCAA10F-0DF4-4624-9F32-D4F00FA7812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67450" y="1825625"/>
            <a:ext cx="5086350" cy="4351338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</p:spTree>
    <p:extLst>
      <p:ext uri="{BB962C8B-B14F-4D97-AF65-F5344CB8AC3E}">
        <p14:creationId xmlns:p14="http://schemas.microsoft.com/office/powerpoint/2010/main" val="45227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graf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Zástupný objekt grafu 6">
            <a:extLst>
              <a:ext uri="{FF2B5EF4-FFF2-40B4-BE49-F238E27FC236}">
                <a16:creationId xmlns:a16="http://schemas.microsoft.com/office/drawing/2014/main" id="{FDD25276-32A4-4E62-967C-E10A0CA77F6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</p:spTree>
    <p:extLst>
      <p:ext uri="{BB962C8B-B14F-4D97-AF65-F5344CB8AC3E}">
        <p14:creationId xmlns:p14="http://schemas.microsoft.com/office/powerpoint/2010/main" val="186258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Zástupný symbol pro tabulku 7">
            <a:extLst>
              <a:ext uri="{FF2B5EF4-FFF2-40B4-BE49-F238E27FC236}">
                <a16:creationId xmlns:a16="http://schemas.microsoft.com/office/drawing/2014/main" id="{9ADD4E3D-FF06-4006-8A9C-536D73B990D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1845469"/>
            <a:ext cx="10515600" cy="4356100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73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 oddíl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4986"/>
            <a:ext cx="57973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365F2E3A-773E-444C-B65C-6495F61A4C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5750" y="621750"/>
            <a:ext cx="5158633" cy="5158799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25283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ázek v pozadí (přeliv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0CBC9F6-B1A3-47A5-909D-D5DFD27F8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buClr>
                <a:schemeClr val="bg1"/>
              </a:buClr>
              <a:buFont typeface="Arial" panose="020B0604020202020204" pitchFamily="34" charset="0"/>
              <a:buNone/>
              <a:defRPr sz="28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dirty="0"/>
              <a:t>Fotografie by měla mít minimum přechodů, aby byl slide čitelný.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Je možné si pomoci i černým přelivem jako v tomto případě.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Nebo i tučným textem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9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ázek v pozadí (ČB)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Fotografie by měla mít minimum přechodů, varianta je i pomoci si černým přelivem.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Nebo i tučným textem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1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lavní sdělení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0CBC9F6-B1A3-47A5-909D-D5DFD27F8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94" y="359589"/>
            <a:ext cx="11107806" cy="4071010"/>
          </a:xfrm>
        </p:spPr>
        <p:txBody>
          <a:bodyPr>
            <a:normAutofit/>
          </a:bodyPr>
          <a:lstStyle>
            <a:lvl1pPr>
              <a:defRPr sz="11500">
                <a:solidFill>
                  <a:schemeClr val="accent2"/>
                </a:solidFill>
              </a:defRPr>
            </a:lvl1pPr>
          </a:lstStyle>
          <a:p>
            <a:r>
              <a:rPr lang="cs-CZ" sz="11500" dirty="0"/>
              <a:t>Hlavní sdělení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993" y="4486605"/>
            <a:ext cx="11107805" cy="1253829"/>
          </a:xfr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Naprosto zásadní sdělení - podtext</a:t>
            </a:r>
          </a:p>
          <a:p>
            <a:pPr lvl="0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96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lké čísl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0CBC9F6-B1A3-47A5-909D-D5DFD27F8A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032133-93DD-4CAD-AAA0-9BC94C8FA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94" y="2924355"/>
            <a:ext cx="11107806" cy="1506244"/>
          </a:xfrm>
        </p:spPr>
        <p:txBody>
          <a:bodyPr>
            <a:noAutofit/>
          </a:bodyPr>
          <a:lstStyle>
            <a:lvl1pPr>
              <a:defRPr sz="138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2129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04EEF-0C5F-4622-833D-666533568F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993" y="4486605"/>
            <a:ext cx="11107805" cy="1253829"/>
          </a:xfr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Velké číslo si zaslouží velký prostor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85DF1-DE11-4883-9266-5A0C72A0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31551F-BFC8-4A01-9F1A-DA7E01C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76777-9AD9-437B-893D-80A2EE8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02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8C10AC14-CB43-43DA-AD80-135ACDF0B4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9799" y="816990"/>
            <a:ext cx="7761085" cy="1250530"/>
          </a:xfrm>
        </p:spPr>
        <p:txBody>
          <a:bodyPr/>
          <a:lstStyle>
            <a:lvl1pPr algn="ctr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1 265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C6C2D702-EA61-498D-AB9E-8F9D517EB7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09800" y="1685948"/>
            <a:ext cx="7761084" cy="625475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cs-CZ" dirty="0"/>
              <a:t>Dětí</a:t>
            </a:r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F738BEAA-E66D-42A7-A388-E87FB8E7AC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5457" y="2917973"/>
            <a:ext cx="7761085" cy="1250530"/>
          </a:xfrm>
        </p:spPr>
        <p:txBody>
          <a:bodyPr/>
          <a:lstStyle>
            <a:lvl1pPr algn="ctr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12 265</a:t>
            </a:r>
          </a:p>
        </p:txBody>
      </p:sp>
      <p:sp>
        <p:nvSpPr>
          <p:cNvPr id="20" name="Zástupný text 15">
            <a:extLst>
              <a:ext uri="{FF2B5EF4-FFF2-40B4-BE49-F238E27FC236}">
                <a16:creationId xmlns:a16="http://schemas.microsoft.com/office/drawing/2014/main" id="{BF2BACAF-D68E-4B7C-BB2F-C6A94B7286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5458" y="3786931"/>
            <a:ext cx="7761084" cy="625475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cs-CZ" dirty="0"/>
              <a:t>Dětí</a:t>
            </a:r>
          </a:p>
        </p:txBody>
      </p:sp>
      <p:sp>
        <p:nvSpPr>
          <p:cNvPr id="21" name="Zástupný text 13">
            <a:extLst>
              <a:ext uri="{FF2B5EF4-FFF2-40B4-BE49-F238E27FC236}">
                <a16:creationId xmlns:a16="http://schemas.microsoft.com/office/drawing/2014/main" id="{5A0F52D0-E613-445E-BC30-D913CCACF1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798" y="4766884"/>
            <a:ext cx="7761085" cy="1250530"/>
          </a:xfrm>
        </p:spPr>
        <p:txBody>
          <a:bodyPr/>
          <a:lstStyle>
            <a:lvl1pPr algn="ctr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126 265</a:t>
            </a:r>
          </a:p>
        </p:txBody>
      </p:sp>
      <p:sp>
        <p:nvSpPr>
          <p:cNvPr id="22" name="Zástupný text 15">
            <a:extLst>
              <a:ext uri="{FF2B5EF4-FFF2-40B4-BE49-F238E27FC236}">
                <a16:creationId xmlns:a16="http://schemas.microsoft.com/office/drawing/2014/main" id="{7A103E6B-5D5B-45A6-BEC8-F3443E5CA8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09799" y="5635842"/>
            <a:ext cx="7761084" cy="625475"/>
          </a:xfrm>
        </p:spPr>
        <p:txBody>
          <a:bodyPr/>
          <a:lstStyle>
            <a:lvl1pPr algn="ctr">
              <a:buNone/>
              <a:defRPr b="1"/>
            </a:lvl1pPr>
          </a:lstStyle>
          <a:p>
            <a:pPr lvl="0"/>
            <a:r>
              <a:rPr lang="cs-CZ" dirty="0"/>
              <a:t>Dětí</a:t>
            </a:r>
          </a:p>
        </p:txBody>
      </p:sp>
    </p:spTree>
    <p:extLst>
      <p:ext uri="{BB962C8B-B14F-4D97-AF65-F5344CB8AC3E}">
        <p14:creationId xmlns:p14="http://schemas.microsoft.com/office/powerpoint/2010/main" val="1810527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ální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4">
            <a:extLst>
              <a:ext uri="{FF2B5EF4-FFF2-40B4-BE49-F238E27FC236}">
                <a16:creationId xmlns:a16="http://schemas.microsoft.com/office/drawing/2014/main" id="{523DD506-1126-4D14-AE9B-ED36BB798304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32" y="456921"/>
            <a:ext cx="3108292" cy="917875"/>
          </a:xfrm>
          <a:prstGeom prst="rect">
            <a:avLst/>
          </a:prstGeom>
          <a:ln>
            <a:noFill/>
          </a:ln>
        </p:spPr>
      </p:pic>
      <p:sp>
        <p:nvSpPr>
          <p:cNvPr id="9" name="TextShape 1">
            <a:extLst>
              <a:ext uri="{FF2B5EF4-FFF2-40B4-BE49-F238E27FC236}">
                <a16:creationId xmlns:a16="http://schemas.microsoft.com/office/drawing/2014/main" id="{5365D53B-8EA2-4958-B9A0-B794F312DEEA}"/>
              </a:ext>
            </a:extLst>
          </p:cNvPr>
          <p:cNvSpPr txBox="1"/>
          <p:nvPr userDrawn="1"/>
        </p:nvSpPr>
        <p:spPr>
          <a:xfrm>
            <a:off x="7266000" y="549000"/>
            <a:ext cx="4455000" cy="270000"/>
          </a:xfrm>
          <a:prstGeom prst="rect">
            <a:avLst/>
          </a:prstGeom>
          <a:noFill/>
          <a:ln>
            <a:noFill/>
          </a:ln>
        </p:spPr>
        <p:txBody>
          <a:bodyPr numCol="1" anchor="t">
            <a:noAutofit/>
          </a:bodyPr>
          <a:lstStyle/>
          <a:p>
            <a:pPr algn="r"/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fakulta, Magdalény Rettigové 4, 116 39 Praha 1</a:t>
            </a:r>
            <a:endParaRPr lang="cs-CZ" sz="1100" b="1" u="sng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E2C74CF8-6EC6-46EA-9745-ABA4C637F32A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808288" y="2634937"/>
            <a:ext cx="6575425" cy="158812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Konečný slide prezentace</a:t>
            </a:r>
          </a:p>
        </p:txBody>
      </p:sp>
    </p:spTree>
    <p:extLst>
      <p:ext uri="{BB962C8B-B14F-4D97-AF65-F5344CB8AC3E}">
        <p14:creationId xmlns:p14="http://schemas.microsoft.com/office/powerpoint/2010/main" val="1309125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E214E-7E57-4D91-A20D-96887B2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9C8DFE-1982-44DB-8391-F8BE3508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EBF06-C058-42AC-8585-7E6D71F3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B21980-B006-4CBA-A39D-812F5A68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í tý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obrázku 8">
            <a:extLst>
              <a:ext uri="{FF2B5EF4-FFF2-40B4-BE49-F238E27FC236}">
                <a16:creationId xmlns:a16="http://schemas.microsoft.com/office/drawing/2014/main" id="{5ACE2A24-7876-41E0-A060-E633B2F90C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2183401"/>
            <a:ext cx="2569945" cy="2550277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ástupný text 10">
            <a:extLst>
              <a:ext uri="{FF2B5EF4-FFF2-40B4-BE49-F238E27FC236}">
                <a16:creationId xmlns:a16="http://schemas.microsoft.com/office/drawing/2014/main" id="{6771E77B-6A53-4B7D-BC9D-E8CC95BAEF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683" y="5016072"/>
            <a:ext cx="3228975" cy="394379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  <p:sp>
        <p:nvSpPr>
          <p:cNvPr id="25" name="Zástupný symbol obrázku 8">
            <a:extLst>
              <a:ext uri="{FF2B5EF4-FFF2-40B4-BE49-F238E27FC236}">
                <a16:creationId xmlns:a16="http://schemas.microsoft.com/office/drawing/2014/main" id="{A60E78E8-070E-4BA2-B2F8-DE3C9FED66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11027" y="2183401"/>
            <a:ext cx="2569945" cy="2550277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6" name="Zástupný text 10">
            <a:extLst>
              <a:ext uri="{FF2B5EF4-FFF2-40B4-BE49-F238E27FC236}">
                <a16:creationId xmlns:a16="http://schemas.microsoft.com/office/drawing/2014/main" id="{7A20053E-AA7E-40F3-A7BA-3D8156734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81511" y="5016072"/>
            <a:ext cx="3228975" cy="394379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  <p:sp>
        <p:nvSpPr>
          <p:cNvPr id="27" name="Zástupný symbol obrázku 8">
            <a:extLst>
              <a:ext uri="{FF2B5EF4-FFF2-40B4-BE49-F238E27FC236}">
                <a16:creationId xmlns:a16="http://schemas.microsoft.com/office/drawing/2014/main" id="{37ACC557-F9FB-4856-BF6F-E6709A5251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83855" y="2183401"/>
            <a:ext cx="2569945" cy="2550277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8" name="Zástupný text 10">
            <a:extLst>
              <a:ext uri="{FF2B5EF4-FFF2-40B4-BE49-F238E27FC236}">
                <a16:creationId xmlns:a16="http://schemas.microsoft.com/office/drawing/2014/main" id="{41E2A29F-9BE7-46B8-B3FB-2A8F737C65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4339" y="5016072"/>
            <a:ext cx="3228975" cy="394379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245552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stav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9839F683-B3FA-436A-A52E-7746719FC6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81175" y="-1171575"/>
            <a:ext cx="5791200" cy="5753100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A8136-FC1C-443E-94F3-DD851BD7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E89B3F-5FD5-4232-9A35-AFDB27B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7549D-6243-47FE-8CF7-9A7180FA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C4D1AAD4-4842-4F31-BD10-65C24FDA6F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0025" y="3143010"/>
            <a:ext cx="4341813" cy="438150"/>
          </a:xfrm>
        </p:spPr>
        <p:txBody>
          <a:bodyPr/>
          <a:lstStyle>
            <a:lvl1pPr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Eva Nováková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9E631083-3838-4443-8929-7D9F31B5DC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0025" y="3581400"/>
            <a:ext cx="5572125" cy="2406162"/>
          </a:xfrm>
        </p:spPr>
        <p:txBody>
          <a:bodyPr wrap="none"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</a:lstStyle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Proděkanka pro studium 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eva.novakova@pedf.cuni.cz </a:t>
            </a:r>
          </a:p>
        </p:txBody>
      </p:sp>
    </p:spTree>
    <p:extLst>
      <p:ext uri="{BB962C8B-B14F-4D97-AF65-F5344CB8AC3E}">
        <p14:creationId xmlns:p14="http://schemas.microsoft.com/office/powerpoint/2010/main" val="344010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F6725-8E52-4E09-AC40-3FDF35B1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99" y="1619211"/>
            <a:ext cx="11107800" cy="2919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E676BF-F253-4BFE-A976-9F3A5BA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F1FA45-2921-4FBD-A380-8DCD1B9E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739869-10AC-42BA-9279-A4BE1F61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9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c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0508A-D5BD-45E3-B791-9F2A960F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2" y="2622430"/>
            <a:ext cx="10799996" cy="31832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C3C634-53B4-4AEC-AFE7-67DC1AD0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52BB32-8664-4F89-9DDC-C6C59704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7743CF-F78C-4186-982A-C6B4ECDE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3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uprostřed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D5393-D321-4885-BDB8-F288F1C7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869F4FF-ECB9-40E4-8BB5-32753419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2D1FC3-2099-4F5B-9563-ACEEF5B3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04175F-5BD9-4436-90BD-5746884F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5C44C240-8393-4594-9303-A89FCBFC39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6737" y="1766888"/>
            <a:ext cx="3438525" cy="3471862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4D6B8362-5CBE-455D-B928-0BA80FCD47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5300" y="5391150"/>
            <a:ext cx="3743325" cy="457200"/>
          </a:xfrm>
        </p:spPr>
        <p:txBody>
          <a:bodyPr>
            <a:normAutofit/>
          </a:bodyPr>
          <a:lstStyle>
            <a:lvl1pPr algn="ctr">
              <a:buNone/>
              <a:defRPr sz="2400" b="1"/>
            </a:lvl1pPr>
          </a:lstStyle>
          <a:p>
            <a:pPr lvl="0"/>
            <a:r>
              <a:rPr lang="cs-CZ" dirty="0"/>
              <a:t>Text pod obrázkem</a:t>
            </a:r>
          </a:p>
        </p:txBody>
      </p:sp>
    </p:spTree>
    <p:extLst>
      <p:ext uri="{BB962C8B-B14F-4D97-AF65-F5344CB8AC3E}">
        <p14:creationId xmlns:p14="http://schemas.microsoft.com/office/powerpoint/2010/main" val="356976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10275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010275" cy="42576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4F4D3B5-AF95-48A8-9E12-F7CC54D401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7850" y="1246188"/>
            <a:ext cx="5037138" cy="5035550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92303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půlkr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1A2AA-2B2A-4556-AC29-76E6AFA0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0555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F28A13-206D-4EAC-BCFB-EAE56954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D08652-CE20-40BD-A67E-16A8BCD4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C5CB1E-2128-4090-8A5D-88F7ED7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9DECEA2-B766-4DF5-9CEE-BFA7CE423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81200"/>
            <a:ext cx="6305550" cy="42576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64F4D3B5-AF95-48A8-9E12-F7CC54D401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60331" y="-318791"/>
            <a:ext cx="7951094" cy="7948587"/>
          </a:xfrm>
          <a:prstGeom prst="ellipse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63225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50742C-6558-4E98-A305-41E3ECAB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D45563-1F73-493F-8EAD-AB6461BD1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239FA1-2977-4091-82A1-1D26ACAB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Centrum celoživotního vzdělávaní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310E98-B670-44EE-B403-57846D21D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756874-091B-45EB-9F0B-C18F46BD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FDCB-1765-470A-B109-4112C9A8A52B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4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9" r:id="rId2"/>
    <p:sldLayoutId id="2147483719" r:id="rId3"/>
    <p:sldLayoutId id="2147483720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685" r:id="rId14"/>
    <p:sldLayoutId id="2147483687" r:id="rId15"/>
    <p:sldLayoutId id="2147483699" r:id="rId16"/>
    <p:sldLayoutId id="2147483701" r:id="rId17"/>
    <p:sldLayoutId id="2147483702" r:id="rId18"/>
    <p:sldLayoutId id="2147483708" r:id="rId19"/>
    <p:sldLayoutId id="2147483704" r:id="rId20"/>
    <p:sldLayoutId id="2147483707" r:id="rId21"/>
    <p:sldLayoutId id="2147483721" r:id="rId22"/>
    <p:sldLayoutId id="2147483722" r:id="rId23"/>
    <p:sldLayoutId id="2147483723" r:id="rId24"/>
    <p:sldLayoutId id="2147483706" r:id="rId25"/>
    <p:sldLayoutId id="2147483696" r:id="rId26"/>
    <p:sldLayoutId id="2147483705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terina.esserova@pedf.cuni.cz" TargetMode="External"/><Relationship Id="rId2" Type="http://schemas.openxmlformats.org/officeDocument/2006/relationships/hyperlink" Target="mailto:martin.bilek@pedf.cuni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karolina.krejcova@pedfcun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18C1FD4-C9CF-49CD-A339-1E252F6F5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177" y="1822919"/>
            <a:ext cx="10568763" cy="3468642"/>
          </a:xfrm>
        </p:spPr>
        <p:txBody>
          <a:bodyPr/>
          <a:lstStyle/>
          <a:p>
            <a:r>
              <a:rPr lang="cs-CZ" dirty="0"/>
              <a:t>Celofakultní program CŽV </a:t>
            </a:r>
          </a:p>
          <a:p>
            <a:r>
              <a:rPr lang="cs-CZ" dirty="0"/>
              <a:t>k získání učitelské kvalifikace</a:t>
            </a:r>
          </a:p>
          <a:p>
            <a:endParaRPr lang="cs-CZ" dirty="0"/>
          </a:p>
          <a:p>
            <a:r>
              <a:rPr lang="cs-CZ" b="1" dirty="0"/>
              <a:t>Učitelství pro 2. stupeň ZŠ a SŠ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45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FECA3-04C6-9F8B-CF12-18866FFC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Oborově-didaktické moduly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1BFA9C-2331-3CB6-E8DE-B3027507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cs-CZ" sz="2400" dirty="0">
                <a:latin typeface="+mj-lt"/>
                <a:ea typeface="Times New Roman" panose="02020603050405020304" pitchFamily="18" charset="0"/>
              </a:rPr>
              <a:t>Didaktika m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atematiky, Didaktika fyziky, Didaktika chemie, Didaktika biologie, Didaktika výchovy ke zdraví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informatiky </a:t>
            </a:r>
          </a:p>
          <a:p>
            <a:pPr algn="just"/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francouzského jako cizího jazyka, Didaktika německého jako cizího jazyka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ruského jako cizího jazyka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anglického jako cizího jazyka</a:t>
            </a:r>
          </a:p>
          <a:p>
            <a:pPr algn="just"/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občanské výchovy, společenských věd a filosofie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dějepisu, Didaktika pedagogiky, psychologie a sociální práce</a:t>
            </a:r>
          </a:p>
          <a:p>
            <a:pPr algn="just"/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českého jazyka a literatury, Didaktika českého jazyka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české literatury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komunikační a mediální výchovy</a:t>
            </a:r>
          </a:p>
          <a:p>
            <a:pPr algn="just"/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výtvarné výchovy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hudební výchovy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tělesné výchovy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399015-3532-7973-51CF-42C57BAC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2BE3E5-6AEA-EED3-0B41-63AD84F6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25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FECA3-04C6-9F8B-CF12-18866FFC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Oborově-didaktické moduly – </a:t>
            </a:r>
            <a:r>
              <a:rPr lang="cs-CZ" dirty="0">
                <a:solidFill>
                  <a:srgbClr val="FF0000"/>
                </a:solidFill>
              </a:rPr>
              <a:t>2023/24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1BFA9C-2331-3CB6-E8DE-B30275072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cs-CZ" sz="24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Didaktika m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atematiky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fyziky a chemie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biologie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výchovy ke zdraví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informatiky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francouzského jako cizího jazyka, 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německého jako cizího jazyka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ruského jako cizího jazyka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anglického jako cizího jazyka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občanské výchovy, společenských věd a filosofie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dějepisu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pedagogiky, psychologie a sociální práce</a:t>
            </a:r>
          </a:p>
          <a:p>
            <a:pPr algn="just"/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českého jazyka a literatury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, Didaktika českého jazyka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české literatury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Didaktika komunikační a mediální výchovy</a:t>
            </a:r>
          </a:p>
          <a:p>
            <a:pPr algn="just"/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výtvarné výchovy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hudební výchovy</a:t>
            </a:r>
            <a:r>
              <a:rPr lang="cs-CZ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Didaktika tělesné výchovy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399015-3532-7973-51CF-42C57BAC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2BE3E5-6AEA-EED3-0B41-63AD84F6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96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66499-280E-4604-8B6B-8738F157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Východiska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9D237-0B07-47CC-B61D-06A9A5984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Nově připravené a akreditované učitelské programy na fakultě</a:t>
            </a:r>
          </a:p>
          <a:p>
            <a:r>
              <a:rPr lang="cs-CZ" dirty="0"/>
              <a:t>Novela Zákona o pedagogických pracovnících</a:t>
            </a:r>
          </a:p>
          <a:p>
            <a:r>
              <a:rPr lang="cs-CZ" dirty="0"/>
              <a:t>Nové Standardy pro získání učitelské kvalifikace (platné před 1. 10. 2023)</a:t>
            </a:r>
          </a:p>
          <a:p>
            <a:r>
              <a:rPr lang="cs-CZ" dirty="0"/>
              <a:t>Tradice programů CŽV zaměřených na získání učitelské kvalifikace (KPED, KAMV, KITTV)</a:t>
            </a:r>
          </a:p>
          <a:p>
            <a:r>
              <a:rPr lang="cs-CZ" dirty="0"/>
              <a:t>Kvalifikované personální zabezpečení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42531-828C-489C-996E-9A043F81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2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248FAE2-CF03-46EB-8B72-0046653E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Centrum celoživotního vzdělávaní</a:t>
            </a:r>
          </a:p>
        </p:txBody>
      </p:sp>
    </p:spTree>
    <p:extLst>
      <p:ext uri="{BB962C8B-B14F-4D97-AF65-F5344CB8AC3E}">
        <p14:creationId xmlns:p14="http://schemas.microsoft.com/office/powerpoint/2010/main" val="20319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FB3FD-6819-49B6-965C-DC11B233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1288" cy="1325563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Personální zabezpečení programu CŽV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7B67A-E88C-4E1D-901B-697C79817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076"/>
            <a:ext cx="10515600" cy="4351338"/>
          </a:xfrm>
        </p:spPr>
        <p:txBody>
          <a:bodyPr/>
          <a:lstStyle/>
          <a:p>
            <a:r>
              <a:rPr lang="cs-CZ" dirty="0"/>
              <a:t>Prof. PhDr. Martin Bílek, Ph.D. – garant programu, oborová didaktika Fy a Che (</a:t>
            </a:r>
            <a:r>
              <a:rPr lang="cs-CZ" dirty="0">
                <a:hlinkClick r:id="rId2"/>
              </a:rPr>
              <a:t>martin.bilek@pedf.cuni.cz</a:t>
            </a:r>
            <a:r>
              <a:rPr lang="cs-CZ" dirty="0"/>
              <a:t>) </a:t>
            </a:r>
          </a:p>
          <a:p>
            <a:r>
              <a:rPr lang="cs-CZ" dirty="0"/>
              <a:t>Psychologie – Katedra psychologie</a:t>
            </a:r>
          </a:p>
          <a:p>
            <a:r>
              <a:rPr lang="cs-CZ" dirty="0"/>
              <a:t>Pedagogika – Katedra pedagogiky</a:t>
            </a:r>
          </a:p>
          <a:p>
            <a:r>
              <a:rPr lang="cs-CZ" dirty="0"/>
              <a:t>Speciální pedagogika – Katedra speciální pedagogiky</a:t>
            </a:r>
          </a:p>
          <a:p>
            <a:r>
              <a:rPr lang="cs-CZ" dirty="0"/>
              <a:t>Oborové didaktiky – Katedry podle oborů (a příbuzných oborů)  a oborových didaktik</a:t>
            </a:r>
          </a:p>
          <a:p>
            <a:r>
              <a:rPr lang="cs-CZ" dirty="0"/>
              <a:t>Organizace studia Kateřina </a:t>
            </a:r>
            <a:r>
              <a:rPr lang="cs-CZ" dirty="0" err="1"/>
              <a:t>Esserová</a:t>
            </a:r>
            <a:r>
              <a:rPr lang="cs-CZ" dirty="0"/>
              <a:t>, </a:t>
            </a:r>
            <a:r>
              <a:rPr lang="cs-CZ" dirty="0" err="1"/>
              <a:t>DiS</a:t>
            </a:r>
            <a:r>
              <a:rPr lang="cs-CZ" dirty="0"/>
              <a:t>. (</a:t>
            </a:r>
            <a:r>
              <a:rPr lang="cs-CZ" dirty="0">
                <a:hlinkClick r:id="rId3"/>
              </a:rPr>
              <a:t>katerina.esserova@pedf.cuni.cz</a:t>
            </a:r>
            <a:r>
              <a:rPr lang="cs-CZ" dirty="0"/>
              <a:t>), Bc. Karolína Krejčová, </a:t>
            </a:r>
            <a:r>
              <a:rPr lang="cs-CZ" dirty="0" err="1"/>
              <a:t>DiS</a:t>
            </a:r>
            <a:r>
              <a:rPr lang="cs-CZ" dirty="0"/>
              <a:t>. (</a:t>
            </a:r>
            <a:r>
              <a:rPr lang="cs-CZ" dirty="0">
                <a:hlinkClick r:id="rId4"/>
              </a:rPr>
              <a:t>karolina.krejcova@pedfcuni.cz</a:t>
            </a:r>
            <a:r>
              <a:rPr lang="cs-CZ" dirty="0"/>
              <a:t>)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201F24-6884-4480-9EF6-E1727404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FF58FC-65DF-48B4-938F-B881D17D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08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12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Struktura programu CŽV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Učitelství pro 2. stupeň ZŠ a SŠ – kombinovaná forma</a:t>
            </a:r>
          </a:p>
          <a:p>
            <a:r>
              <a:rPr lang="cs-CZ" dirty="0"/>
              <a:t>2 semestry</a:t>
            </a:r>
          </a:p>
          <a:p>
            <a:r>
              <a:rPr lang="cs-CZ" dirty="0"/>
              <a:t>Rozsah – 250 hodin</a:t>
            </a:r>
          </a:p>
          <a:p>
            <a:r>
              <a:rPr lang="cs-CZ" dirty="0"/>
              <a:t>Pedagogicko-psychologická příprava – 70 hodin</a:t>
            </a:r>
            <a:endParaRPr lang="cs-CZ" b="1" dirty="0"/>
          </a:p>
          <a:p>
            <a:r>
              <a:rPr lang="cs-CZ" dirty="0"/>
              <a:t>Oborová didaktika – 80 hodin</a:t>
            </a:r>
          </a:p>
          <a:p>
            <a:r>
              <a:rPr lang="cs-CZ" dirty="0"/>
              <a:t>Pedagogická praxe – 100 hodin)</a:t>
            </a:r>
          </a:p>
          <a:p>
            <a:endParaRPr lang="cs-CZ" dirty="0"/>
          </a:p>
          <a:p>
            <a:r>
              <a:rPr lang="cs-CZ" dirty="0"/>
              <a:t>Prezenční výuka 80 hodin – distanční výuka 70 hodin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66499-280E-4604-8B6B-8738F157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Pedagogicko-psychologická příprava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9D237-0B07-47CC-B61D-06A9A598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351338"/>
          </a:xfrm>
        </p:spPr>
        <p:txBody>
          <a:bodyPr/>
          <a:lstStyle/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40 hodin přímé výuky, 30 hodin distanční výuka, celkem 70 hodin</a:t>
            </a:r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Pedagogika 16 hodin přímé výuky, 12 hodin distanční výuka, celkem 28 hodin </a:t>
            </a:r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Psychologie 16 hodin přímé výuky, 12 hodin distanční výuka, celkem 28 hodin </a:t>
            </a:r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Speciální pedagogika 8 hodin přímé výuky, 6 hodin distanční výuka, celkem 14 hodin</a:t>
            </a:r>
          </a:p>
          <a:p>
            <a:r>
              <a:rPr lang="cs-CZ" sz="2400" dirty="0">
                <a:latin typeface="+mj-lt"/>
                <a:cs typeface="Times New Roman" panose="02020603050405020304" pitchFamily="18" charset="0"/>
              </a:rPr>
              <a:t>KPED, KPSY, KSPPED</a:t>
            </a:r>
            <a:endParaRPr lang="cs-CZ" sz="2400" dirty="0">
              <a:latin typeface="+mj-lt"/>
            </a:endParaRPr>
          </a:p>
          <a:p>
            <a:endParaRPr lang="cs-CZ" u="sng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42531-828C-489C-996E-9A043F81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5</a:t>
            </a:fld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248FAE2-CF03-46EB-8B72-0046653E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Centrum celoživotního vzdělávaní</a:t>
            </a:r>
          </a:p>
        </p:txBody>
      </p:sp>
    </p:spTree>
    <p:extLst>
      <p:ext uri="{BB962C8B-B14F-4D97-AF65-F5344CB8AC3E}">
        <p14:creationId xmlns:p14="http://schemas.microsoft.com/office/powerpoint/2010/main" val="2144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66499-280E-4604-8B6B-8738F157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Oborová didaktika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9D237-0B07-47CC-B61D-06A9A598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351338"/>
          </a:xfrm>
        </p:spPr>
        <p:txBody>
          <a:bodyPr/>
          <a:lstStyle/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40 hodin přímé výuky, 40 hodin distanční výuka, celkem 80 hodin</a:t>
            </a:r>
          </a:p>
          <a:p>
            <a:r>
              <a:rPr lang="cs-CZ" dirty="0"/>
              <a:t>Modulové pojetí dle oborových didaktik rozvíjených na pracovištích fakulty</a:t>
            </a:r>
          </a:p>
          <a:p>
            <a:r>
              <a:rPr lang="cs-CZ" dirty="0"/>
              <a:t>Obsah z oborově-didaktických předmětů v Bc. a </a:t>
            </a:r>
            <a:r>
              <a:rPr lang="cs-CZ" dirty="0" err="1"/>
              <a:t>NMgr</a:t>
            </a:r>
            <a:r>
              <a:rPr lang="cs-CZ" dirty="0"/>
              <a:t>.</a:t>
            </a:r>
          </a:p>
          <a:p>
            <a:r>
              <a:rPr lang="cs-CZ" dirty="0"/>
              <a:t>Úvod do didaktiky oboru (10/10) a Didaktika oboru (30/30)</a:t>
            </a:r>
          </a:p>
          <a:p>
            <a:r>
              <a:rPr lang="cs-CZ" dirty="0"/>
              <a:t>Vazby na pedagogickou praxi (náslechy, výstupy, reflexe)</a:t>
            </a:r>
          </a:p>
          <a:p>
            <a:r>
              <a:rPr lang="cs-CZ" dirty="0"/>
              <a:t>Volba/přidělení příslušného modulu (alternativy)</a:t>
            </a:r>
          </a:p>
          <a:p>
            <a:r>
              <a:rPr lang="cs-CZ" dirty="0"/>
              <a:t>16 kateder (20</a:t>
            </a:r>
            <a:r>
              <a:rPr lang="en-GB" dirty="0"/>
              <a:t> </a:t>
            </a:r>
            <a:r>
              <a:rPr lang="cs-CZ" dirty="0"/>
              <a:t>oborových didaktik)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42531-828C-489C-996E-9A043F81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248FAE2-CF03-46EB-8B72-0046653E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Centrum celoživotního vzdělávaní</a:t>
            </a:r>
          </a:p>
        </p:txBody>
      </p:sp>
    </p:spTree>
    <p:extLst>
      <p:ext uri="{BB962C8B-B14F-4D97-AF65-F5344CB8AC3E}">
        <p14:creationId xmlns:p14="http://schemas.microsoft.com/office/powerpoint/2010/main" val="2445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66499-280E-4604-8B6B-8738F157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Pedagogická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9D237-0B07-47CC-B61D-06A9A598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</a:rPr>
              <a:t>pedagogicko-psychologická praxe:</a:t>
            </a:r>
            <a:r>
              <a:rPr lang="cs-CZ" dirty="0">
                <a:ea typeface="Calibri" panose="020F0502020204030204" pitchFamily="34" charset="0"/>
              </a:rPr>
              <a:t> 10 hodin reflektivních seminářů/26 hodin reportované praxe ze školy (</a:t>
            </a:r>
            <a:r>
              <a:rPr lang="cs-CZ" dirty="0" err="1">
                <a:effectLst/>
                <a:ea typeface="Calibri" panose="020F0502020204030204" pitchFamily="34" charset="0"/>
              </a:rPr>
              <a:t>Ped</a:t>
            </a:r>
            <a:r>
              <a:rPr lang="cs-CZ" dirty="0">
                <a:effectLst/>
                <a:ea typeface="Calibri" panose="020F0502020204030204" pitchFamily="34" charset="0"/>
              </a:rPr>
              <a:t>: 6 RS/13 RP, Psy: 4 RS/13 RP)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</a:rPr>
              <a:t>o</a:t>
            </a:r>
            <a:r>
              <a:rPr lang="cs-CZ" dirty="0">
                <a:effectLst/>
                <a:ea typeface="Calibri" panose="020F0502020204030204" pitchFamily="34" charset="0"/>
              </a:rPr>
              <a:t>borově-didaktická praxe: 16 </a:t>
            </a:r>
            <a:r>
              <a:rPr lang="cs-CZ" dirty="0">
                <a:ea typeface="Calibri" panose="020F0502020204030204" pitchFamily="34" charset="0"/>
              </a:rPr>
              <a:t>hodin reflektivních seminářů/48 hodin reportované praxe ze školy</a:t>
            </a:r>
            <a:endParaRPr lang="cs-CZ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</a:rPr>
              <a:t>p</a:t>
            </a:r>
            <a:r>
              <a:rPr lang="cs-CZ" dirty="0">
                <a:effectLst/>
                <a:ea typeface="Calibri" panose="020F0502020204030204" pitchFamily="34" charset="0"/>
              </a:rPr>
              <a:t>římá realizace praxe ve školách a část reflektivní na fakultě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</a:rPr>
              <a:t>3 etapy: vstupní proseminář, vlastní realizace praxí a  reflexe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</a:rPr>
              <a:t>„uvádě</a:t>
            </a:r>
            <a:r>
              <a:rPr lang="cs-CZ" dirty="0">
                <a:effectLst/>
                <a:ea typeface="Calibri" panose="020F0502020204030204" pitchFamily="34" charset="0"/>
              </a:rPr>
              <a:t>jící“ učitel, „praxe na škole, kde působím“</a:t>
            </a:r>
            <a:endParaRPr lang="cs-CZ" sz="4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42531-828C-489C-996E-9A043F81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7</a:t>
            </a:fld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248FAE2-CF03-46EB-8B72-0046653E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Centrum celoživotního vzdělávaní</a:t>
            </a:r>
          </a:p>
        </p:txBody>
      </p:sp>
    </p:spTree>
    <p:extLst>
      <p:ext uri="{BB962C8B-B14F-4D97-AF65-F5344CB8AC3E}">
        <p14:creationId xmlns:p14="http://schemas.microsoft.com/office/powerpoint/2010/main" val="387173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D518B-874E-75A1-993E-CA23A606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67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Struktura programu CŽV - shrnutí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415716-307F-8D1A-73FF-ABB92C01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Centrum celoživotního vzdělávaní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05295F-0721-806C-558F-801640F4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8</a:t>
            </a:fld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8B9CD08-97C1-CDCF-08FA-07BDC57D6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19024"/>
              </p:ext>
            </p:extLst>
          </p:nvPr>
        </p:nvGraphicFramePr>
        <p:xfrm>
          <a:off x="925033" y="1066984"/>
          <a:ext cx="10515600" cy="5265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247">
                  <a:extLst>
                    <a:ext uri="{9D8B030D-6E8A-4147-A177-3AD203B41FA5}">
                      <a16:colId xmlns:a16="http://schemas.microsoft.com/office/drawing/2014/main" val="2421335098"/>
                    </a:ext>
                  </a:extLst>
                </a:gridCol>
                <a:gridCol w="5501530">
                  <a:extLst>
                    <a:ext uri="{9D8B030D-6E8A-4147-A177-3AD203B41FA5}">
                      <a16:colId xmlns:a16="http://schemas.microsoft.com/office/drawing/2014/main" val="4083994728"/>
                    </a:ext>
                  </a:extLst>
                </a:gridCol>
                <a:gridCol w="1828232">
                  <a:extLst>
                    <a:ext uri="{9D8B030D-6E8A-4147-A177-3AD203B41FA5}">
                      <a16:colId xmlns:a16="http://schemas.microsoft.com/office/drawing/2014/main" val="2174673036"/>
                    </a:ext>
                  </a:extLst>
                </a:gridCol>
                <a:gridCol w="2666591">
                  <a:extLst>
                    <a:ext uri="{9D8B030D-6E8A-4147-A177-3AD203B41FA5}">
                      <a16:colId xmlns:a16="http://schemas.microsoft.com/office/drawing/2014/main" val="883642567"/>
                    </a:ext>
                  </a:extLst>
                </a:gridCol>
              </a:tblGrid>
              <a:tr h="42157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Moduly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ročník/semestr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prezenční/distanční výuka v hodinách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2028867"/>
                  </a:ext>
                </a:extLst>
              </a:tr>
              <a:tr h="22526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Pedagogika (povinný)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1.semestr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16/12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542674"/>
                  </a:ext>
                </a:extLst>
              </a:tr>
              <a:tr h="22526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Psychologie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1.semestr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16/12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479322"/>
                  </a:ext>
                </a:extLst>
              </a:tr>
              <a:tr h="22526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Speciální pedagogika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1.semestr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8/6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921739"/>
                  </a:ext>
                </a:extLst>
              </a:tr>
              <a:tr h="450537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Úvod do oborové didaktiky (výběr jednoho z modulů)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1.semestr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10/10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145194"/>
                  </a:ext>
                </a:extLst>
              </a:tr>
              <a:tr h="675806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Pedagogicko-psychologická praxe s reflexí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1.semestr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36 (10 reflektivní seminář/26 na školách)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545975"/>
                  </a:ext>
                </a:extLst>
              </a:tr>
              <a:tr h="675806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Oborově-didaktická praxe s reflexí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1.semestr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14 (4 reflektivní seminář/10 na školách)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965912"/>
                  </a:ext>
                </a:extLst>
              </a:tr>
              <a:tr h="47001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Celkem 1. semestr: prezenční/distanční/praxe (z toho reflexe)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50/40/50 (14)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170601"/>
                  </a:ext>
                </a:extLst>
              </a:tr>
              <a:tr h="450537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Oborová didaktika (výběr jednoho z modulů)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2.semestr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30/30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088475"/>
                  </a:ext>
                </a:extLst>
              </a:tr>
              <a:tr h="675806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Oborově-didaktická praxe s reflexí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2.semestr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50 (12 reflektivní seminář/38 na školách)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781166"/>
                  </a:ext>
                </a:extLst>
              </a:tr>
              <a:tr h="470014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Celkem 2. semestr: prezenční/distanční/praxe (z toho reflexe)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>
                          <a:effectLst/>
                        </a:rPr>
                        <a:t>30/30/50 (12)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696049"/>
                  </a:ext>
                </a:extLst>
              </a:tr>
              <a:tr h="22526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Celkem: prezenční/distanční/praxe (z toho reflexe)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80/70/100 (26)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82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19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66499-280E-4604-8B6B-8738F157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Ukončení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9D237-0B07-47CC-B61D-06A9A598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dirty="0"/>
              <a:t>splnění všech povinných a jednoho povinně-volitelného modulu v podobě zápočtů a zkoušek (písemných a/nebo ústních zkoušek nebo prezentace portfolií)</a:t>
            </a:r>
          </a:p>
          <a:p>
            <a:pPr marL="514350" indent="-514350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dirty="0"/>
              <a:t>obhajoba závěrečné práce ve formě portfolia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cs-CZ" dirty="0"/>
              <a:t>obsah jednotlivých částí portfolia stanoví garanti jednotlivých modulů (moduly Pedagogika, Psychologie, Speciální pedagogika a vybraná Oborová didaktika) 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cs-CZ" dirty="0"/>
              <a:t>portfolio: plány vybraných výukových jednotek s popisem jejich realizace a s následnou reflexí a návrhy alterací, vypracované úkoly v rámci výuky jednotlivých modulů, další materiály získané v průběhu studia a realizované pedagogické praxe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742531-828C-489C-996E-9A043F81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FDCB-1765-470A-B109-4112C9A8A52B}" type="slidenum">
              <a:rPr lang="cs-CZ" smtClean="0"/>
              <a:t>9</a:t>
            </a:fld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248FAE2-CF03-46EB-8B72-0046653E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Centrum celoživotního vzdělávaní</a:t>
            </a:r>
          </a:p>
        </p:txBody>
      </p:sp>
    </p:spTree>
    <p:extLst>
      <p:ext uri="{BB962C8B-B14F-4D97-AF65-F5344CB8AC3E}">
        <p14:creationId xmlns:p14="http://schemas.microsoft.com/office/powerpoint/2010/main" val="2574000769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Jiná pracoviště">
      <a:dk1>
        <a:srgbClr val="000000"/>
      </a:dk1>
      <a:lt1>
        <a:sysClr val="window" lastClr="FFFFFF"/>
      </a:lt1>
      <a:dk2>
        <a:srgbClr val="DD5E5E"/>
      </a:dk2>
      <a:lt2>
        <a:srgbClr val="FFFFFF"/>
      </a:lt2>
      <a:accent1>
        <a:srgbClr val="DD5E5E"/>
      </a:accent1>
      <a:accent2>
        <a:srgbClr val="E9978E"/>
      </a:accent2>
      <a:accent3>
        <a:srgbClr val="F4C8C1"/>
      </a:accent3>
      <a:accent4>
        <a:srgbClr val="FCEDEB"/>
      </a:accent4>
      <a:accent5>
        <a:srgbClr val="FFFFFF"/>
      </a:accent5>
      <a:accent6>
        <a:srgbClr val="DD5E5E"/>
      </a:accent6>
      <a:hlink>
        <a:srgbClr val="DD5E5E"/>
      </a:hlink>
      <a:folHlink>
        <a:srgbClr val="DD5E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ŽV_PP prezentace ČJ" id="{A80D3451-F794-410E-A9BD-F62D6D9780D5}" vid="{206B2310-0D91-4ED5-9F2E-85124C38DBB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E21BB0D4DF8B44AEF83847A17930FC" ma:contentTypeVersion="14" ma:contentTypeDescription="Vytvoří nový dokument" ma:contentTypeScope="" ma:versionID="8b166de3e2d99551154814ff5800a786">
  <xsd:schema xmlns:xsd="http://www.w3.org/2001/XMLSchema" xmlns:xs="http://www.w3.org/2001/XMLSchema" xmlns:p="http://schemas.microsoft.com/office/2006/metadata/properties" xmlns:ns2="ec9706a9-bd95-4bdf-8616-7a98d6bd4d4f" xmlns:ns3="1bf702c4-a42a-4cad-bd9a-c88bf509563a" targetNamespace="http://schemas.microsoft.com/office/2006/metadata/properties" ma:root="true" ma:fieldsID="68673a6e36bf9228ac052cb2c7169798" ns2:_="" ns3:_="">
    <xsd:import namespace="ec9706a9-bd95-4bdf-8616-7a98d6bd4d4f"/>
    <xsd:import namespace="1bf702c4-a42a-4cad-bd9a-c88bf5095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06a9-bd95-4bdf-8616-7a98d6bd4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ede2c221-80ea-42f2-a6ce-7f19966b5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702c4-a42a-4cad-bd9a-c88bf509563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04a9411-de3f-482b-9868-d0e331340892}" ma:internalName="TaxCatchAll" ma:showField="CatchAllData" ma:web="1bf702c4-a42a-4cad-bd9a-c88bf5095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f702c4-a42a-4cad-bd9a-c88bf509563a" xsi:nil="true"/>
    <lcf76f155ced4ddcb4097134ff3c332f xmlns="ec9706a9-bd95-4bdf-8616-7a98d6bd4d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C783B7-5EED-497C-8D21-DAF9C9B0AE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A38ABD-9952-45CF-8EF6-FB966EC2AF78}"/>
</file>

<file path=customXml/itemProps3.xml><?xml version="1.0" encoding="utf-8"?>
<ds:datastoreItem xmlns:ds="http://schemas.openxmlformats.org/officeDocument/2006/customXml" ds:itemID="{A984FD5E-93F2-44BA-81E7-5CDA2A4649DC}">
  <ds:schemaRefs>
    <ds:schemaRef ds:uri="http://schemas.microsoft.com/office/infopath/2007/PartnerControls"/>
    <ds:schemaRef ds:uri="http://purl.org/dc/elements/1.1/"/>
    <ds:schemaRef ds:uri="991e715d-14db-4e11-b33a-c48efcb8ac16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CŽV_prezentace ČJ</Template>
  <TotalTime>586</TotalTime>
  <Words>921</Words>
  <Application>Microsoft Office PowerPoint</Application>
  <PresentationFormat>Širokoúhlá obrazovka</PresentationFormat>
  <Paragraphs>135</Paragraphs>
  <Slides>11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Vlastní návrh</vt:lpstr>
      <vt:lpstr>Prezentace aplikace PowerPoint</vt:lpstr>
      <vt:lpstr>Východiska</vt:lpstr>
      <vt:lpstr>Personální zabezpečení programu CŽV</vt:lpstr>
      <vt:lpstr>Struktura programu CŽV </vt:lpstr>
      <vt:lpstr>Pedagogicko-psychologická příprava</vt:lpstr>
      <vt:lpstr>Oborová didaktika</vt:lpstr>
      <vt:lpstr>Pedagogická praxe</vt:lpstr>
      <vt:lpstr>Struktura programu CŽV - shrnutí </vt:lpstr>
      <vt:lpstr>Ukončení studia</vt:lpstr>
      <vt:lpstr>Oborově-didaktické moduly</vt:lpstr>
      <vt:lpstr>Oborově-didaktické moduly – 2023/24</vt:lpstr>
    </vt:vector>
  </TitlesOfParts>
  <Company>UK Pedf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Tipy a instrukce k prezentaci</dc:title>
  <dc:creator>Izabela Noveská</dc:creator>
  <cp:lastModifiedBy>Kateřina Esserová</cp:lastModifiedBy>
  <cp:revision>77</cp:revision>
  <cp:lastPrinted>2023-11-07T10:07:31Z</cp:lastPrinted>
  <dcterms:created xsi:type="dcterms:W3CDTF">2021-03-24T12:00:51Z</dcterms:created>
  <dcterms:modified xsi:type="dcterms:W3CDTF">2023-11-07T10:07:52Z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0x01010082E21BB0D4DF8B44AEF83847A17930FC</vt:lpwstr>
  </property>
</Properties>
</file>