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5C2F6-DDC1-4B7F-A39F-6BE70A72697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20938-C52B-49B3-B5D4-06FB3E72583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D118-107F-4C81-A5AC-123818B60779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44CD-518C-49BE-893B-9467A1DCCF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Komunikace s rodiči</a:t>
            </a:r>
            <a:endParaRPr lang="cs-CZ"/>
          </a:p>
        </p:txBody>
      </p:sp>
      <p:pic>
        <p:nvPicPr>
          <p:cNvPr id="4" name="Obrázek 3" descr="z_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429000"/>
            <a:ext cx="4427984" cy="295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koncentrace pouze na jednu informaci</a:t>
            </a:r>
          </a:p>
          <a:p>
            <a:r>
              <a:rPr lang="cs-CZ" dirty="0" smtClean="0"/>
              <a:t>nadřazenost posluchače</a:t>
            </a:r>
          </a:p>
          <a:p>
            <a:r>
              <a:rPr lang="cs-CZ" dirty="0" smtClean="0"/>
              <a:t>projev emocí a problémů posluchače</a:t>
            </a:r>
          </a:p>
          <a:p>
            <a:r>
              <a:rPr lang="cs-CZ" dirty="0" smtClean="0"/>
              <a:t>rozptylování se</a:t>
            </a:r>
          </a:p>
          <a:p>
            <a:r>
              <a:rPr lang="cs-CZ" dirty="0" smtClean="0"/>
              <a:t>skákání do řeči</a:t>
            </a:r>
          </a:p>
          <a:p>
            <a:r>
              <a:rPr lang="cs-CZ" dirty="0" smtClean="0"/>
              <a:t>netečnost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Kladení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2400" i="1" dirty="0" smtClean="0"/>
              <a:t>Kdo klade otázky, vede rozhovor!</a:t>
            </a:r>
          </a:p>
          <a:p>
            <a:pPr>
              <a:buNone/>
            </a:pPr>
            <a:r>
              <a:rPr lang="cs-CZ" dirty="0" smtClean="0"/>
              <a:t>Pravidla při kladení otázek:</a:t>
            </a:r>
          </a:p>
          <a:p>
            <a:r>
              <a:rPr lang="cs-CZ" dirty="0" smtClean="0"/>
              <a:t>zachovejte logickou posloupnost</a:t>
            </a:r>
          </a:p>
          <a:p>
            <a:r>
              <a:rPr lang="cs-CZ" dirty="0" smtClean="0"/>
              <a:t>otázky pokládejte pravidelně a klidně</a:t>
            </a:r>
          </a:p>
          <a:p>
            <a:r>
              <a:rPr lang="cs-CZ" dirty="0" smtClean="0"/>
              <a:t>nechte druhé straně čas na rozmyšlenou</a:t>
            </a:r>
          </a:p>
          <a:p>
            <a:r>
              <a:rPr lang="cs-CZ" dirty="0" smtClean="0"/>
              <a:t>nepokládejte několikanásobné otázky</a:t>
            </a:r>
          </a:p>
          <a:p>
            <a:r>
              <a:rPr lang="cs-CZ" dirty="0" smtClean="0"/>
              <a:t>nepokládejte sugestivní otázky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200" dirty="0" smtClean="0"/>
              <a:t>otevřené</a:t>
            </a:r>
          </a:p>
          <a:p>
            <a:r>
              <a:rPr lang="cs-CZ" sz="3200" dirty="0" smtClean="0"/>
              <a:t>uzavřené</a:t>
            </a:r>
          </a:p>
          <a:p>
            <a:r>
              <a:rPr lang="cs-CZ" sz="3200" dirty="0" smtClean="0"/>
              <a:t>alternativní</a:t>
            </a:r>
          </a:p>
          <a:p>
            <a:endParaRPr lang="cs-CZ" sz="3600" dirty="0"/>
          </a:p>
        </p:txBody>
      </p:sp>
      <p:pic>
        <p:nvPicPr>
          <p:cNvPr id="5" name="Zástupný symbol pro obsah 4" descr="question-mar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6136" y="2434431"/>
            <a:ext cx="2300114" cy="23001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námitek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Efektivní postup při řešení námitek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přijetí námitky, pozitivní přístup</a:t>
            </a:r>
          </a:p>
          <a:p>
            <a:r>
              <a:rPr lang="cs-CZ" dirty="0" smtClean="0"/>
              <a:t>konkretizace námitky</a:t>
            </a:r>
          </a:p>
          <a:p>
            <a:r>
              <a:rPr lang="cs-CZ" dirty="0" smtClean="0"/>
              <a:t>řešení námitky</a:t>
            </a:r>
          </a:p>
          <a:p>
            <a:r>
              <a:rPr lang="cs-CZ" dirty="0" smtClean="0"/>
              <a:t>využijte námitku pro uzavření jednání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Uzavírání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 závěr jednání: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shrnutí všech bodů jednání</a:t>
            </a:r>
          </a:p>
          <a:p>
            <a:r>
              <a:rPr lang="cs-CZ" dirty="0" smtClean="0"/>
              <a:t>na čem jsme se domluvili</a:t>
            </a:r>
          </a:p>
          <a:p>
            <a:r>
              <a:rPr lang="cs-CZ" dirty="0" smtClean="0"/>
              <a:t>další kroky obou stran</a:t>
            </a:r>
          </a:p>
          <a:p>
            <a:r>
              <a:rPr lang="cs-CZ" dirty="0" smtClean="0"/>
              <a:t>kdy se budeme znovu kontaktovat</a:t>
            </a:r>
          </a:p>
          <a:p>
            <a:r>
              <a:rPr lang="cs-CZ" dirty="0" smtClean="0"/>
              <a:t>pozitivní závěr, poděkování, rozloučení</a:t>
            </a:r>
            <a:endParaRPr lang="cs-CZ" dirty="0"/>
          </a:p>
        </p:txBody>
      </p:sp>
      <p:pic>
        <p:nvPicPr>
          <p:cNvPr id="4" name="Obrázek 3" descr="doh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700808"/>
            <a:ext cx="2962615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Pamatujte!!!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Budujte v rodičích důvěru!</a:t>
            </a:r>
          </a:p>
          <a:p>
            <a:r>
              <a:rPr lang="cs-CZ" dirty="0" smtClean="0"/>
              <a:t>Zjistěte skutečný zájem nebo problém!</a:t>
            </a:r>
          </a:p>
          <a:p>
            <a:r>
              <a:rPr lang="cs-CZ" dirty="0" smtClean="0"/>
              <a:t>Pomáhejte rodičům řešit jejich problémy!</a:t>
            </a:r>
          </a:p>
          <a:p>
            <a:r>
              <a:rPr lang="cs-CZ" dirty="0" smtClean="0"/>
              <a:t>Dělejte z rodičů své partnery pro dlouhodobou spolupráci!</a:t>
            </a:r>
          </a:p>
          <a:p>
            <a:r>
              <a:rPr lang="cs-CZ" dirty="0" smtClean="0"/>
              <a:t>Nadchněte rodiče tím, co pro ně můžete udělat</a:t>
            </a:r>
          </a:p>
          <a:p>
            <a:r>
              <a:rPr lang="cs-CZ" dirty="0" smtClean="0"/>
              <a:t>Udělejte čas od času něco navíc!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/>
              <a:t>Základem řešení krizové situace je přístup: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zmírnění</a:t>
            </a:r>
          </a:p>
          <a:p>
            <a:r>
              <a:rPr lang="cs-CZ" sz="3200" dirty="0" smtClean="0"/>
              <a:t>konkretizace</a:t>
            </a:r>
          </a:p>
          <a:p>
            <a:r>
              <a:rPr lang="cs-CZ" sz="3200" dirty="0" smtClean="0"/>
              <a:t>řešení a nabídka pomoci</a:t>
            </a:r>
            <a:endParaRPr lang="cs-CZ" sz="3200" dirty="0"/>
          </a:p>
        </p:txBody>
      </p:sp>
      <p:pic>
        <p:nvPicPr>
          <p:cNvPr id="5" name="Zástupný symbol pro obsah 4" descr="problem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0962" y="1891506"/>
            <a:ext cx="2881550" cy="2833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třídní schůzky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Fáze třídní schůzky: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příprava</a:t>
            </a:r>
          </a:p>
          <a:p>
            <a:r>
              <a:rPr lang="cs-CZ" dirty="0" smtClean="0"/>
              <a:t>zahájení</a:t>
            </a:r>
          </a:p>
          <a:p>
            <a:r>
              <a:rPr lang="cs-CZ" dirty="0" smtClean="0"/>
              <a:t>vlastní vedení schůzky</a:t>
            </a:r>
          </a:p>
          <a:p>
            <a:r>
              <a:rPr lang="cs-CZ" dirty="0" smtClean="0"/>
              <a:t>závěr schůzky</a:t>
            </a:r>
          </a:p>
          <a:p>
            <a:r>
              <a:rPr lang="cs-CZ" dirty="0" smtClean="0"/>
              <a:t>a co po schůzce?</a:t>
            </a:r>
          </a:p>
          <a:p>
            <a:endParaRPr lang="cs-CZ" dirty="0"/>
          </a:p>
        </p:txBody>
      </p:sp>
      <p:pic>
        <p:nvPicPr>
          <p:cNvPr id="5" name="Zástupný symbol pro obsah 4" descr="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47359"/>
            <a:ext cx="4038600" cy="26316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Vaše dotazy</a:t>
            </a:r>
            <a:endParaRPr lang="cs-CZ" dirty="0"/>
          </a:p>
        </p:txBody>
      </p:sp>
      <p:pic>
        <p:nvPicPr>
          <p:cNvPr id="10" name="Zástupný symbol pro obsah 9" descr="VTI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6850"/>
            <a:ext cx="4038600" cy="2852662"/>
          </a:xfrm>
        </p:spPr>
      </p:pic>
      <p:pic>
        <p:nvPicPr>
          <p:cNvPr id="11" name="Zástupný symbol pro obsah 10" descr="vtip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725403"/>
            <a:ext cx="4038600" cy="22755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způsoby komunikace: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písemná</a:t>
            </a:r>
          </a:p>
          <a:p>
            <a:r>
              <a:rPr lang="cs-CZ" dirty="0" smtClean="0"/>
              <a:t>po telefonu</a:t>
            </a:r>
          </a:p>
          <a:p>
            <a:r>
              <a:rPr lang="cs-CZ" dirty="0" smtClean="0"/>
              <a:t>osobní</a:t>
            </a:r>
          </a:p>
          <a:p>
            <a:endParaRPr lang="cs-CZ" dirty="0" smtClean="0"/>
          </a:p>
          <a:p>
            <a:r>
              <a:rPr lang="cs-CZ" dirty="0" smtClean="0"/>
              <a:t>výhody x nevýhody</a:t>
            </a:r>
            <a:endParaRPr lang="cs-CZ" dirty="0"/>
          </a:p>
        </p:txBody>
      </p:sp>
      <p:pic>
        <p:nvPicPr>
          <p:cNvPr id="7" name="Zástupný symbol pro obsah 6" descr="komunikacelogo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001044"/>
            <a:ext cx="3810000" cy="3724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E-mail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Zásady používání e-mailu:</a:t>
            </a:r>
          </a:p>
          <a:p>
            <a:r>
              <a:rPr lang="cs-CZ" dirty="0" smtClean="0"/>
              <a:t>pro krátká jasná sdělení</a:t>
            </a:r>
          </a:p>
          <a:p>
            <a:r>
              <a:rPr lang="cs-CZ" dirty="0" smtClean="0"/>
              <a:t>dobře strukturovaná sdělení</a:t>
            </a:r>
          </a:p>
          <a:p>
            <a:r>
              <a:rPr lang="cs-CZ" dirty="0" smtClean="0"/>
              <a:t>delší emaily jako tisková zpráva</a:t>
            </a:r>
          </a:p>
          <a:p>
            <a:r>
              <a:rPr lang="cs-CZ" dirty="0" smtClean="0"/>
              <a:t>rozsáhlejší soubory do příloh</a:t>
            </a:r>
          </a:p>
          <a:p>
            <a:r>
              <a:rPr lang="cs-CZ" dirty="0" smtClean="0"/>
              <a:t>podpis s kontakty</a:t>
            </a:r>
          </a:p>
          <a:p>
            <a:r>
              <a:rPr lang="cs-CZ" dirty="0" smtClean="0"/>
              <a:t>doplněk: „V případě nejasností mě prosím kontaktujte.“</a:t>
            </a:r>
          </a:p>
          <a:p>
            <a:r>
              <a:rPr lang="cs-CZ" b="1" dirty="0" smtClean="0"/>
              <a:t>neřešte emailem citlivé záležitosti</a:t>
            </a:r>
          </a:p>
        </p:txBody>
      </p:sp>
      <p:pic>
        <p:nvPicPr>
          <p:cNvPr id="8" name="Zástupný symbol pro obsah 7" descr="Email-ima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56176" y="2060848"/>
            <a:ext cx="2497925" cy="22437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Telefon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26968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Rozeznáváme 2 typy telefonátů: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pasivní – někdo volá nám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aktivní – já volám někomu</a:t>
            </a:r>
            <a:endParaRPr lang="cs-CZ" dirty="0"/>
          </a:p>
        </p:txBody>
      </p:sp>
      <p:pic>
        <p:nvPicPr>
          <p:cNvPr id="5" name="Zástupný symbol pro obsah 4" descr="phon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868144" y="2492896"/>
            <a:ext cx="2748092" cy="26931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Fáze osobního setkání:</a:t>
            </a:r>
          </a:p>
          <a:p>
            <a:r>
              <a:rPr lang="cs-CZ" dirty="0" smtClean="0"/>
              <a:t>příprava na osobní jednání</a:t>
            </a:r>
          </a:p>
          <a:p>
            <a:r>
              <a:rPr lang="cs-CZ" dirty="0" smtClean="0"/>
              <a:t>navazování kontaktu, budování vztahu s rodiči</a:t>
            </a:r>
          </a:p>
          <a:p>
            <a:r>
              <a:rPr lang="cs-CZ" dirty="0" smtClean="0"/>
              <a:t>porozumění rodiči, zjištění potřeb</a:t>
            </a:r>
          </a:p>
          <a:p>
            <a:r>
              <a:rPr lang="cs-CZ" dirty="0" smtClean="0"/>
              <a:t>nabídka řešení, </a:t>
            </a:r>
            <a:r>
              <a:rPr lang="cs-CZ" dirty="0" err="1" smtClean="0"/>
              <a:t>řešení</a:t>
            </a:r>
            <a:r>
              <a:rPr lang="cs-CZ" dirty="0" smtClean="0"/>
              <a:t> námitek</a:t>
            </a:r>
          </a:p>
          <a:p>
            <a:r>
              <a:rPr lang="cs-CZ" dirty="0" smtClean="0"/>
              <a:t>uzavření jednání + další kroky</a:t>
            </a:r>
          </a:p>
          <a:p>
            <a:endParaRPr lang="cs-CZ" dirty="0"/>
          </a:p>
        </p:txBody>
      </p:sp>
      <p:pic>
        <p:nvPicPr>
          <p:cNvPr id="5" name="Zástupný symbol pro obsah 4" descr="asertivni-komunikace-cast-2-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420888"/>
            <a:ext cx="3190875" cy="2705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osobní schůzky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představení, oslovení, pozdrav</a:t>
            </a:r>
          </a:p>
          <a:p>
            <a:r>
              <a:rPr lang="cs-CZ" dirty="0" smtClean="0"/>
              <a:t>řeč těla</a:t>
            </a:r>
          </a:p>
          <a:p>
            <a:r>
              <a:rPr lang="cs-CZ" dirty="0" smtClean="0"/>
              <a:t>rozbíjení ledů</a:t>
            </a:r>
          </a:p>
          <a:p>
            <a:r>
              <a:rPr lang="cs-CZ" dirty="0" smtClean="0"/>
              <a:t>podání ruky</a:t>
            </a:r>
          </a:p>
          <a:p>
            <a:r>
              <a:rPr lang="cs-CZ" dirty="0" smtClean="0"/>
              <a:t>dohoda o cílech a programu schůzky</a:t>
            </a:r>
          </a:p>
          <a:p>
            <a:r>
              <a:rPr lang="cs-CZ" dirty="0" smtClean="0"/>
              <a:t>stručné představení situace</a:t>
            </a:r>
          </a:p>
          <a:p>
            <a:r>
              <a:rPr lang="cs-CZ" dirty="0" smtClean="0"/>
              <a:t>vedení rozhovoru, zjišťování potřeb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Zjišťování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5976664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nepředpokládat, ale zeptat se</a:t>
            </a:r>
          </a:p>
          <a:p>
            <a:r>
              <a:rPr lang="cs-CZ" dirty="0" smtClean="0"/>
              <a:t>pokládat otázky logicky za sebou</a:t>
            </a:r>
          </a:p>
          <a:p>
            <a:r>
              <a:rPr lang="cs-CZ" dirty="0" smtClean="0"/>
              <a:t>aktivně naslouchat (být empatický)</a:t>
            </a:r>
          </a:p>
          <a:p>
            <a:r>
              <a:rPr lang="cs-CZ" dirty="0" smtClean="0"/>
              <a:t>zjistit, co je pro rodiče důležité</a:t>
            </a:r>
          </a:p>
          <a:p>
            <a:r>
              <a:rPr lang="cs-CZ" dirty="0" smtClean="0"/>
              <a:t>zjistit specifické požadavky a očekávání</a:t>
            </a:r>
          </a:p>
          <a:p>
            <a:r>
              <a:rPr lang="cs-CZ" dirty="0" smtClean="0"/>
              <a:t>dejte rodičům všechny informace</a:t>
            </a:r>
            <a:endParaRPr lang="cs-CZ" dirty="0"/>
          </a:p>
        </p:txBody>
      </p:sp>
      <p:pic>
        <p:nvPicPr>
          <p:cNvPr id="5" name="Zástupný symbol pro obsah 4" descr="obr.1-273x3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528573" y="2060848"/>
            <a:ext cx="2227928" cy="2448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rozhovoru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mluvte s rodiči jako s rovnocennými partnery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vnímejte rodiče jako experta, který nejlépe zná své dítě.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nevnímejte každý dotaz či kritiku jako osobní útok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zkuste si představit s jakými očekáváními a představami rodiče do školy přichází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naslouchání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5651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Technika aktivního naslouchání</a:t>
            </a:r>
          </a:p>
          <a:p>
            <a:r>
              <a:rPr lang="cs-CZ" dirty="0" smtClean="0"/>
              <a:t>svůj zájem dávejte najevo verbálně i neverbálně</a:t>
            </a:r>
          </a:p>
          <a:p>
            <a:r>
              <a:rPr lang="cs-CZ" dirty="0" smtClean="0"/>
              <a:t>parafrázujte, shrnujte vlastními slovy</a:t>
            </a:r>
          </a:p>
          <a:p>
            <a:r>
              <a:rPr lang="cs-CZ" dirty="0" smtClean="0"/>
              <a:t>dávejte najevo pozornost svým postojem, gesty, pokyvování hlavou</a:t>
            </a:r>
          </a:p>
          <a:p>
            <a:r>
              <a:rPr lang="cs-CZ" dirty="0" smtClean="0"/>
              <a:t>udržujte oční kontakt</a:t>
            </a:r>
            <a:endParaRPr lang="cs-CZ" dirty="0"/>
          </a:p>
        </p:txBody>
      </p:sp>
      <p:pic>
        <p:nvPicPr>
          <p:cNvPr id="4" name="Obrázek 3" descr="listen_alJz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8531" y="1484784"/>
            <a:ext cx="2545469" cy="1739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425</Words>
  <Application>Microsoft Office PowerPoint</Application>
  <PresentationFormat>Předvádění na obrazovce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Komunikace s rodiči</vt:lpstr>
      <vt:lpstr>Způsob komunikace</vt:lpstr>
      <vt:lpstr>E-mail</vt:lpstr>
      <vt:lpstr>Telefon</vt:lpstr>
      <vt:lpstr>Osobní setkání</vt:lpstr>
      <vt:lpstr>Vedení osobní schůzky</vt:lpstr>
      <vt:lpstr>Zjišťování potřeb</vt:lpstr>
      <vt:lpstr>Vedení rozhovoru</vt:lpstr>
      <vt:lpstr>Aktivní naslouchání</vt:lpstr>
      <vt:lpstr>Chyby v naslouchání</vt:lpstr>
      <vt:lpstr>Kladení otázek</vt:lpstr>
      <vt:lpstr>Základní typy otázek</vt:lpstr>
      <vt:lpstr>Řešení námitek</vt:lpstr>
      <vt:lpstr>Uzavírání dohody</vt:lpstr>
      <vt:lpstr>Pamatujte!!!</vt:lpstr>
      <vt:lpstr>Krizová situace</vt:lpstr>
      <vt:lpstr>Vedení třídní schůzky</vt:lpstr>
      <vt:lpstr>Vaše dotazy</vt:lpstr>
    </vt:vector>
  </TitlesOfParts>
  <Company>GJM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Mikeska</dc:creator>
  <cp:lastModifiedBy>Tomáš Mikeska</cp:lastModifiedBy>
  <cp:revision>30</cp:revision>
  <dcterms:created xsi:type="dcterms:W3CDTF">2014-11-27T11:01:04Z</dcterms:created>
  <dcterms:modified xsi:type="dcterms:W3CDTF">2014-12-08T08:39:01Z</dcterms:modified>
</cp:coreProperties>
</file>