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5" r:id="rId17"/>
    <p:sldId id="276" r:id="rId18"/>
    <p:sldId id="277" r:id="rId19"/>
    <p:sldId id="278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D118-107F-4C81-A5AC-123818B60779}" type="datetimeFigureOut">
              <a:rPr lang="cs-CZ" smtClean="0"/>
              <a:t>29.12.2014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44CD-518C-49BE-893B-9467A1DCCF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D118-107F-4C81-A5AC-123818B60779}" type="datetimeFigureOut">
              <a:rPr lang="cs-CZ" smtClean="0"/>
              <a:t>29.12.2014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44CD-518C-49BE-893B-9467A1DCCF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D118-107F-4C81-A5AC-123818B60779}" type="datetimeFigureOut">
              <a:rPr lang="cs-CZ" smtClean="0"/>
              <a:t>29.12.2014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44CD-518C-49BE-893B-9467A1DCCF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D118-107F-4C81-A5AC-123818B60779}" type="datetimeFigureOut">
              <a:rPr lang="cs-CZ" smtClean="0"/>
              <a:t>29.12.2014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44CD-518C-49BE-893B-9467A1DCCF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D118-107F-4C81-A5AC-123818B60779}" type="datetimeFigureOut">
              <a:rPr lang="cs-CZ" smtClean="0"/>
              <a:t>29.12.2014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44CD-518C-49BE-893B-9467A1DCCF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D118-107F-4C81-A5AC-123818B60779}" type="datetimeFigureOut">
              <a:rPr lang="cs-CZ" smtClean="0"/>
              <a:t>29.12.2014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44CD-518C-49BE-893B-9467A1DCCF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D118-107F-4C81-A5AC-123818B60779}" type="datetimeFigureOut">
              <a:rPr lang="cs-CZ" smtClean="0"/>
              <a:t>29.12.2014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44CD-518C-49BE-893B-9467A1DCCF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D118-107F-4C81-A5AC-123818B60779}" type="datetimeFigureOut">
              <a:rPr lang="cs-CZ" smtClean="0"/>
              <a:t>29.12.2014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44CD-518C-49BE-893B-9467A1DCCF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D118-107F-4C81-A5AC-123818B60779}" type="datetimeFigureOut">
              <a:rPr lang="cs-CZ" smtClean="0"/>
              <a:t>29.12.2014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44CD-518C-49BE-893B-9467A1DCCF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D118-107F-4C81-A5AC-123818B60779}" type="datetimeFigureOut">
              <a:rPr lang="cs-CZ" smtClean="0"/>
              <a:t>29.12.2014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44CD-518C-49BE-893B-9467A1DCCF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D118-107F-4C81-A5AC-123818B60779}" type="datetimeFigureOut">
              <a:rPr lang="cs-CZ" smtClean="0"/>
              <a:t>29.12.2014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44CD-518C-49BE-893B-9467A1DCCF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ED118-107F-4C81-A5AC-123818B60779}" type="datetimeFigureOut">
              <a:rPr lang="cs-CZ" smtClean="0"/>
              <a:t>29.12.2014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844CD-518C-49BE-893B-9467A1DCCF4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Mimoškolní aktivity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zábava a povinnost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Pedagogický dozor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800" dirty="0" smtClean="0"/>
              <a:t>zaměstnanec školy </a:t>
            </a:r>
            <a:r>
              <a:rPr lang="cs-CZ" sz="2800" dirty="0"/>
              <a:t>– minimálně </a:t>
            </a:r>
            <a:r>
              <a:rPr lang="cs-CZ" sz="2800" dirty="0" smtClean="0"/>
              <a:t>DPČ</a:t>
            </a:r>
            <a:endParaRPr lang="cs-CZ" sz="2800" dirty="0"/>
          </a:p>
          <a:p>
            <a:r>
              <a:rPr lang="cs-CZ" sz="2800" dirty="0" smtClean="0"/>
              <a:t>zletilá </a:t>
            </a:r>
            <a:r>
              <a:rPr lang="cs-CZ" sz="2800" dirty="0"/>
              <a:t>a </a:t>
            </a:r>
            <a:r>
              <a:rPr lang="cs-CZ" sz="2800" dirty="0" smtClean="0"/>
              <a:t>bezúhonná osoba </a:t>
            </a:r>
            <a:endParaRPr lang="cs-CZ" sz="2800" dirty="0"/>
          </a:p>
          <a:p>
            <a:pPr lvl="0"/>
            <a:r>
              <a:rPr lang="cs-CZ" sz="2800" dirty="0" smtClean="0"/>
              <a:t>zdravotní způsobilost pro </a:t>
            </a:r>
            <a:r>
              <a:rPr lang="cs-CZ" sz="2800" dirty="0"/>
              <a:t>činnost s </a:t>
            </a:r>
            <a:r>
              <a:rPr lang="cs-CZ" sz="2800" dirty="0" smtClean="0"/>
              <a:t>dětmi   </a:t>
            </a:r>
            <a:endParaRPr lang="cs-CZ" sz="2800" dirty="0"/>
          </a:p>
          <a:p>
            <a:r>
              <a:rPr lang="cs-CZ" sz="2800" dirty="0" smtClean="0"/>
              <a:t>prokazatelné </a:t>
            </a:r>
            <a:r>
              <a:rPr lang="cs-CZ" sz="2800" dirty="0"/>
              <a:t>a </a:t>
            </a:r>
            <a:r>
              <a:rPr lang="cs-CZ" sz="2800" dirty="0" smtClean="0"/>
              <a:t>řádné </a:t>
            </a:r>
            <a:r>
              <a:rPr lang="cs-CZ" sz="2800" dirty="0" smtClean="0"/>
              <a:t>poučení</a:t>
            </a:r>
          </a:p>
          <a:p>
            <a:pPr lvl="1"/>
            <a:r>
              <a:rPr lang="cs-CZ" sz="2600" dirty="0" smtClean="0"/>
              <a:t>o </a:t>
            </a:r>
            <a:r>
              <a:rPr lang="cs-CZ" sz="2600" dirty="0"/>
              <a:t>povinnostech své </a:t>
            </a:r>
            <a:r>
              <a:rPr lang="cs-CZ" sz="2600" dirty="0" smtClean="0"/>
              <a:t>funkce</a:t>
            </a:r>
          </a:p>
          <a:p>
            <a:pPr lvl="1"/>
            <a:r>
              <a:rPr lang="cs-CZ" sz="2600" dirty="0" smtClean="0"/>
              <a:t>o </a:t>
            </a:r>
            <a:r>
              <a:rPr lang="cs-CZ" sz="2600" dirty="0"/>
              <a:t>BOZP </a:t>
            </a:r>
            <a:r>
              <a:rPr lang="cs-CZ" sz="2600" dirty="0" smtClean="0"/>
              <a:t>na MA</a:t>
            </a:r>
          </a:p>
          <a:p>
            <a:pPr lvl="1"/>
            <a:r>
              <a:rPr lang="cs-CZ" sz="2600" dirty="0" smtClean="0"/>
              <a:t>o </a:t>
            </a:r>
            <a:r>
              <a:rPr lang="cs-CZ" sz="2600" dirty="0"/>
              <a:t>právních </a:t>
            </a:r>
            <a:r>
              <a:rPr lang="cs-CZ" sz="2600" dirty="0" smtClean="0"/>
              <a:t>normách</a:t>
            </a:r>
            <a:endParaRPr lang="cs-CZ" sz="2600" dirty="0" smtClean="0"/>
          </a:p>
          <a:p>
            <a:pPr lvl="0"/>
            <a:r>
              <a:rPr lang="cs-CZ" sz="2800" dirty="0" smtClean="0"/>
              <a:t>zdravotní způsobilost</a:t>
            </a:r>
          </a:p>
          <a:p>
            <a:pPr lvl="0"/>
            <a:r>
              <a:rPr lang="cs-CZ" sz="28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C00000"/>
                </a:solidFill>
              </a:rPr>
              <a:t>POZOR</a:t>
            </a:r>
            <a:r>
              <a:rPr lang="cs-CZ" sz="2800" dirty="0" smtClean="0"/>
              <a:t> – dozor musí být provozován 24 hodin!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537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Pedagogický dozor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běžný dozor		- 25 </a:t>
            </a:r>
            <a:r>
              <a:rPr lang="cs-CZ" dirty="0" smtClean="0"/>
              <a:t>žáků / osoba</a:t>
            </a:r>
            <a:endParaRPr lang="cs-CZ" dirty="0" smtClean="0"/>
          </a:p>
          <a:p>
            <a:r>
              <a:rPr lang="cs-CZ" dirty="0"/>
              <a:t>l</a:t>
            </a:r>
            <a:r>
              <a:rPr lang="cs-CZ" dirty="0" smtClean="0"/>
              <a:t>yžování </a:t>
            </a:r>
            <a:r>
              <a:rPr lang="cs-CZ" dirty="0"/>
              <a:t>	</a:t>
            </a:r>
            <a:r>
              <a:rPr lang="cs-CZ" dirty="0" smtClean="0"/>
              <a:t>	- 15 </a:t>
            </a:r>
            <a:r>
              <a:rPr lang="cs-CZ" dirty="0" smtClean="0"/>
              <a:t>žáků / instruktor</a:t>
            </a:r>
            <a:endParaRPr lang="cs-CZ" dirty="0"/>
          </a:p>
          <a:p>
            <a:r>
              <a:rPr lang="cs-CZ" dirty="0"/>
              <a:t>cyklistika </a:t>
            </a:r>
            <a:r>
              <a:rPr lang="cs-CZ" dirty="0" smtClean="0"/>
              <a:t>		- </a:t>
            </a:r>
            <a:r>
              <a:rPr lang="cs-CZ" dirty="0"/>
              <a:t>10 </a:t>
            </a:r>
            <a:r>
              <a:rPr lang="cs-CZ" dirty="0" smtClean="0"/>
              <a:t>žáků / osoba</a:t>
            </a:r>
            <a:endParaRPr lang="cs-CZ" dirty="0"/>
          </a:p>
          <a:p>
            <a:r>
              <a:rPr lang="cs-CZ" dirty="0"/>
              <a:t>sporty v přírodě 	- 15 </a:t>
            </a:r>
            <a:r>
              <a:rPr lang="cs-CZ" dirty="0" smtClean="0"/>
              <a:t>žáků / osoba</a:t>
            </a:r>
            <a:endParaRPr lang="cs-CZ" dirty="0"/>
          </a:p>
          <a:p>
            <a:r>
              <a:rPr lang="cs-CZ" dirty="0" smtClean="0"/>
              <a:t>plavání </a:t>
            </a:r>
            <a:r>
              <a:rPr lang="cs-CZ" dirty="0"/>
              <a:t>a koupání </a:t>
            </a:r>
            <a:r>
              <a:rPr lang="cs-CZ" dirty="0" smtClean="0"/>
              <a:t>- 10 </a:t>
            </a:r>
            <a:r>
              <a:rPr lang="cs-CZ" dirty="0" smtClean="0"/>
              <a:t>žáků / osoba</a:t>
            </a:r>
            <a:endParaRPr lang="cs-CZ" dirty="0"/>
          </a:p>
          <a:p>
            <a:r>
              <a:rPr lang="cs-CZ" dirty="0"/>
              <a:t>v</a:t>
            </a:r>
            <a:r>
              <a:rPr lang="cs-CZ" dirty="0" smtClean="0"/>
              <a:t>odáctví</a:t>
            </a:r>
            <a:r>
              <a:rPr lang="cs-CZ" dirty="0"/>
              <a:t>	</a:t>
            </a:r>
            <a:r>
              <a:rPr lang="cs-CZ" dirty="0" smtClean="0"/>
              <a:t>	- 5 </a:t>
            </a:r>
            <a:r>
              <a:rPr lang="cs-CZ" dirty="0" err="1"/>
              <a:t>kanoí</a:t>
            </a:r>
            <a:r>
              <a:rPr lang="cs-CZ" dirty="0"/>
              <a:t> (kajaků) </a:t>
            </a:r>
            <a:r>
              <a:rPr lang="cs-CZ" dirty="0" smtClean="0"/>
              <a:t>/        				   2 </a:t>
            </a:r>
            <a:r>
              <a:rPr lang="cs-CZ" dirty="0"/>
              <a:t>rafty (pramice)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663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Instruktoři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instruktoři – především pro </a:t>
            </a:r>
            <a:r>
              <a:rPr lang="cs-CZ" dirty="0" smtClean="0"/>
              <a:t>lyžařský / snowboardový </a:t>
            </a:r>
            <a:r>
              <a:rPr lang="cs-CZ" dirty="0" smtClean="0"/>
              <a:t>výcvik</a:t>
            </a:r>
          </a:p>
          <a:p>
            <a:r>
              <a:rPr lang="cs-CZ" dirty="0" smtClean="0"/>
              <a:t>případně další </a:t>
            </a:r>
            <a:r>
              <a:rPr lang="cs-CZ" dirty="0"/>
              <a:t>extrémní </a:t>
            </a:r>
            <a:r>
              <a:rPr lang="cs-CZ" dirty="0" smtClean="0"/>
              <a:t>sporty </a:t>
            </a:r>
          </a:p>
          <a:p>
            <a:r>
              <a:rPr lang="cs-CZ" dirty="0"/>
              <a:t>n</a:t>
            </a:r>
            <a:r>
              <a:rPr lang="cs-CZ" dirty="0" smtClean="0"/>
              <a:t>utné písemné doložení kvalifikace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844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povinnost vždy </a:t>
            </a:r>
            <a:r>
              <a:rPr lang="cs-CZ" dirty="0" smtClean="0"/>
              <a:t>- 30 účastníků déle než 4 dny, nebo sportovní kurz</a:t>
            </a:r>
          </a:p>
          <a:p>
            <a:r>
              <a:rPr lang="cs-CZ" dirty="0" smtClean="0"/>
              <a:t>zletilá </a:t>
            </a:r>
            <a:r>
              <a:rPr lang="cs-CZ" dirty="0"/>
              <a:t>a způsobilá </a:t>
            </a:r>
            <a:r>
              <a:rPr lang="cs-CZ" dirty="0" smtClean="0"/>
              <a:t>osoba</a:t>
            </a:r>
          </a:p>
          <a:p>
            <a:r>
              <a:rPr lang="cs-CZ" dirty="0" smtClean="0"/>
              <a:t>úplné </a:t>
            </a:r>
            <a:r>
              <a:rPr lang="cs-CZ" dirty="0"/>
              <a:t>střední odborné </a:t>
            </a:r>
            <a:r>
              <a:rPr lang="cs-CZ" dirty="0" smtClean="0"/>
              <a:t>vzdělání nebo </a:t>
            </a:r>
            <a:r>
              <a:rPr lang="cs-CZ" dirty="0"/>
              <a:t>kurz první pomoci se </a:t>
            </a:r>
            <a:r>
              <a:rPr lang="cs-CZ" dirty="0" smtClean="0"/>
              <a:t>zaměřením nebo student </a:t>
            </a:r>
            <a:r>
              <a:rPr lang="cs-CZ" dirty="0"/>
              <a:t>lékařství po ukončení třetího </a:t>
            </a:r>
            <a:r>
              <a:rPr lang="cs-CZ" dirty="0" smtClean="0"/>
              <a:t>ročníku  </a:t>
            </a:r>
            <a:endParaRPr lang="cs-CZ" dirty="0"/>
          </a:p>
          <a:p>
            <a:r>
              <a:rPr lang="cs-CZ" dirty="0"/>
              <a:t>n</a:t>
            </a:r>
            <a:r>
              <a:rPr lang="cs-CZ" dirty="0" smtClean="0"/>
              <a:t>elze na </a:t>
            </a:r>
            <a:r>
              <a:rPr lang="cs-CZ" dirty="0"/>
              <a:t>akci vykonávat jinou funkci </a:t>
            </a:r>
          </a:p>
        </p:txBody>
      </p:sp>
    </p:spTree>
    <p:extLst>
      <p:ext uri="{BB962C8B-B14F-4D97-AF65-F5344CB8AC3E}">
        <p14:creationId xmlns:p14="http://schemas.microsoft.com/office/powerpoint/2010/main" val="283345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300" dirty="0"/>
              <a:t>o</a:t>
            </a:r>
            <a:r>
              <a:rPr lang="cs-CZ" sz="3300" dirty="0" smtClean="0"/>
              <a:t>dpovědnost:</a:t>
            </a:r>
          </a:p>
          <a:p>
            <a:pPr lvl="1"/>
            <a:r>
              <a:rPr lang="cs-CZ" dirty="0"/>
              <a:t>non-stop pohotovost</a:t>
            </a:r>
          </a:p>
          <a:p>
            <a:pPr lvl="1"/>
            <a:r>
              <a:rPr lang="cs-CZ" dirty="0" smtClean="0"/>
              <a:t>vedení </a:t>
            </a:r>
            <a:r>
              <a:rPr lang="cs-CZ" dirty="0"/>
              <a:t>zdravotního deníku akce</a:t>
            </a:r>
          </a:p>
          <a:p>
            <a:pPr lvl="1"/>
            <a:r>
              <a:rPr lang="cs-CZ" dirty="0"/>
              <a:t>správně </a:t>
            </a:r>
            <a:r>
              <a:rPr lang="cs-CZ" dirty="0" smtClean="0"/>
              <a:t>vybavená lékárnička</a:t>
            </a:r>
            <a:endParaRPr lang="cs-CZ" dirty="0"/>
          </a:p>
          <a:p>
            <a:pPr lvl="1"/>
            <a:r>
              <a:rPr lang="cs-CZ" dirty="0" smtClean="0"/>
              <a:t>kontrola </a:t>
            </a:r>
            <a:r>
              <a:rPr lang="cs-CZ" dirty="0"/>
              <a:t>zdravotních průkazů </a:t>
            </a:r>
          </a:p>
          <a:p>
            <a:pPr lvl="1"/>
            <a:r>
              <a:rPr lang="cs-CZ" dirty="0" smtClean="0"/>
              <a:t>převzetí prohlášení </a:t>
            </a:r>
            <a:r>
              <a:rPr lang="cs-CZ" dirty="0"/>
              <a:t>o zdravotní způsobilosti dítěte </a:t>
            </a:r>
            <a:endParaRPr lang="cs-CZ" dirty="0" smtClean="0"/>
          </a:p>
          <a:p>
            <a:pPr lvl="1"/>
            <a:r>
              <a:rPr lang="cs-CZ" dirty="0" smtClean="0"/>
              <a:t>převzetí </a:t>
            </a:r>
            <a:r>
              <a:rPr lang="cs-CZ" dirty="0"/>
              <a:t>prohlášení o </a:t>
            </a:r>
            <a:r>
              <a:rPr lang="cs-CZ" dirty="0" smtClean="0"/>
              <a:t>bezinfekčnosti </a:t>
            </a:r>
            <a:r>
              <a:rPr lang="cs-CZ" dirty="0"/>
              <a:t>účastníků akce </a:t>
            </a:r>
          </a:p>
          <a:p>
            <a:pPr lvl="1"/>
            <a:r>
              <a:rPr lang="cs-CZ" dirty="0" smtClean="0"/>
              <a:t>kontrola </a:t>
            </a:r>
            <a:r>
              <a:rPr lang="cs-CZ" dirty="0"/>
              <a:t>jídelníčku a režimu dne </a:t>
            </a:r>
          </a:p>
          <a:p>
            <a:r>
              <a:rPr lang="cs-CZ" sz="3300" dirty="0" smtClean="0"/>
              <a:t>při absenci zdravotníka je odpovědný </a:t>
            </a:r>
            <a:r>
              <a:rPr lang="cs-CZ" sz="3300" dirty="0" smtClean="0"/>
              <a:t>vedoucí MA </a:t>
            </a:r>
            <a:endParaRPr lang="cs-CZ" sz="33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69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žádný </a:t>
            </a:r>
            <a:r>
              <a:rPr lang="cs-CZ" sz="2800" dirty="0"/>
              <a:t>rozdíl mezi zletilými a nezletilými žáky na </a:t>
            </a:r>
            <a:r>
              <a:rPr lang="cs-CZ" sz="2800" dirty="0" smtClean="0"/>
              <a:t>MA</a:t>
            </a:r>
            <a:endParaRPr lang="cs-CZ" sz="2800" dirty="0" smtClean="0"/>
          </a:p>
          <a:p>
            <a:r>
              <a:rPr lang="cs-CZ" sz="2800" dirty="0" smtClean="0"/>
              <a:t>všichni </a:t>
            </a:r>
            <a:r>
              <a:rPr lang="cs-CZ" sz="2800" dirty="0"/>
              <a:t>žáci jsou povinni dodržovat pravidla akce a školní </a:t>
            </a:r>
            <a:r>
              <a:rPr lang="cs-CZ" sz="2800" dirty="0" smtClean="0"/>
              <a:t>řád </a:t>
            </a:r>
            <a:endParaRPr lang="cs-CZ" sz="2800" dirty="0"/>
          </a:p>
          <a:p>
            <a:pPr lvl="0"/>
            <a:r>
              <a:rPr lang="cs-CZ" sz="2800" dirty="0"/>
              <a:t>n</a:t>
            </a:r>
            <a:r>
              <a:rPr lang="cs-CZ" sz="2800" dirty="0" smtClean="0"/>
              <a:t>utná přihláška - </a:t>
            </a:r>
            <a:r>
              <a:rPr lang="cs-CZ" sz="2800" dirty="0"/>
              <a:t>podpis </a:t>
            </a:r>
            <a:r>
              <a:rPr lang="cs-CZ" sz="2800" dirty="0" smtClean="0"/>
              <a:t>rodiče nebo podpis </a:t>
            </a:r>
            <a:r>
              <a:rPr lang="cs-CZ" sz="2800" dirty="0"/>
              <a:t>zletilého </a:t>
            </a:r>
            <a:r>
              <a:rPr lang="cs-CZ" sz="2800" dirty="0" smtClean="0"/>
              <a:t>žáka</a:t>
            </a:r>
            <a:endParaRPr lang="cs-CZ" sz="2800" dirty="0"/>
          </a:p>
          <a:p>
            <a:pPr lvl="0"/>
            <a:r>
              <a:rPr lang="cs-CZ" sz="2800" dirty="0" smtClean="0"/>
              <a:t>prohlášení </a:t>
            </a:r>
            <a:r>
              <a:rPr lang="cs-CZ" sz="2800" dirty="0"/>
              <a:t>tzv. "</a:t>
            </a:r>
            <a:r>
              <a:rPr lang="cs-CZ" sz="2800" dirty="0" smtClean="0"/>
              <a:t>bezinfekčnosti“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7909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p</a:t>
            </a:r>
            <a:r>
              <a:rPr lang="cs-CZ" dirty="0" smtClean="0"/>
              <a:t>rokazatelné - písemné poučení – podpis žáka</a:t>
            </a:r>
          </a:p>
          <a:p>
            <a:pPr lvl="1"/>
            <a:r>
              <a:rPr lang="cs-CZ" sz="2600" dirty="0" smtClean="0"/>
              <a:t>o </a:t>
            </a:r>
            <a:r>
              <a:rPr lang="cs-CZ" sz="2600" dirty="0"/>
              <a:t>pravidlech </a:t>
            </a:r>
            <a:r>
              <a:rPr lang="cs-CZ" sz="2600" dirty="0" smtClean="0"/>
              <a:t>MA</a:t>
            </a:r>
            <a:endParaRPr lang="cs-CZ" sz="2600" dirty="0" smtClean="0"/>
          </a:p>
          <a:p>
            <a:pPr lvl="1"/>
            <a:r>
              <a:rPr lang="cs-CZ" sz="2600" dirty="0" smtClean="0"/>
              <a:t>denním </a:t>
            </a:r>
            <a:r>
              <a:rPr lang="cs-CZ" sz="2600" dirty="0"/>
              <a:t>režimu </a:t>
            </a:r>
            <a:endParaRPr lang="cs-CZ" sz="2600" dirty="0" smtClean="0"/>
          </a:p>
          <a:p>
            <a:pPr lvl="1"/>
            <a:r>
              <a:rPr lang="cs-CZ" sz="2600" dirty="0" smtClean="0"/>
              <a:t>bezpečném chování </a:t>
            </a:r>
          </a:p>
          <a:p>
            <a:pPr lvl="1"/>
            <a:r>
              <a:rPr lang="cs-CZ" sz="2600" dirty="0" smtClean="0"/>
              <a:t>BOZP </a:t>
            </a:r>
          </a:p>
          <a:p>
            <a:pPr lvl="1"/>
            <a:r>
              <a:rPr lang="cs-CZ" sz="2600" dirty="0" smtClean="0"/>
              <a:t>požární ochraně</a:t>
            </a:r>
          </a:p>
          <a:p>
            <a:pPr lvl="1"/>
            <a:r>
              <a:rPr lang="cs-CZ" sz="2600" dirty="0" smtClean="0"/>
              <a:t>dopravní kázni</a:t>
            </a:r>
          </a:p>
          <a:p>
            <a:pPr lvl="0"/>
            <a:r>
              <a:rPr lang="cs-CZ" dirty="0" smtClean="0"/>
              <a:t>průkaz zdravotní pojišťovny / kopie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135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800" dirty="0" smtClean="0"/>
          </a:p>
          <a:p>
            <a:endParaRPr lang="cs-CZ" sz="2800" dirty="0"/>
          </a:p>
          <a:p>
            <a:endParaRPr lang="cs-CZ" sz="2800" dirty="0" smtClean="0"/>
          </a:p>
          <a:p>
            <a:r>
              <a:rPr lang="cs-CZ" sz="2800" dirty="0" smtClean="0"/>
              <a:t>rozpočet akce v předstihu</a:t>
            </a:r>
          </a:p>
          <a:p>
            <a:r>
              <a:rPr lang="cs-CZ" sz="2800" dirty="0" smtClean="0"/>
              <a:t>řádné vyúčtování pro </a:t>
            </a:r>
            <a:r>
              <a:rPr lang="cs-CZ" sz="2800" dirty="0"/>
              <a:t>vedení školy </a:t>
            </a:r>
            <a:r>
              <a:rPr lang="cs-CZ" sz="2800" dirty="0" smtClean="0"/>
              <a:t> </a:t>
            </a: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3020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Dokumentace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800" b="1" dirty="0"/>
              <a:t>Odevzdání před </a:t>
            </a:r>
            <a:r>
              <a:rPr lang="cs-CZ" sz="2800" b="1" dirty="0" smtClean="0"/>
              <a:t>akcí: </a:t>
            </a:r>
            <a:endParaRPr lang="cs-CZ" sz="2800" dirty="0"/>
          </a:p>
          <a:p>
            <a:pPr lvl="1"/>
            <a:r>
              <a:rPr lang="cs-CZ" sz="2600" dirty="0" smtClean="0"/>
              <a:t>pověření </a:t>
            </a:r>
            <a:r>
              <a:rPr lang="cs-CZ" sz="2600" dirty="0"/>
              <a:t>vedoucího akce ředitelem </a:t>
            </a:r>
            <a:r>
              <a:rPr lang="cs-CZ" sz="2600" dirty="0" smtClean="0"/>
              <a:t>školy</a:t>
            </a:r>
            <a:endParaRPr lang="cs-CZ" sz="2600" dirty="0"/>
          </a:p>
          <a:p>
            <a:pPr lvl="1"/>
            <a:r>
              <a:rPr lang="cs-CZ" sz="2600" dirty="0"/>
              <a:t>d</a:t>
            </a:r>
            <a:r>
              <a:rPr lang="cs-CZ" sz="2600" dirty="0" smtClean="0"/>
              <a:t>ohoda </a:t>
            </a:r>
            <a:r>
              <a:rPr lang="cs-CZ" sz="2600" dirty="0"/>
              <a:t>o provedení práce pro všechny externí pracovníky akce </a:t>
            </a:r>
          </a:p>
          <a:p>
            <a:pPr lvl="1"/>
            <a:r>
              <a:rPr lang="cs-CZ" sz="2600" dirty="0"/>
              <a:t>c</a:t>
            </a:r>
            <a:r>
              <a:rPr lang="cs-CZ" sz="2600" dirty="0" smtClean="0"/>
              <a:t>estovní </a:t>
            </a:r>
            <a:r>
              <a:rPr lang="cs-CZ" sz="2600" dirty="0"/>
              <a:t>příkazy pro všechny zaměstnance školy </a:t>
            </a:r>
          </a:p>
          <a:p>
            <a:pPr lvl="1"/>
            <a:r>
              <a:rPr lang="cs-CZ" sz="2600" dirty="0" smtClean="0"/>
              <a:t>seznam </a:t>
            </a:r>
            <a:r>
              <a:rPr lang="cs-CZ" sz="2600" dirty="0"/>
              <a:t>zúčastněných žáků </a:t>
            </a:r>
          </a:p>
          <a:p>
            <a:pPr lvl="1"/>
            <a:r>
              <a:rPr lang="cs-CZ" sz="2600" dirty="0" smtClean="0"/>
              <a:t>seznam </a:t>
            </a:r>
            <a:r>
              <a:rPr lang="cs-CZ" sz="2600" dirty="0"/>
              <a:t>pedagogického dozoru na akci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824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Dokumentace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cs-CZ" sz="2800" b="1" dirty="0"/>
              <a:t> Odevzdání po akci:</a:t>
            </a:r>
            <a:endParaRPr lang="cs-CZ" sz="2800" dirty="0"/>
          </a:p>
          <a:p>
            <a:pPr lvl="1"/>
            <a:r>
              <a:rPr lang="cs-CZ" sz="2600" dirty="0" smtClean="0"/>
              <a:t>přihlášky účastníků</a:t>
            </a:r>
            <a:endParaRPr lang="cs-CZ" sz="2600" dirty="0"/>
          </a:p>
          <a:p>
            <a:pPr lvl="1"/>
            <a:r>
              <a:rPr lang="cs-CZ" sz="2600" dirty="0" smtClean="0"/>
              <a:t>tzv</a:t>
            </a:r>
            <a:r>
              <a:rPr lang="cs-CZ" sz="2600" dirty="0"/>
              <a:t>. prohlášení „o bezinfekčnosti“ </a:t>
            </a:r>
          </a:p>
          <a:p>
            <a:pPr lvl="1"/>
            <a:r>
              <a:rPr lang="cs-CZ" sz="2600" dirty="0"/>
              <a:t>p</a:t>
            </a:r>
            <a:r>
              <a:rPr lang="cs-CZ" sz="2600" dirty="0" smtClean="0"/>
              <a:t>odepsané poučení o pravidlech kurzu,</a:t>
            </a:r>
            <a:r>
              <a:rPr lang="cs-CZ" sz="2600" dirty="0"/>
              <a:t> </a:t>
            </a:r>
            <a:r>
              <a:rPr lang="cs-CZ" sz="2600" dirty="0" smtClean="0"/>
              <a:t>BOZP apod.</a:t>
            </a:r>
            <a:endParaRPr lang="cs-CZ" sz="2600" dirty="0"/>
          </a:p>
          <a:p>
            <a:pPr lvl="1"/>
            <a:r>
              <a:rPr lang="cs-CZ" sz="2600" dirty="0"/>
              <a:t>p</a:t>
            </a:r>
            <a:r>
              <a:rPr lang="cs-CZ" sz="2600" dirty="0" smtClean="0"/>
              <a:t>otvrzení </a:t>
            </a:r>
            <a:r>
              <a:rPr lang="cs-CZ" sz="2600" dirty="0"/>
              <a:t>o odborné způsobilosti všech pracovníků akce, kteří musí svou odbornou způsobilost dokládat (lyžařský instruktor, </a:t>
            </a:r>
            <a:r>
              <a:rPr lang="cs-CZ" sz="2600" dirty="0" smtClean="0"/>
              <a:t>zdravotník)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50762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</a:t>
            </a:r>
            <a:r>
              <a:rPr lang="cs-CZ" dirty="0" smtClean="0"/>
              <a:t>bsah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právní předpisy</a:t>
            </a:r>
          </a:p>
          <a:p>
            <a:r>
              <a:rPr lang="cs-CZ" dirty="0" smtClean="0"/>
              <a:t>administrativa</a:t>
            </a:r>
          </a:p>
          <a:p>
            <a:r>
              <a:rPr lang="cs-CZ" dirty="0" smtClean="0"/>
              <a:t>provozovatel/vedení</a:t>
            </a:r>
          </a:p>
          <a:p>
            <a:r>
              <a:rPr lang="cs-CZ" dirty="0"/>
              <a:t>p</a:t>
            </a:r>
            <a:r>
              <a:rPr lang="cs-CZ" dirty="0" smtClean="0"/>
              <a:t>edagogický dozor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instruktoři</a:t>
            </a:r>
          </a:p>
          <a:p>
            <a:r>
              <a:rPr lang="cs-CZ" dirty="0" smtClean="0"/>
              <a:t>zdravotník</a:t>
            </a:r>
          </a:p>
          <a:p>
            <a:r>
              <a:rPr lang="cs-CZ" dirty="0"/>
              <a:t>ž</a:t>
            </a:r>
            <a:r>
              <a:rPr lang="cs-CZ" dirty="0" smtClean="0"/>
              <a:t>áci</a:t>
            </a:r>
          </a:p>
          <a:p>
            <a:r>
              <a:rPr lang="cs-CZ" dirty="0"/>
              <a:t>f</a:t>
            </a:r>
            <a:r>
              <a:rPr lang="cs-CZ" dirty="0" smtClean="0"/>
              <a:t>inancování</a:t>
            </a:r>
          </a:p>
          <a:p>
            <a:r>
              <a:rPr lang="cs-CZ" dirty="0" smtClean="0"/>
              <a:t>dokumentace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591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Dokumentace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cs-CZ" sz="2600" dirty="0" smtClean="0"/>
          </a:p>
          <a:p>
            <a:pPr lvl="1"/>
            <a:r>
              <a:rPr lang="cs-CZ" sz="2600" dirty="0" smtClean="0"/>
              <a:t>zdravotní </a:t>
            </a:r>
            <a:r>
              <a:rPr lang="cs-CZ" sz="2600" dirty="0"/>
              <a:t>deník</a:t>
            </a:r>
          </a:p>
          <a:p>
            <a:pPr lvl="1"/>
            <a:r>
              <a:rPr lang="cs-CZ" sz="2600" dirty="0"/>
              <a:t>doklad o úrazovém pojištění a pojištění zodpovědnosti za škody způsobené třetím osobám (zahraniční cesty a sportovní kurzy) – dodá vedoucí akce.</a:t>
            </a:r>
          </a:p>
          <a:p>
            <a:pPr lvl="1"/>
            <a:r>
              <a:rPr lang="cs-CZ" sz="2600" dirty="0"/>
              <a:t>vyúčtování kurzu </a:t>
            </a:r>
          </a:p>
          <a:p>
            <a:pPr lvl="1"/>
            <a:r>
              <a:rPr lang="cs-CZ" sz="2600" dirty="0" smtClean="0"/>
              <a:t>zhodnocení </a:t>
            </a:r>
            <a:r>
              <a:rPr lang="cs-CZ" sz="2600" dirty="0"/>
              <a:t>kurzu</a:t>
            </a:r>
          </a:p>
          <a:p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24553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Mimoškolní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400" dirty="0" smtClean="0"/>
          </a:p>
          <a:p>
            <a:pPr marL="0" indent="0" algn="ctr">
              <a:buNone/>
            </a:pPr>
            <a:endParaRPr lang="cs-CZ" sz="4400" dirty="0"/>
          </a:p>
          <a:p>
            <a:pPr marL="0" indent="0" algn="ctr">
              <a:buNone/>
            </a:pPr>
            <a:r>
              <a:rPr lang="cs-CZ" sz="4400" dirty="0" smtClean="0"/>
              <a:t>DĚKUJI ZA POZORNOST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8395573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Mimoškolní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cs-CZ" sz="4400" dirty="0" smtClean="0"/>
          </a:p>
          <a:p>
            <a:pPr algn="ctr"/>
            <a:endParaRPr lang="cs-CZ" sz="4400" dirty="0"/>
          </a:p>
          <a:p>
            <a:pPr marL="0" indent="0" algn="ctr">
              <a:buNone/>
            </a:pPr>
            <a:r>
              <a:rPr lang="cs-CZ" sz="4400" dirty="0" smtClean="0"/>
              <a:t>PROSTOR PRO VAŠE DOTAZY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71595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předpisy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800" dirty="0"/>
              <a:t>zákon č. 561/2004 Sb. o předškolním, základním, středním, vyšším odborném a jiném vzdělávání (obecně označovaný jako tzv. „školský zákon“) </a:t>
            </a:r>
          </a:p>
          <a:p>
            <a:pPr lvl="0"/>
            <a:r>
              <a:rPr lang="cs-CZ" sz="2800" dirty="0"/>
              <a:t>zákon č.262/2006 Sb. zákoník práce,</a:t>
            </a:r>
          </a:p>
          <a:p>
            <a:pPr lvl="0"/>
            <a:r>
              <a:rPr lang="cs-CZ" sz="2800" dirty="0"/>
              <a:t>zákon č. 258/2000Sb. o ochraně veřejného zdraví</a:t>
            </a:r>
          </a:p>
          <a:p>
            <a:pPr lvl="0"/>
            <a:r>
              <a:rPr lang="cs-CZ" sz="2800" dirty="0"/>
              <a:t>vyhláška č. 106/2001 Sb. o hygienických požadavcích na zotavovací akce pro děti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75495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předpisy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800" dirty="0"/>
              <a:t>vyhláška č. 64/2005 Sb. o evidenci úrazů dětí, žáků a studentů, </a:t>
            </a:r>
          </a:p>
          <a:p>
            <a:pPr lvl="0"/>
            <a:r>
              <a:rPr lang="cs-CZ" sz="2800" dirty="0"/>
              <a:t>vyhláška č. 48/2005 Sb. o základním vzdělávání a některých náležitostech plnění povinné školní docházky</a:t>
            </a:r>
          </a:p>
          <a:p>
            <a:pPr lvl="0"/>
            <a:r>
              <a:rPr lang="cs-CZ" sz="2800" dirty="0"/>
              <a:t>metodický pokyn k zajištění bezpečnosti a ochrany zdraví dětí, žáků a studentů ve školách a školských zařízeních zřizovaných </a:t>
            </a:r>
            <a:r>
              <a:rPr lang="cs-CZ" sz="2800" dirty="0" smtClean="0"/>
              <a:t>MŠMT  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874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Administrativa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Mimoškolní aktivita (MA) </a:t>
            </a:r>
            <a:r>
              <a:rPr lang="cs-CZ" sz="2800" dirty="0" smtClean="0"/>
              <a:t>- jakákoliv akce mimo školu (</a:t>
            </a:r>
            <a:r>
              <a:rPr lang="cs-CZ" sz="2800" dirty="0" smtClean="0"/>
              <a:t>škola </a:t>
            </a:r>
            <a:r>
              <a:rPr lang="cs-CZ" sz="2800" dirty="0" smtClean="0"/>
              <a:t>upřesňuje parametry)</a:t>
            </a:r>
          </a:p>
          <a:p>
            <a:r>
              <a:rPr lang="cs-CZ" sz="2800" dirty="0"/>
              <a:t>řádné a včasné nahlášení akce</a:t>
            </a:r>
          </a:p>
          <a:p>
            <a:r>
              <a:rPr lang="cs-CZ" sz="2800" dirty="0" smtClean="0"/>
              <a:t>schválení akce</a:t>
            </a:r>
          </a:p>
          <a:p>
            <a:r>
              <a:rPr lang="cs-CZ" sz="2800" dirty="0" smtClean="0"/>
              <a:t>uvedení </a:t>
            </a:r>
            <a:r>
              <a:rPr lang="cs-CZ" sz="2800" dirty="0"/>
              <a:t>v plánu </a:t>
            </a:r>
            <a:r>
              <a:rPr lang="cs-CZ" sz="2800" dirty="0" smtClean="0"/>
              <a:t>školy </a:t>
            </a:r>
            <a:endParaRPr lang="cs-CZ" sz="2800" dirty="0"/>
          </a:p>
          <a:p>
            <a:r>
              <a:rPr lang="cs-CZ" sz="2800" dirty="0"/>
              <a:t>archivace dokumentace - minimálně 12 měsíců </a:t>
            </a:r>
          </a:p>
          <a:p>
            <a:r>
              <a:rPr lang="cs-CZ" sz="2800" dirty="0"/>
              <a:t>účetní doklady spadají do účetnictví školy 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7866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Provozovatel / vedení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Provozovatel MA </a:t>
            </a:r>
          </a:p>
          <a:p>
            <a:pPr lvl="1"/>
            <a:r>
              <a:rPr lang="cs-CZ" sz="2600" dirty="0" smtClean="0"/>
              <a:t>škola</a:t>
            </a:r>
          </a:p>
          <a:p>
            <a:pPr lvl="1"/>
            <a:r>
              <a:rPr lang="cs-CZ" sz="2600" dirty="0" smtClean="0"/>
              <a:t>fyzická </a:t>
            </a:r>
            <a:r>
              <a:rPr lang="cs-CZ" sz="2600" dirty="0"/>
              <a:t>osoba s živnostenským oprávněním na pořádání zotavovacích </a:t>
            </a:r>
            <a:r>
              <a:rPr lang="cs-CZ" sz="2600" dirty="0" smtClean="0"/>
              <a:t>akcí</a:t>
            </a:r>
            <a:endParaRPr lang="cs-CZ" sz="2600" dirty="0" smtClean="0"/>
          </a:p>
          <a:p>
            <a:pPr lvl="1"/>
            <a:r>
              <a:rPr lang="cs-CZ" sz="2600" dirty="0" smtClean="0"/>
              <a:t>právnická osoba s živnostenským oprávněním na pořádání zotavovacích </a:t>
            </a:r>
            <a:r>
              <a:rPr lang="cs-CZ" sz="2600" dirty="0" smtClean="0"/>
              <a:t>akcí</a:t>
            </a:r>
            <a:endParaRPr lang="cs-CZ" sz="2600" dirty="0" smtClean="0"/>
          </a:p>
          <a:p>
            <a:pPr lvl="1"/>
            <a:r>
              <a:rPr lang="cs-CZ" sz="2600" dirty="0" smtClean="0"/>
              <a:t>neziskový </a:t>
            </a:r>
            <a:r>
              <a:rPr lang="cs-CZ" sz="2600" dirty="0"/>
              <a:t>subjekt (</a:t>
            </a:r>
            <a:r>
              <a:rPr lang="cs-CZ" sz="2600" dirty="0" err="1"/>
              <a:t>o.s</a:t>
            </a:r>
            <a:r>
              <a:rPr lang="cs-CZ" sz="2600" dirty="0"/>
              <a:t>., v.o.s. a podobně) schválený ministerstvem vnitra </a:t>
            </a:r>
            <a:r>
              <a:rPr lang="cs-CZ" sz="2600" dirty="0" smtClean="0"/>
              <a:t>ČR</a:t>
            </a:r>
            <a:endParaRPr lang="cs-CZ" sz="2600" dirty="0"/>
          </a:p>
          <a:p>
            <a:pPr lvl="1"/>
            <a:r>
              <a:rPr lang="cs-CZ" sz="2600" dirty="0"/>
              <a:t>rozpočtová či příspěvková organizace státu zřízená za tímto </a:t>
            </a:r>
            <a:r>
              <a:rPr lang="cs-CZ" sz="2600" dirty="0" smtClean="0"/>
              <a:t>účelem</a:t>
            </a:r>
            <a:endParaRPr lang="cs-CZ" sz="26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294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Provozovatel/vedení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dirty="0" smtClean="0"/>
              <a:t>s</a:t>
            </a:r>
            <a:r>
              <a:rPr lang="cs-CZ" sz="2800" dirty="0" smtClean="0"/>
              <a:t>polupráce musí  být definována </a:t>
            </a:r>
            <a:r>
              <a:rPr lang="cs-CZ" sz="2800" dirty="0"/>
              <a:t>smlouvou o  pravomocích a </a:t>
            </a:r>
            <a:r>
              <a:rPr lang="cs-CZ" sz="2800" dirty="0" smtClean="0"/>
              <a:t>povinnostech školy a zúčastněných </a:t>
            </a:r>
            <a:r>
              <a:rPr lang="cs-CZ" sz="2800" dirty="0"/>
              <a:t>stran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6077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Provozovatel/vedení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endParaRPr lang="cs-CZ" sz="2400" dirty="0"/>
          </a:p>
          <a:p>
            <a:r>
              <a:rPr lang="cs-CZ" dirty="0"/>
              <a:t>v</a:t>
            </a:r>
            <a:r>
              <a:rPr lang="cs-CZ" dirty="0" smtClean="0"/>
              <a:t>edoucím akce - pouze pedagogický pracovník školy </a:t>
            </a:r>
            <a:r>
              <a:rPr lang="cs-CZ" dirty="0" smtClean="0"/>
              <a:t>- nese </a:t>
            </a:r>
            <a:r>
              <a:rPr lang="cs-CZ" dirty="0" smtClean="0"/>
              <a:t>hlavní odpovědnost</a:t>
            </a:r>
          </a:p>
          <a:p>
            <a:r>
              <a:rPr lang="cs-CZ" dirty="0"/>
              <a:t>p</a:t>
            </a:r>
            <a:r>
              <a:rPr lang="cs-CZ" dirty="0" smtClean="0"/>
              <a:t>ísemné pověření ředitelem </a:t>
            </a:r>
            <a:r>
              <a:rPr lang="cs-CZ" dirty="0"/>
              <a:t>š</a:t>
            </a:r>
            <a:r>
              <a:rPr lang="cs-CZ" dirty="0" smtClean="0"/>
              <a:t>koly </a:t>
            </a:r>
          </a:p>
          <a:p>
            <a:r>
              <a:rPr lang="cs-CZ" dirty="0"/>
              <a:t>p</a:t>
            </a:r>
            <a:r>
              <a:rPr lang="cs-CZ" dirty="0" smtClean="0"/>
              <a:t>lná zodpovědnost - společně s ředitelem školy </a:t>
            </a:r>
            <a:endParaRPr lang="cs-CZ" dirty="0"/>
          </a:p>
          <a:p>
            <a:r>
              <a:rPr lang="cs-CZ" dirty="0" smtClean="0"/>
              <a:t>povinnost </a:t>
            </a:r>
            <a:r>
              <a:rPr lang="cs-CZ" dirty="0"/>
              <a:t>neprodleně informovat vedení školy o každé mimořádné či důležité události na </a:t>
            </a:r>
            <a:r>
              <a:rPr lang="cs-CZ" dirty="0" smtClean="0"/>
              <a:t>MA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887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Pedagogický dozor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800" dirty="0" smtClean="0"/>
          </a:p>
          <a:p>
            <a:r>
              <a:rPr lang="cs-CZ" dirty="0" smtClean="0"/>
              <a:t>dozor se vykonává nepřetržitě</a:t>
            </a:r>
          </a:p>
          <a:p>
            <a:r>
              <a:rPr lang="cs-CZ" dirty="0"/>
              <a:t>d</a:t>
            </a:r>
            <a:r>
              <a:rPr lang="cs-CZ" dirty="0" smtClean="0"/>
              <a:t>ozor začíná </a:t>
            </a:r>
            <a:r>
              <a:rPr lang="cs-CZ" dirty="0"/>
              <a:t>15 minut před dobou shromáždění na určeném </a:t>
            </a:r>
            <a:r>
              <a:rPr lang="cs-CZ" dirty="0" smtClean="0"/>
              <a:t>místě</a:t>
            </a:r>
          </a:p>
          <a:p>
            <a:r>
              <a:rPr lang="cs-CZ" dirty="0"/>
              <a:t>k</a:t>
            </a:r>
            <a:r>
              <a:rPr lang="cs-CZ" dirty="0" smtClean="0"/>
              <a:t>onec dozoru </a:t>
            </a:r>
            <a:r>
              <a:rPr lang="cs-CZ" dirty="0"/>
              <a:t>na předem určeném místě a v předem stanoveném </a:t>
            </a:r>
            <a:r>
              <a:rPr lang="cs-CZ" dirty="0" smtClean="0"/>
              <a:t>čase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94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</TotalTime>
  <Words>524</Words>
  <Application>Microsoft Office PowerPoint</Application>
  <PresentationFormat>Předvádění na obrazovce (4:3)</PresentationFormat>
  <Paragraphs>139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sady Office</vt:lpstr>
      <vt:lpstr>Mimoškolní aktivity</vt:lpstr>
      <vt:lpstr>Obsah</vt:lpstr>
      <vt:lpstr>Právní předpisy</vt:lpstr>
      <vt:lpstr>Právní předpisy</vt:lpstr>
      <vt:lpstr>Administrativa</vt:lpstr>
      <vt:lpstr>Provozovatel / vedení</vt:lpstr>
      <vt:lpstr>Provozovatel/vedení</vt:lpstr>
      <vt:lpstr>Provozovatel/vedení</vt:lpstr>
      <vt:lpstr>Pedagogický dozor</vt:lpstr>
      <vt:lpstr>Pedagogický dozor</vt:lpstr>
      <vt:lpstr>Pedagogický dozor</vt:lpstr>
      <vt:lpstr>Instruktoři</vt:lpstr>
      <vt:lpstr>Zdravotník</vt:lpstr>
      <vt:lpstr>Zdravotník</vt:lpstr>
      <vt:lpstr>Žáci</vt:lpstr>
      <vt:lpstr>Žáci</vt:lpstr>
      <vt:lpstr>Finance</vt:lpstr>
      <vt:lpstr>Dokumentace</vt:lpstr>
      <vt:lpstr>Dokumentace</vt:lpstr>
      <vt:lpstr>Dokumentace</vt:lpstr>
      <vt:lpstr>Mimoškolní aktivity</vt:lpstr>
      <vt:lpstr>Mimoškolní aktivity</vt:lpstr>
    </vt:vector>
  </TitlesOfParts>
  <Company>GJM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Tomáš Mikeska</dc:creator>
  <cp:lastModifiedBy>Miroslav Houska</cp:lastModifiedBy>
  <cp:revision>55</cp:revision>
  <dcterms:created xsi:type="dcterms:W3CDTF">2014-11-27T11:01:04Z</dcterms:created>
  <dcterms:modified xsi:type="dcterms:W3CDTF">2014-12-29T11:22:32Z</dcterms:modified>
</cp:coreProperties>
</file>