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D118-107F-4C81-A5AC-123818B60779}" type="datetimeFigureOut">
              <a:rPr lang="cs-CZ" smtClean="0"/>
              <a:pPr/>
              <a:t>7.12.2014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Učitel, škola a ČŠI</a:t>
            </a:r>
            <a:endParaRPr lang="cs-CZ" dirty="0"/>
          </a:p>
        </p:txBody>
      </p:sp>
      <p:pic>
        <p:nvPicPr>
          <p:cNvPr id="4" name="Obrázek 3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221088"/>
            <a:ext cx="2286000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Učitel, škola a ČŠI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</a:t>
            </a:r>
            <a:r>
              <a:rPr lang="cs-CZ" dirty="0" smtClean="0"/>
              <a:t>odnocení výsledků výuky</a:t>
            </a:r>
          </a:p>
          <a:p>
            <a:r>
              <a:rPr lang="cs-CZ" dirty="0" smtClean="0"/>
              <a:t>hodnocení podmínek vzdělávání</a:t>
            </a:r>
          </a:p>
          <a:p>
            <a:pPr>
              <a:buNone/>
            </a:pPr>
            <a:r>
              <a:rPr lang="cs-CZ" dirty="0" smtClean="0"/>
              <a:t>	- plánování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organizační činnost školy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vedení a motivování pracovníků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kontrolní mechanismy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Učitel, škola </a:t>
            </a:r>
            <a:r>
              <a:rPr lang="cs-CZ" dirty="0" smtClean="0"/>
              <a:t>a </a:t>
            </a:r>
            <a:r>
              <a:rPr lang="cs-CZ" dirty="0" smtClean="0"/>
              <a:t>ČŠI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hodnocení efektivnosti využívání prostředků přidělených ze státního rozpočtu</a:t>
            </a:r>
          </a:p>
          <a:p>
            <a:r>
              <a:rPr lang="cs-CZ" dirty="0" smtClean="0"/>
              <a:t>hodnocení kvality výroční zprávy o hospodaření školy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Učitel, škola a ČŠI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Typy inspekcí:</a:t>
            </a:r>
          </a:p>
          <a:p>
            <a:r>
              <a:rPr lang="cs-CZ" dirty="0" smtClean="0"/>
              <a:t>komplexní inspekce</a:t>
            </a:r>
          </a:p>
          <a:p>
            <a:r>
              <a:rPr lang="cs-CZ" dirty="0" smtClean="0"/>
              <a:t>orientační inspekce</a:t>
            </a:r>
          </a:p>
          <a:p>
            <a:r>
              <a:rPr lang="cs-CZ" dirty="0" smtClean="0"/>
              <a:t>tematická inspekce</a:t>
            </a:r>
          </a:p>
          <a:p>
            <a:r>
              <a:rPr lang="cs-CZ" dirty="0" smtClean="0"/>
              <a:t>samostatná kontrola</a:t>
            </a:r>
          </a:p>
          <a:p>
            <a:r>
              <a:rPr lang="cs-CZ" dirty="0" smtClean="0"/>
              <a:t>i</a:t>
            </a:r>
            <a:r>
              <a:rPr lang="cs-CZ" dirty="0" smtClean="0"/>
              <a:t>nspekce na stížnost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Učitel, škola a ČŠI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	Co může učitel udělat pro to, aby návštěvy pracovníků ČŠI přežil v plném psychickém zdraví?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 a inspekce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„</a:t>
            </a:r>
            <a:r>
              <a:rPr lang="cs-CZ" i="1" dirty="0" smtClean="0"/>
              <a:t>Přijít může, odejít musí</a:t>
            </a:r>
            <a:r>
              <a:rPr lang="cs-CZ" dirty="0" smtClean="0"/>
              <a:t>“.</a:t>
            </a:r>
          </a:p>
          <a:p>
            <a:r>
              <a:rPr lang="cs-CZ" dirty="0" smtClean="0"/>
              <a:t>Co inspekce ve školách sleduje?</a:t>
            </a:r>
          </a:p>
          <a:p>
            <a:r>
              <a:rPr lang="cs-CZ" dirty="0" smtClean="0"/>
              <a:t>Jaký je hlavní cíl inspekční činnosti?</a:t>
            </a:r>
          </a:p>
          <a:p>
            <a:r>
              <a:rPr lang="cs-CZ" dirty="0" smtClean="0"/>
              <a:t>K</a:t>
            </a:r>
            <a:r>
              <a:rPr lang="cs-CZ" dirty="0" smtClean="0"/>
              <a:t>do hodnotí práci inspektora?</a:t>
            </a:r>
          </a:p>
          <a:p>
            <a:r>
              <a:rPr lang="cs-CZ" dirty="0" smtClean="0"/>
              <a:t>Jak hodnotí inspekci sami učitelé?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pedagogická evaluace</a:t>
            </a:r>
          </a:p>
          <a:p>
            <a:r>
              <a:rPr lang="cs-CZ" dirty="0" err="1" smtClean="0"/>
              <a:t>edukometrie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 a inspekce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</a:t>
            </a:r>
            <a:r>
              <a:rPr lang="cs-CZ" dirty="0" smtClean="0"/>
              <a:t>valuace vzdělávacích potřeb</a:t>
            </a:r>
          </a:p>
          <a:p>
            <a:r>
              <a:rPr lang="cs-CZ" dirty="0" smtClean="0"/>
              <a:t>evaluace vzdělávacích programů</a:t>
            </a:r>
          </a:p>
          <a:p>
            <a:r>
              <a:rPr lang="cs-CZ" dirty="0" smtClean="0"/>
              <a:t>evaluace edukačních prostředí</a:t>
            </a:r>
          </a:p>
          <a:p>
            <a:r>
              <a:rPr lang="cs-CZ" dirty="0" smtClean="0"/>
              <a:t>e</a:t>
            </a:r>
            <a:r>
              <a:rPr lang="cs-CZ" dirty="0" smtClean="0"/>
              <a:t>valuace výuky</a:t>
            </a:r>
          </a:p>
          <a:p>
            <a:r>
              <a:rPr lang="cs-CZ" dirty="0" smtClean="0"/>
              <a:t>e</a:t>
            </a:r>
            <a:r>
              <a:rPr lang="cs-CZ" dirty="0" smtClean="0"/>
              <a:t>valuace vzdělávacích výsledků</a:t>
            </a:r>
          </a:p>
          <a:p>
            <a:r>
              <a:rPr lang="cs-CZ" dirty="0" smtClean="0"/>
              <a:t>e</a:t>
            </a:r>
            <a:r>
              <a:rPr lang="cs-CZ" dirty="0" smtClean="0"/>
              <a:t>valuace činnosti a produktivity škol</a:t>
            </a:r>
          </a:p>
          <a:p>
            <a:r>
              <a:rPr lang="cs-CZ" dirty="0" smtClean="0"/>
              <a:t>e</a:t>
            </a:r>
            <a:r>
              <a:rPr lang="cs-CZ" dirty="0" smtClean="0"/>
              <a:t>valuace učebnic a jiných učebních textů</a:t>
            </a:r>
          </a:p>
          <a:p>
            <a:r>
              <a:rPr lang="cs-CZ" dirty="0" smtClean="0"/>
              <a:t>e</a:t>
            </a:r>
            <a:r>
              <a:rPr lang="cs-CZ" dirty="0" smtClean="0"/>
              <a:t>valuace práce s lidským kapitálem</a:t>
            </a:r>
          </a:p>
          <a:p>
            <a:r>
              <a:rPr lang="cs-CZ" dirty="0" smtClean="0"/>
              <a:t>evaluace na základě standardů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průběhu</a:t>
            </a:r>
            <a:br>
              <a:rPr lang="cs-CZ" dirty="0" smtClean="0"/>
            </a:br>
            <a:r>
              <a:rPr lang="cs-CZ" dirty="0" smtClean="0"/>
              <a:t>a výsledků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Plánování a příprava výuky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časová dotace v předmětech</a:t>
            </a:r>
          </a:p>
          <a:p>
            <a:r>
              <a:rPr lang="cs-CZ" dirty="0" smtClean="0"/>
              <a:t>p</a:t>
            </a:r>
            <a:r>
              <a:rPr lang="cs-CZ" dirty="0" smtClean="0"/>
              <a:t>lnění učebních osnov</a:t>
            </a:r>
          </a:p>
          <a:p>
            <a:r>
              <a:rPr lang="cs-CZ" dirty="0" smtClean="0"/>
              <a:t>plánování výuky</a:t>
            </a:r>
          </a:p>
          <a:p>
            <a:r>
              <a:rPr lang="cs-CZ" dirty="0" smtClean="0"/>
              <a:t>výukové cíle</a:t>
            </a:r>
          </a:p>
          <a:p>
            <a:r>
              <a:rPr lang="cs-CZ" dirty="0" smtClean="0"/>
              <a:t>práce se žáky SPU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průběhu</a:t>
            </a:r>
            <a:br>
              <a:rPr lang="cs-CZ" dirty="0" smtClean="0"/>
            </a:br>
            <a:r>
              <a:rPr lang="cs-CZ" dirty="0" smtClean="0"/>
              <a:t>a výsledků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Podmínky výuky</a:t>
            </a:r>
          </a:p>
          <a:p>
            <a:r>
              <a:rPr lang="cs-CZ" dirty="0" smtClean="0"/>
              <a:t>odborná a pedagogická způsobilost učitele</a:t>
            </a:r>
          </a:p>
          <a:p>
            <a:r>
              <a:rPr lang="cs-CZ" dirty="0" smtClean="0"/>
              <a:t>prostory pro výuku (estetické a účelné)</a:t>
            </a:r>
          </a:p>
          <a:p>
            <a:r>
              <a:rPr lang="cs-CZ" dirty="0" smtClean="0"/>
              <a:t>vybavení učeben</a:t>
            </a:r>
          </a:p>
          <a:p>
            <a:r>
              <a:rPr lang="cs-CZ" dirty="0" smtClean="0"/>
              <a:t>využívání pomůcek</a:t>
            </a:r>
          </a:p>
          <a:p>
            <a:r>
              <a:rPr lang="cs-CZ" dirty="0" smtClean="0"/>
              <a:t>dostatek studijních materiálů</a:t>
            </a:r>
          </a:p>
          <a:p>
            <a:r>
              <a:rPr lang="cs-CZ" dirty="0" smtClean="0"/>
              <a:t>didaktická a výpočetní technika</a:t>
            </a:r>
          </a:p>
          <a:p>
            <a:r>
              <a:rPr lang="cs-CZ" dirty="0" smtClean="0"/>
              <a:t>psychohygienické zásady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průběhu</a:t>
            </a:r>
            <a:br>
              <a:rPr lang="cs-CZ" dirty="0" smtClean="0"/>
            </a:br>
            <a:r>
              <a:rPr lang="cs-CZ" dirty="0" smtClean="0"/>
              <a:t>a výsledků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Organizace, formy a metody výuky</a:t>
            </a:r>
          </a:p>
          <a:p>
            <a:r>
              <a:rPr lang="cs-CZ" dirty="0" smtClean="0"/>
              <a:t>struktura hodiny x věk žáků</a:t>
            </a:r>
          </a:p>
          <a:p>
            <a:r>
              <a:rPr lang="cs-CZ" dirty="0" smtClean="0"/>
              <a:t>jasné organizační pokyny</a:t>
            </a:r>
          </a:p>
          <a:p>
            <a:r>
              <a:rPr lang="cs-CZ" dirty="0" smtClean="0"/>
              <a:t>náročnost učiva</a:t>
            </a:r>
          </a:p>
          <a:p>
            <a:r>
              <a:rPr lang="cs-CZ" dirty="0" smtClean="0"/>
              <a:t>vyučovací metody</a:t>
            </a:r>
          </a:p>
          <a:p>
            <a:r>
              <a:rPr lang="cs-CZ" dirty="0" smtClean="0"/>
              <a:t>různé techniky zapamatování učiva</a:t>
            </a:r>
          </a:p>
          <a:p>
            <a:r>
              <a:rPr lang="cs-CZ" dirty="0" smtClean="0"/>
              <a:t>využívání učebnic, pomůcek, didaktické techniky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průběhu</a:t>
            </a:r>
            <a:br>
              <a:rPr lang="cs-CZ" dirty="0" smtClean="0"/>
            </a:br>
            <a:r>
              <a:rPr lang="cs-CZ" dirty="0" smtClean="0"/>
              <a:t>a výsledků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individuální potřeby a schopnosti žáků</a:t>
            </a:r>
          </a:p>
          <a:p>
            <a:r>
              <a:rPr lang="cs-CZ" dirty="0" smtClean="0"/>
              <a:t>SPU a ADHD</a:t>
            </a:r>
          </a:p>
          <a:p>
            <a:r>
              <a:rPr lang="cs-CZ" dirty="0" smtClean="0"/>
              <a:t>samostatné a aktivní učení</a:t>
            </a:r>
          </a:p>
          <a:p>
            <a:r>
              <a:rPr lang="cs-CZ" dirty="0" smtClean="0"/>
              <a:t>jiné zdroje informací</a:t>
            </a:r>
          </a:p>
          <a:p>
            <a:r>
              <a:rPr lang="cs-CZ" dirty="0" smtClean="0"/>
              <a:t>vlastní názor žáků</a:t>
            </a:r>
          </a:p>
          <a:p>
            <a:r>
              <a:rPr lang="cs-CZ" dirty="0" smtClean="0"/>
              <a:t>kooperativní techniky učení</a:t>
            </a:r>
          </a:p>
          <a:p>
            <a:r>
              <a:rPr lang="cs-CZ" dirty="0" smtClean="0"/>
              <a:t>věcně správná interpretace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průběhu</a:t>
            </a:r>
            <a:br>
              <a:rPr lang="cs-CZ" dirty="0" smtClean="0"/>
            </a:br>
            <a:r>
              <a:rPr lang="cs-CZ" dirty="0" smtClean="0"/>
              <a:t>a výsledků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Motivace a hodnocení</a:t>
            </a:r>
          </a:p>
          <a:p>
            <a:r>
              <a:rPr lang="cs-CZ" dirty="0" smtClean="0"/>
              <a:t>vstupní motivační metody</a:t>
            </a:r>
          </a:p>
          <a:p>
            <a:r>
              <a:rPr lang="cs-CZ" dirty="0" smtClean="0"/>
              <a:t>aktualizace učiva</a:t>
            </a:r>
          </a:p>
          <a:p>
            <a:r>
              <a:rPr lang="cs-CZ" dirty="0" smtClean="0"/>
              <a:t>mezipředmětové vztahy</a:t>
            </a:r>
          </a:p>
          <a:p>
            <a:r>
              <a:rPr lang="cs-CZ" dirty="0" smtClean="0"/>
              <a:t>příklady z praxe</a:t>
            </a:r>
          </a:p>
          <a:p>
            <a:r>
              <a:rPr lang="cs-CZ" dirty="0" smtClean="0"/>
              <a:t>průběžné vyhodnocování výsledky učení</a:t>
            </a:r>
          </a:p>
          <a:p>
            <a:r>
              <a:rPr lang="cs-CZ" dirty="0" smtClean="0"/>
              <a:t>hodnocení a sebehodnocení žáků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průběhu</a:t>
            </a:r>
            <a:br>
              <a:rPr lang="cs-CZ" dirty="0" smtClean="0"/>
            </a:br>
            <a:r>
              <a:rPr lang="cs-CZ" dirty="0" smtClean="0"/>
              <a:t>a výsledků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Interakce a komunikace</a:t>
            </a:r>
          </a:p>
          <a:p>
            <a:r>
              <a:rPr lang="cs-CZ" dirty="0" smtClean="0"/>
              <a:t>n</a:t>
            </a:r>
            <a:r>
              <a:rPr lang="cs-CZ" dirty="0" smtClean="0"/>
              <a:t>astavení pravidel</a:t>
            </a:r>
          </a:p>
          <a:p>
            <a:r>
              <a:rPr lang="cs-CZ" dirty="0" smtClean="0"/>
              <a:t>respektování osobnosti žáka</a:t>
            </a:r>
          </a:p>
          <a:p>
            <a:r>
              <a:rPr lang="cs-CZ" dirty="0" smtClean="0"/>
              <a:t>prostor pro diskuzi</a:t>
            </a:r>
          </a:p>
          <a:p>
            <a:r>
              <a:rPr lang="cs-CZ" dirty="0" smtClean="0"/>
              <a:t>k</a:t>
            </a:r>
            <a:r>
              <a:rPr lang="cs-CZ" dirty="0" smtClean="0"/>
              <a:t>omunikativní dovednosti žáků a jejich rozvoj</a:t>
            </a:r>
          </a:p>
          <a:p>
            <a:r>
              <a:rPr lang="cs-CZ" dirty="0" smtClean="0"/>
              <a:t>verbální a neverbální komunikace učitele</a:t>
            </a:r>
          </a:p>
          <a:p>
            <a:r>
              <a:rPr lang="cs-CZ" dirty="0" smtClean="0"/>
              <a:t>zvladatelnost nežádoucího chování žáků</a:t>
            </a:r>
          </a:p>
          <a:p>
            <a:r>
              <a:rPr lang="cs-CZ" dirty="0" smtClean="0"/>
              <a:t>vztah žáků k výuce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297</Words>
  <Application>Microsoft Office PowerPoint</Application>
  <PresentationFormat>Předvádění na obrazovce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Učitel, škola a ČŠI</vt:lpstr>
      <vt:lpstr>Učitel a inspekce</vt:lpstr>
      <vt:lpstr>Učitel a inspekce</vt:lpstr>
      <vt:lpstr>Hodnocení průběhu a výsledků vzdělávání</vt:lpstr>
      <vt:lpstr>Hodnocení průběhu a výsledků vzdělávání</vt:lpstr>
      <vt:lpstr>Hodnocení průběhu a výsledků vzdělávání</vt:lpstr>
      <vt:lpstr>Hodnocení průběhu a výsledků vzdělávání</vt:lpstr>
      <vt:lpstr>Hodnocení průběhu a výsledků vzdělávání</vt:lpstr>
      <vt:lpstr>Hodnocení průběhu a výsledků vzdělávání</vt:lpstr>
      <vt:lpstr>Učitel, škola a ČŠI</vt:lpstr>
      <vt:lpstr>Učitel, škola a ČŠI</vt:lpstr>
      <vt:lpstr>Učitel, škola a ČŠI</vt:lpstr>
      <vt:lpstr>Učitel, škola a ČŠI</vt:lpstr>
    </vt:vector>
  </TitlesOfParts>
  <Company>GJM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Mikeska</dc:creator>
  <cp:lastModifiedBy>Tomáš Mikeska</cp:lastModifiedBy>
  <cp:revision>25</cp:revision>
  <dcterms:created xsi:type="dcterms:W3CDTF">2014-11-27T11:01:04Z</dcterms:created>
  <dcterms:modified xsi:type="dcterms:W3CDTF">2014-12-07T22:07:24Z</dcterms:modified>
</cp:coreProperties>
</file>