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76" r:id="rId5"/>
    <p:sldId id="277" r:id="rId6"/>
    <p:sldId id="275" r:id="rId7"/>
    <p:sldId id="280" r:id="rId8"/>
    <p:sldId id="278" r:id="rId9"/>
    <p:sldId id="285" r:id="rId10"/>
    <p:sldId id="279" r:id="rId11"/>
    <p:sldId id="286" r:id="rId12"/>
    <p:sldId id="284" r:id="rId13"/>
    <p:sldId id="282" r:id="rId14"/>
    <p:sldId id="27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EE0DE-7FE7-47BC-8E70-4DE6EC6A1094}" type="datetimeFigureOut">
              <a:rPr lang="cs-CZ" smtClean="0"/>
              <a:pPr/>
              <a:t>22.09.2019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9E598-F229-48BC-96C4-6FE4A7A532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E598-F229-48BC-96C4-6FE4A7A5328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E598-F229-48BC-96C4-6FE4A7A5328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E598-F229-48BC-96C4-6FE4A7A5328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453768-8923-4728-B145-0E6E71FB9224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3F45D6-A03E-4965-A98D-F9A1C1E95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926DC-6F96-414B-B91A-EA9319E5E13B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F45D6-A03E-4965-A98D-F9A1C1E95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E54B7-C186-4D80-861B-3E8F041F144C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F45D6-A03E-4965-A98D-F9A1C1E95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5074-0E00-420B-82A0-9637871F47DA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F45D6-A03E-4965-A98D-F9A1C1E95D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0A27A-4378-498D-BCB1-B841D6FE0328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F45D6-A03E-4965-A98D-F9A1C1E95D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DA9B3-C473-499D-A41F-276C3B3B9EFD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F45D6-A03E-4965-A98D-F9A1C1E95D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83553-3710-441B-B424-CB3C40309501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F45D6-A03E-4965-A98D-F9A1C1E95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71BC10-E5DE-46DE-B638-D91F8C876917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F45D6-A03E-4965-A98D-F9A1C1E95D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C6CEB-66EC-431A-8F6B-937AD3DDC9B9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F45D6-A03E-4965-A98D-F9A1C1E95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0CCE0E-6EE8-4D67-B629-875FD057C73F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F45D6-A03E-4965-A98D-F9A1C1E95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B10BE0-61BB-49A0-AAAE-D2158D20E06D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3F45D6-A03E-4965-A98D-F9A1C1E95D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D482A7-7F27-48CE-9D61-D770389F25FC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3F45D6-A03E-4965-A98D-F9A1C1E95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6328792" cy="2520280"/>
          </a:xfrm>
        </p:spPr>
        <p:txBody>
          <a:bodyPr>
            <a:normAutofit/>
          </a:bodyPr>
          <a:lstStyle/>
          <a:p>
            <a:pPr algn="ctr"/>
            <a:endParaRPr lang="cs-CZ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Pedagogická diagnostika</a:t>
            </a:r>
          </a:p>
          <a:p>
            <a:pPr algn="ctr"/>
            <a:endParaRPr lang="cs-CZ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listy</a:t>
            </a:r>
            <a:endParaRPr lang="cs-CZ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3284984"/>
            <a:ext cx="52565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00" b="1" dirty="0" smtClean="0"/>
              <a:t>Akademik: Mgr. Martina Lietavcová</a:t>
            </a:r>
          </a:p>
          <a:p>
            <a:r>
              <a:rPr lang="pl-PL" sz="2700" b="1" dirty="0" smtClean="0"/>
              <a:t>Mentor: Bc. Barbora Pícková</a:t>
            </a:r>
          </a:p>
          <a:p>
            <a:r>
              <a:rPr lang="pl-PL" sz="2700" b="1" dirty="0" smtClean="0"/>
              <a:t>Student: Bc. Jana Šimečková</a:t>
            </a:r>
            <a:endParaRPr lang="cs-CZ" sz="27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1</a:t>
            </a:fld>
            <a:endParaRPr lang="cs-CZ"/>
          </a:p>
        </p:txBody>
      </p:sp>
    </p:spTree>
    <p:custDataLst>
      <p:tags r:id="rId1"/>
    </p:custData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5772"/>
            <a:ext cx="4536503" cy="653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67544" y="404664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Oblasti vykazující úskalí a následná úprava vhodnosti pracovních listů pro děti se </a:t>
            </a:r>
            <a:r>
              <a:rPr lang="cs-CZ" dirty="0" smtClean="0"/>
              <a:t>SVP</a:t>
            </a:r>
          </a:p>
          <a:p>
            <a:r>
              <a:rPr lang="cs-CZ" dirty="0" smtClean="0"/>
              <a:t>SOUHRN</a:t>
            </a:r>
            <a:r>
              <a:rPr lang="cs-CZ" dirty="0" smtClean="0"/>
              <a:t>:</a:t>
            </a:r>
            <a:endParaRPr lang="cs-CZ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7" name="Picture 7" descr="Z:\Bára složky\PROJEKT_rozvoj gramotností\Mentoring_holky v Malontech\zmenšeno do prezentace\20181129_100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6919">
            <a:off x="3776650" y="2787892"/>
            <a:ext cx="4888086" cy="3668182"/>
          </a:xfrm>
          <a:prstGeom prst="rect">
            <a:avLst/>
          </a:prstGeom>
          <a:noFill/>
        </p:spPr>
      </p:pic>
      <p:pic>
        <p:nvPicPr>
          <p:cNvPr id="29700" name="Picture 4" descr="Z:\Bára složky\PROJEKT_rozvoj gramotností\Mentoring_holky v Malontech\zmenšeno do prezentace\20180321_082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4752528" cy="356645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4" name="Picture 8" descr="Z:\Bára složky\PROJEKT_rozvoj gramotností\Mentoring_holky v Malontech\zmenšeno do prezentace\20181129_101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320134" cy="3992406"/>
          </a:xfrm>
          <a:prstGeom prst="rect">
            <a:avLst/>
          </a:prstGeom>
          <a:noFill/>
        </p:spPr>
      </p:pic>
      <p:pic>
        <p:nvPicPr>
          <p:cNvPr id="5" name="Picture 9" descr="Z:\Bára složky\PROJEKT_rozvoj gramotností\Mentoring_holky v Malontech\zmenšeno do prezentace\20181129_102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1703">
            <a:off x="3525361" y="2448496"/>
            <a:ext cx="5247960" cy="3938244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28673" name="Obrázek 69" descr="20180124_140100_zmenše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3386634" cy="2476569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528" y="137538"/>
            <a:ext cx="2771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Navazující činnosti: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Realizace </a:t>
            </a:r>
            <a:r>
              <a:rPr kumimoji="0" lang="cs-CZ" sz="1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čtenářských kostek:</a:t>
            </a:r>
            <a:endParaRPr kumimoji="0" lang="cs-CZ" sz="1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Z:\Bára složky\PROJEKT_rozvoj gramotností\Mentoring_holky v Malontech\zmenšeno do prezentace\20181129_093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7613">
            <a:off x="3203847" y="2276872"/>
            <a:ext cx="5661359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5301208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4000" b="1" dirty="0" smtClean="0"/>
              <a:t>Děkujeme za pozornost.</a:t>
            </a:r>
          </a:p>
        </p:txBody>
      </p:sp>
      <p:pic>
        <p:nvPicPr>
          <p:cNvPr id="4" name="Picture 7" descr="Z:\Bára složky\PROJEKT_rozvoj gramotností\Mentoring_holky v Malontech\zmenšeno do prezentace\20180319_09220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640"/>
            <a:ext cx="6812987" cy="511269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/>
              <a:t>Identifikace problému</a:t>
            </a:r>
          </a:p>
        </p:txBody>
      </p:sp>
      <p:sp>
        <p:nvSpPr>
          <p:cNvPr id="4" name="Obdélník 3"/>
          <p:cNvSpPr/>
          <p:nvPr/>
        </p:nvSpPr>
        <p:spPr>
          <a:xfrm>
            <a:off x="5111552" y="6021288"/>
            <a:ext cx="403244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900" dirty="0" smtClean="0"/>
          </a:p>
          <a:p>
            <a:endParaRPr lang="cs-CZ" sz="2000" b="1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331640" y="501317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395536" y="328498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b="1" dirty="0" smtClean="0"/>
              <a:t>realizovat pedagogickou diagnostiku jednotlivých oblastí,</a:t>
            </a:r>
          </a:p>
          <a:p>
            <a:pPr>
              <a:buFontTx/>
              <a:buChar char="-"/>
            </a:pPr>
            <a:r>
              <a:rPr lang="cs-CZ" b="1" dirty="0" smtClean="0"/>
              <a:t> vytvořit vlastní pracovní listy </a:t>
            </a:r>
          </a:p>
          <a:p>
            <a:pPr>
              <a:buFontTx/>
              <a:buChar char="-"/>
            </a:pPr>
            <a:r>
              <a:rPr lang="cs-CZ" b="1" dirty="0" smtClean="0"/>
              <a:t> zjistit úspěšnost a vhodnost pracovních listů u skupiny dětí bez SVP i u dětí se SVP (vývojová dysfázie)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67544" y="126876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Výchozím momentem  - konkrétní situace ve třídě </a:t>
            </a:r>
          </a:p>
          <a:p>
            <a:r>
              <a:rPr lang="cs-CZ" b="1" dirty="0" smtClean="0"/>
              <a:t> - zjišťováno dotazníkovým šetřením  a rozhovory </a:t>
            </a:r>
            <a:r>
              <a:rPr lang="cs-CZ" b="1" smtClean="0"/>
              <a:t>s dětmi</a:t>
            </a:r>
            <a:endParaRPr lang="cs-CZ" b="1" dirty="0" smtClean="0"/>
          </a:p>
          <a:p>
            <a:r>
              <a:rPr lang="cs-CZ" b="1" dirty="0" smtClean="0"/>
              <a:t> - sama učitelka vnímala situaci vzhledem k čtenářské </a:t>
            </a:r>
            <a:r>
              <a:rPr lang="cs-CZ" b="1" dirty="0" err="1" smtClean="0"/>
              <a:t>pregramotnosti</a:t>
            </a:r>
            <a:r>
              <a:rPr lang="cs-CZ" b="1" dirty="0" smtClean="0"/>
              <a:t> jako            subjektivně významnou </a:t>
            </a:r>
          </a:p>
          <a:p>
            <a:r>
              <a:rPr lang="cs-CZ" b="1" dirty="0" smtClean="0"/>
              <a:t>                      (rizika budoucích obtíží – riziková skupina dětí s vývojovou dysfázií)</a:t>
            </a:r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467544" y="2636912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/>
              <a:t>Cíl: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528" y="1196752"/>
            <a:ext cx="26970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600" b="1" dirty="0" smtClean="0"/>
              <a:t>Výzkumné otázky: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162880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 smtClean="0"/>
          </a:p>
          <a:p>
            <a:pPr marL="457200" indent="-457200">
              <a:buFontTx/>
              <a:buAutoNum type="arabicParenR"/>
            </a:pPr>
            <a:r>
              <a:rPr lang="cs-CZ" sz="2000" b="1" dirty="0" smtClean="0"/>
              <a:t>Jaká jsou pozitiva vypracovaného diagnostického materiálu pracovních listů? </a:t>
            </a:r>
          </a:p>
          <a:p>
            <a:pPr marL="457200" indent="-457200">
              <a:buFontTx/>
              <a:buAutoNum type="arabicParenR"/>
            </a:pPr>
            <a:r>
              <a:rPr lang="cs-CZ" sz="2000" b="1" dirty="0" smtClean="0"/>
              <a:t>Jaká jsou rizika a možná řešení pozorovaných úskalí pracovních listů? </a:t>
            </a:r>
          </a:p>
          <a:p>
            <a:pPr marL="457200" indent="-457200">
              <a:buFontTx/>
              <a:buAutoNum type="arabicParenR"/>
            </a:pPr>
            <a:r>
              <a:rPr lang="cs-CZ" sz="2000" b="1" dirty="0" smtClean="0"/>
              <a:t>Jak je možné upravit náročnost pracovních listů při práci s dětmi se speciálními vzdělávacími obtížemi?</a:t>
            </a:r>
          </a:p>
          <a:p>
            <a:pPr marL="457200" indent="-457200"/>
            <a:endParaRPr lang="cs-CZ" sz="2000" b="1" dirty="0" smtClean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67544" y="3933056"/>
            <a:ext cx="12916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 smtClean="0"/>
              <a:t>Metody:</a:t>
            </a:r>
          </a:p>
        </p:txBody>
      </p:sp>
      <p:sp>
        <p:nvSpPr>
          <p:cNvPr id="9" name="Obdélník 8"/>
          <p:cNvSpPr/>
          <p:nvPr/>
        </p:nvSpPr>
        <p:spPr>
          <a:xfrm>
            <a:off x="395536" y="44371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cs-CZ" sz="2000" b="1" dirty="0" smtClean="0"/>
              <a:t>Pozorování a analýza výsledků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67544" y="1556792"/>
            <a:ext cx="51891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600" b="1" dirty="0" smtClean="0"/>
              <a:t>Charakteristika výzkumného vzorku: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270892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cs-CZ" sz="2000" b="1" dirty="0" smtClean="0"/>
              <a:t>Děti bez SVP</a:t>
            </a:r>
          </a:p>
          <a:p>
            <a:pPr marL="457200" indent="-457200">
              <a:buAutoNum type="arabicParenR"/>
            </a:pPr>
            <a:endParaRPr lang="cs-CZ" sz="2000" b="1" dirty="0" smtClean="0"/>
          </a:p>
          <a:p>
            <a:pPr marL="457200" indent="-457200">
              <a:buAutoNum type="arabicParenR"/>
            </a:pPr>
            <a:r>
              <a:rPr lang="cs-CZ" sz="2000" b="1" dirty="0" smtClean="0"/>
              <a:t>Děti s SVP – s diagnostikovanou vývojovou dysfázií a diagnostikovanou vývojovou dysfázií a přidružených ADHD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67544" y="980728"/>
            <a:ext cx="28973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600" b="1" dirty="0" smtClean="0"/>
              <a:t>Teoretický podklad: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184482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cs-CZ" sz="2000" b="1" dirty="0" smtClean="0"/>
              <a:t>Čtenářská pregramotnost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95536" y="234888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cs-CZ" sz="2000" b="1" dirty="0" smtClean="0"/>
              <a:t>Pedagogická diagnostika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95536" y="292494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cs-CZ" sz="2000" b="1" dirty="0" smtClean="0"/>
              <a:t>Oblast kognitivních procesů a percepčně motorických funkcí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111552" y="6021288"/>
            <a:ext cx="403244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900" dirty="0" smtClean="0"/>
          </a:p>
          <a:p>
            <a:endParaRPr lang="cs-CZ" sz="2000" b="1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331640" y="49411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395536" y="126876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Rok 2017 a 2018 – Kvantitativní výzkum na téma „Rozvoj čtenářské pregramotnosti v předškolním věku</a:t>
            </a:r>
            <a:r>
              <a:rPr lang="cs-CZ" dirty="0" smtClean="0"/>
              <a:t>“ – zjištění podpory čtenářství  ze strany rodiny doplněno rozhovorem s dítětem – viz  Příloha 1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39552" y="213285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ym typeface="Wingdings" pitchFamily="2" charset="2"/>
              </a:rPr>
              <a:t> Využití diagnostiky a zaměření se na </a:t>
            </a:r>
            <a:r>
              <a:rPr lang="cs-CZ" dirty="0" smtClean="0">
                <a:sym typeface="Wingdings" pitchFamily="2" charset="2"/>
              </a:rPr>
              <a:t>oblast budoucího čtenářství a rizik</a:t>
            </a:r>
            <a:r>
              <a:rPr lang="cs-CZ" dirty="0" smtClean="0">
                <a:sym typeface="Wingdings" pitchFamily="2" charset="2"/>
              </a:rPr>
              <a:t> 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39552" y="263691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Rok 2018 a 2019 – Pozorování a kvalitativní analýza výsledků v bakalářské práci „Využití diagnostického materiálu v oblasti čtenářské </a:t>
            </a:r>
            <a:r>
              <a:rPr lang="cs-CZ" dirty="0" err="1" smtClean="0"/>
              <a:t>pregramotnosti</a:t>
            </a:r>
            <a:r>
              <a:rPr lang="cs-CZ" dirty="0" smtClean="0"/>
              <a:t>“ </a:t>
            </a:r>
            <a:r>
              <a:rPr lang="cs-CZ" dirty="0" smtClean="0"/>
              <a:t>–viz Přílohy 2.</a:t>
            </a:r>
          </a:p>
          <a:p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67544" y="548680"/>
            <a:ext cx="42904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600" b="1" dirty="0" smtClean="0"/>
              <a:t>Realizace a hodnocení aktivit: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83568" y="3573016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cs-CZ" sz="2000" b="1" dirty="0" smtClean="0"/>
              <a:t>Vytvoření pracovních listů a záznamových archů pro individuální</a:t>
            </a:r>
          </a:p>
          <a:p>
            <a:pPr marL="457200" indent="-457200"/>
            <a:r>
              <a:rPr lang="cs-CZ" sz="2000" b="1" dirty="0" smtClean="0"/>
              <a:t>vyhodnocování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84599" y="448531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cs-CZ" sz="2000" b="1" dirty="0" smtClean="0"/>
              <a:t>     Realizace </a:t>
            </a:r>
            <a:r>
              <a:rPr lang="cs-CZ" sz="2000" b="1" dirty="0" smtClean="0"/>
              <a:t>s dětmi – záznamy – škály a postřehy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1"/>
      <p:bldP spid="17" grpId="1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26064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Příloha č. 1.</a:t>
            </a:r>
            <a:endParaRPr lang="cs-CZ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620688"/>
            <a:ext cx="6768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Záznamový list ke zjištění podpory dítěte ke čtenářství ze strany rodiny:</a:t>
            </a:r>
            <a:endParaRPr kumimoji="0" lang="cs-CZ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528" y="980731"/>
          <a:ext cx="5040560" cy="4973382"/>
        </p:xfrm>
        <a:graphic>
          <a:graphicData uri="http://schemas.openxmlformats.org/drawingml/2006/table">
            <a:tbl>
              <a:tblPr/>
              <a:tblGrid>
                <a:gridCol w="3166218"/>
                <a:gridCol w="485387"/>
                <a:gridCol w="485387"/>
                <a:gridCol w="903568"/>
              </a:tblGrid>
              <a:tr h="438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Často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Nikdy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Doplňující informace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Dítě si prohlíží knihy bez pobídky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 dirty="0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Dítě si prohlíží časopisy bez pobídky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 dirty="0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 dirty="0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Dítě se ptá a komunikuje nad knihou z vlastní iniciativy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Dítě si prohlíží knihy i s jiným dítětem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 dirty="0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Dítě vyžaduje při prohlížení knihy asistenci dospělého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 dirty="0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Dítě přinese z domova knihu, pokud to dostane za úkol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 dirty="0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Dítě přinese z domova knihu z vlastní iniciativy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Dítě si zvolí raději knihu, než PC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 dirty="0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Dítě naslouchá při čtení se zájmem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 dirty="0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Dítě dokáže vlastními slovy převyprávět přečtenou pohádku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Dítě vypráví o knize, kterou doma čtou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 dirty="0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Rodiče se zajímají, co se čte v MŠ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Rodiče zakupují knihy do MŠ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Rodiče darují knihu do MŠ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Rodiče se ptají, jaké knihy mají dítěti koupit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Rodiče se ptají, jaké časopisy mají dítěti koupit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latin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09" marR="28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436096" y="980728"/>
          <a:ext cx="3456383" cy="3920320"/>
        </p:xfrm>
        <a:graphic>
          <a:graphicData uri="http://schemas.openxmlformats.org/drawingml/2006/table">
            <a:tbl>
              <a:tblPr/>
              <a:tblGrid>
                <a:gridCol w="2195722"/>
                <a:gridCol w="325601"/>
                <a:gridCol w="325601"/>
                <a:gridCol w="609459"/>
              </a:tblGrid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Rozhovor s dítětem</a:t>
                      </a:r>
                      <a:endParaRPr lang="cs-CZ" sz="10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 b="1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 kým si doma čteš a prohlížíš knihy?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Kam dáváte doma knížky?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Chodíš s rodiči do knihovny?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Čte Ti rodič/sourozenec nebo prarodič?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Znáš nějaké časopisy?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Vidíš někdy doma, jestli někdo čte?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Vzpomeneš si, co jste četli doma naposledy?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7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b="1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 b="1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34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Úkol pro dítě</a:t>
                      </a:r>
                      <a:endParaRPr lang="cs-CZ" sz="10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 b="1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Nakresli se s někým nad knihou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Reflektivní dialog nad obrázkem (s kým jakou knihu čte)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046942" cy="501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67544" y="4046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Příloha č, 2.:         Ukázka </a:t>
            </a:r>
            <a:r>
              <a:rPr lang="cs-CZ" dirty="0" smtClean="0"/>
              <a:t>výsledku pracovního listu:</a:t>
            </a:r>
            <a:endParaRPr lang="cs-CZ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45D6-A03E-4965-A98D-F9A1C1E95DF4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Picture 5" descr="Z:\Bára složky\PROJEKT_rozvoj gramotností\Mentoring_holky v Malontech\zmenšeno do prezentace\20180321_094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103278" cy="3829670"/>
          </a:xfrm>
          <a:prstGeom prst="rect">
            <a:avLst/>
          </a:prstGeom>
          <a:noFill/>
        </p:spPr>
      </p:pic>
      <p:pic>
        <p:nvPicPr>
          <p:cNvPr id="6" name="Picture 10" descr="Z:\Bára složky\PROJEKT_rozvoj gramotností\Mentoring_holky v Malontech\zmenšeno do prezentace\skupinový záznamový arch k pracovnímu listu ce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1169">
            <a:off x="4846996" y="698820"/>
            <a:ext cx="3523817" cy="56390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25174</TotalTime>
  <Words>519</Words>
  <Application>Microsoft Office PowerPoint</Application>
  <PresentationFormat>Předvádění na obrazovce (4:3)</PresentationFormat>
  <Paragraphs>118</Paragraphs>
  <Slides>14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Shluk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 k bakalářské práci na téma</dc:title>
  <dc:creator>Uživatel systému Windows</dc:creator>
  <cp:lastModifiedBy>HP</cp:lastModifiedBy>
  <cp:revision>177</cp:revision>
  <dcterms:created xsi:type="dcterms:W3CDTF">2018-02-22T13:15:03Z</dcterms:created>
  <dcterms:modified xsi:type="dcterms:W3CDTF">2019-09-22T17:15:12Z</dcterms:modified>
</cp:coreProperties>
</file>