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61" r:id="rId8"/>
    <p:sldId id="264" r:id="rId9"/>
    <p:sldId id="262" r:id="rId10"/>
    <p:sldId id="265" r:id="rId11"/>
    <p:sldId id="263" r:id="rId12"/>
    <p:sldId id="273" r:id="rId13"/>
    <p:sldId id="268" r:id="rId14"/>
    <p:sldId id="266" r:id="rId15"/>
    <p:sldId id="267" r:id="rId16"/>
    <p:sldId id="269" r:id="rId17"/>
    <p:sldId id="270" r:id="rId18"/>
    <p:sldId id="271" r:id="rId19"/>
    <p:sldId id="260" r:id="rId20"/>
    <p:sldId id="25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47"/>
    <a:srgbClr val="00859A"/>
    <a:srgbClr val="961A35"/>
    <a:srgbClr val="A500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172"/>
    <p:restoredTop sz="86385"/>
  </p:normalViewPr>
  <p:slideViewPr>
    <p:cSldViewPr snapToGrid="0" snapToObjects="1">
      <p:cViewPr varScale="1">
        <p:scale>
          <a:sx n="63" d="100"/>
          <a:sy n="63" d="100"/>
        </p:scale>
        <p:origin x="-67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40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7CF7AC0F-CDB1-2A4B-9E37-E421B3F04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EA4A092-A1C3-B544-8996-E2BED9DE8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0E6D-664F-F647-B8CA-BD0E40008451}" type="datetimeFigureOut">
              <a:rPr lang="cs-CZ" smtClean="0"/>
              <a:pPr/>
              <a:t>16. 9. 2019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2801CB16-BE0A-A541-923D-7D1A99B35C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70D9-8EFB-B148-BDAF-AF8044B5FDD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325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FB72-A787-814B-B44E-D27946A08119}" type="datetimeFigureOut">
              <a:rPr lang="cs-CZ" smtClean="0"/>
              <a:pPr/>
              <a:t>16. 9. 2019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C62F-3D15-EA42-8740-F546D861CC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46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5155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0">
            <a:extLst>
              <a:ext uri="{FF2B5EF4-FFF2-40B4-BE49-F238E27FC236}">
                <a16:creationId xmlns="" xmlns:a16="http://schemas.microsoft.com/office/drawing/2014/main" id="{7A4DE28D-41A6-D14E-937F-21670C8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976704"/>
            <a:ext cx="11329596" cy="7495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u="none"/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="" xmlns:a16="http://schemas.microsoft.com/office/drawing/2014/main" id="{31A18E68-6BC0-B749-A6F4-FB7C724C042E}"/>
              </a:ext>
            </a:extLst>
          </p:cNvPr>
          <p:cNvCxnSpPr/>
          <p:nvPr userDrawn="1"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obsah 2">
            <a:extLst>
              <a:ext uri="{FF2B5EF4-FFF2-40B4-BE49-F238E27FC236}">
                <a16:creationId xmlns="" xmlns:a16="http://schemas.microsoft.com/office/drawing/2014/main" id="{F764DDE7-D56B-0B46-8985-181EA4B69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681" y="2138291"/>
            <a:ext cx="6173166" cy="3221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9A8572E6-20D1-1C45-BE4F-E1EDAAA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1" y="1836215"/>
            <a:ext cx="9492350" cy="348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undios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modicium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enestotata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eumquiaepero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Itaernata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faceate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nduntiu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volest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volendia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ne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denissunt.Lesseque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vellecea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omnienda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ipsuntis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ullibus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apelessin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evenditis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re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nienditio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opremporepere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sed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renimenesti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as.</a:t>
            </a: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10">
            <a:extLst>
              <a:ext uri="{FF2B5EF4-FFF2-40B4-BE49-F238E27FC236}">
                <a16:creationId xmlns="" xmlns:a16="http://schemas.microsoft.com/office/drawing/2014/main" id="{8EA77321-99ED-D24E-B451-B4FDD47C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1458119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="" xmlns:p14="http://schemas.microsoft.com/office/powerpoint/2010/main" val="32570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7435" y="1556792"/>
            <a:ext cx="10574965" cy="64807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7435" y="2780929"/>
            <a:ext cx="10574965" cy="33452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AE7184C-B153-4251-9E72-B704C161625E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1007533" y="2276872"/>
            <a:ext cx="10560051" cy="4314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64667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8E4C8F94-3EB3-CA4A-88BC-CA0F23B1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75" y="1839072"/>
            <a:ext cx="9547861" cy="348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DB25AFDF-0BFC-CB42-9256-93C06A57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352635"/>
            <a:ext cx="10957560" cy="1458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E67EC16F-55C2-784C-82A8-AC6F27079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6388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AA67DD-71CF-9141-9F80-5EC064AD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8" y="972153"/>
            <a:ext cx="8460605" cy="909987"/>
          </a:xfrm>
        </p:spPr>
        <p:txBody>
          <a:bodyPr anchor="t" anchorCtr="0"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Příklady podpory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dítěte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 OMJ v MŠ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2128208"/>
            <a:ext cx="6190457" cy="32317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cs-CZ" sz="2100" b="1" dirty="0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2100" b="1" dirty="0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PhDr. Tereza Linhartová</a:t>
            </a:r>
            <a:endParaRPr lang="cs-CZ" sz="2100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:\Users\User\Desktop\Čekin 17_18\Metodika final\Fotky s popisky\8_Jazykova podpora individualni_druha cast_uvod kapito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531" y="1997644"/>
            <a:ext cx="2011156" cy="2767187"/>
          </a:xfrm>
          <a:prstGeom prst="rect">
            <a:avLst/>
          </a:prstGeom>
          <a:noFill/>
        </p:spPr>
      </p:pic>
      <p:pic>
        <p:nvPicPr>
          <p:cNvPr id="7" name="Picture 5" descr="C:\Users\User\Desktop\Čekin 17_18\Metodika final\Fotky s popisky\5_druha cast_Inspirace ze zahranici_uvod kapito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527" y="1997644"/>
            <a:ext cx="1861647" cy="2792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81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3474" y="1572145"/>
            <a:ext cx="9492350" cy="34810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 smtClean="0"/>
              <a:t>Integrační </a:t>
            </a:r>
            <a:r>
              <a:rPr lang="cs-CZ" dirty="0"/>
              <a:t>centra v krajích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Neziskové </a:t>
            </a:r>
            <a:r>
              <a:rPr lang="cs-CZ" dirty="0" smtClean="0"/>
              <a:t>organizace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 smtClean="0"/>
              <a:t>Šablony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Podpůrná </a:t>
            </a:r>
            <a:r>
              <a:rPr lang="cs-CZ" dirty="0" smtClean="0"/>
              <a:t>opatření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Zajistit další podporu</a:t>
            </a:r>
          </a:p>
        </p:txBody>
      </p:sp>
      <p:pic>
        <p:nvPicPr>
          <p:cNvPr id="5" name="Picture 2" descr="C:\Users\User\Desktop\6657_30cd0d71c42ebbb97c6e8fe56efc5b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930" y="504798"/>
            <a:ext cx="2737269" cy="228125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58" y="4081807"/>
            <a:ext cx="6468378" cy="1524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56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Podpůrná </a:t>
            </a:r>
            <a:r>
              <a:rPr lang="cs-CZ" dirty="0" smtClean="0"/>
              <a:t>opatření</a:t>
            </a:r>
            <a:r>
              <a:rPr lang="cs-CZ" b="0" u="none" dirty="0" smtClean="0"/>
              <a:t>					</a:t>
            </a:r>
            <a:r>
              <a:rPr lang="cs-CZ" sz="1200" b="0" u="none" dirty="0" smtClean="0">
                <a:solidFill>
                  <a:schemeClr val="accent1">
                    <a:lumMod val="50000"/>
                  </a:schemeClr>
                </a:solidFill>
              </a:rPr>
              <a:t>Novela </a:t>
            </a:r>
            <a:r>
              <a:rPr lang="cs-CZ" sz="1200" b="0" u="none" dirty="0">
                <a:solidFill>
                  <a:schemeClr val="accent1">
                    <a:lumMod val="50000"/>
                  </a:schemeClr>
                </a:solidFill>
              </a:rPr>
              <a:t>školského zákona stanovuje 5 stupňů</a:t>
            </a:r>
            <a:endParaRPr lang="cs-CZ" sz="1200" b="0" u="non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3473" y="991402"/>
            <a:ext cx="11423726" cy="45912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200" b="1" dirty="0" smtClean="0">
                <a:solidFill>
                  <a:srgbClr val="990033"/>
                </a:solidFill>
              </a:rPr>
              <a:t>1</a:t>
            </a:r>
            <a:r>
              <a:rPr lang="cs-CZ" sz="1200" b="1" dirty="0">
                <a:solidFill>
                  <a:srgbClr val="990033"/>
                </a:solidFill>
              </a:rPr>
              <a:t>. stupeň </a:t>
            </a:r>
            <a:r>
              <a:rPr lang="cs-CZ" sz="1200" dirty="0">
                <a:solidFill>
                  <a:srgbClr val="990033"/>
                </a:solidFill>
              </a:rPr>
              <a:t>podporu</a:t>
            </a:r>
            <a:r>
              <a:rPr lang="cs-CZ" sz="1200" b="1" dirty="0">
                <a:solidFill>
                  <a:srgbClr val="990033"/>
                </a:solidFill>
              </a:rPr>
              <a:t> </a:t>
            </a:r>
            <a:r>
              <a:rPr lang="cs-CZ" sz="1200" dirty="0">
                <a:solidFill>
                  <a:srgbClr val="990033"/>
                </a:solidFill>
              </a:rPr>
              <a:t>poskytuje škola bez doporučení ŠPZ a finanční podpory</a:t>
            </a:r>
          </a:p>
          <a:p>
            <a:pPr>
              <a:buFont typeface="Wingdings" pitchFamily="2" charset="2"/>
              <a:buChar char="q"/>
            </a:pPr>
            <a:r>
              <a:rPr lang="cs-CZ" sz="1200" b="1" dirty="0">
                <a:solidFill>
                  <a:srgbClr val="990033"/>
                </a:solidFill>
              </a:rPr>
              <a:t>2. stupeň </a:t>
            </a:r>
            <a:r>
              <a:rPr lang="cs-CZ" sz="1200" dirty="0">
                <a:solidFill>
                  <a:srgbClr val="990033"/>
                </a:solidFill>
              </a:rPr>
              <a:t> čerpání  finančních prostředků na základě posudku ŠPZ děti s OMJ s </a:t>
            </a:r>
            <a:r>
              <a:rPr lang="cs-CZ" sz="1200" b="1" dirty="0">
                <a:solidFill>
                  <a:srgbClr val="990033"/>
                </a:solidFill>
              </a:rPr>
              <a:t>nedostatečnou znalostí ČJ</a:t>
            </a:r>
            <a:r>
              <a:rPr lang="cs-CZ" sz="1200" dirty="0">
                <a:solidFill>
                  <a:srgbClr val="990033"/>
                </a:solidFill>
              </a:rPr>
              <a:t> </a:t>
            </a:r>
            <a:endParaRPr lang="cs-CZ" sz="1200" b="1" dirty="0">
              <a:solidFill>
                <a:srgbClr val="990033"/>
              </a:solidFill>
            </a:endParaRP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IVP</a:t>
            </a: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speciální </a:t>
            </a:r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učebnice a pomůcky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(učebnice češtiny pro cizince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),</a:t>
            </a: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ČDJ </a:t>
            </a:r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4 x 15 minut výuky za týden, nejvýše 80 h. </a:t>
            </a:r>
            <a:endParaRPr lang="cs-CZ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úprava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obsahu vzdělávání 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h. týdně pedagogické intervence  – zaměřené např. na podporu v češtině jako druhém jazyce 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h. týdně na speciálně pedagogickou péči poskytovanou speciálním pedagogem školy </a:t>
            </a:r>
          </a:p>
          <a:p>
            <a:pPr>
              <a:buFont typeface="Wingdings" pitchFamily="2" charset="2"/>
              <a:buChar char="q"/>
            </a:pPr>
            <a:r>
              <a:rPr lang="pl-PL" sz="1200" b="1" dirty="0">
                <a:solidFill>
                  <a:srgbClr val="990033"/>
                </a:solidFill>
              </a:rPr>
              <a:t>3. stupeň </a:t>
            </a:r>
            <a:r>
              <a:rPr lang="pl-PL" sz="1200" dirty="0">
                <a:solidFill>
                  <a:srgbClr val="990033"/>
                </a:solidFill>
              </a:rPr>
              <a:t>mohou čerpat na základě posudku ŠPZ děti s OMJ </a:t>
            </a:r>
            <a:r>
              <a:rPr lang="pl-PL" sz="1200" b="1" dirty="0">
                <a:solidFill>
                  <a:srgbClr val="990033"/>
                </a:solidFill>
              </a:rPr>
              <a:t>s neznalostí </a:t>
            </a:r>
            <a:r>
              <a:rPr lang="pl-PL" sz="1200" b="1" dirty="0" smtClean="0">
                <a:solidFill>
                  <a:srgbClr val="990033"/>
                </a:solidFill>
              </a:rPr>
              <a:t>ČJ</a:t>
            </a:r>
            <a:r>
              <a:rPr lang="cs-CZ" sz="1200" b="1" dirty="0" smtClean="0">
                <a:solidFill>
                  <a:srgbClr val="990033"/>
                </a:solidFill>
              </a:rPr>
              <a:t>	</a:t>
            </a: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IVP</a:t>
            </a: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speciální </a:t>
            </a:r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učebnice a pomůcky (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učebnice češtiny pro cizince), 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ČDJ </a:t>
            </a:r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4 x 15 minut výuky za týden, nejvýše 110 h. </a:t>
            </a:r>
            <a:endParaRPr lang="cs-CZ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asistent </a:t>
            </a:r>
            <a:r>
              <a:rPr lang="cs-CZ" sz="1200" b="1" dirty="0">
                <a:solidFill>
                  <a:schemeClr val="accent1">
                    <a:lumMod val="50000"/>
                  </a:schemeClr>
                </a:solidFill>
              </a:rPr>
              <a:t>pedagoga </a:t>
            </a:r>
            <a:endParaRPr lang="cs-CZ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h. týdně pedagogické intervence (z toho 1 hod. týdně práce se třídou) – např. podpora v 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ČDJ</a:t>
            </a: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h. týdně na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</a:rPr>
              <a:t>spec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cs-CZ" sz="1200" dirty="0" err="1">
                <a:solidFill>
                  <a:schemeClr val="accent1">
                    <a:lumMod val="50000"/>
                  </a:schemeClr>
                </a:solidFill>
              </a:rPr>
              <a:t>Ped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. péči poskytovanou speciálním pedagogem školy, případně psychologické 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intervence</a:t>
            </a: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podpora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výuky dalším pedagogickým pracovníkem v rozsahu 0,5 úvazku (např. specialista na výuku češtiny jako druhého jazyka) 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podpora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škol. psychologem nebo školním speciálním pedagogem v rozsahu 0,5 úvazku (služba pro žáka a školu) 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</a:rPr>
              <a:t>škola </a:t>
            </a:r>
            <a:r>
              <a:rPr lang="cs-CZ" sz="1200" dirty="0">
                <a:solidFill>
                  <a:schemeClr val="accent1">
                    <a:lumMod val="50000"/>
                  </a:schemeClr>
                </a:solidFill>
              </a:rPr>
              <a:t>bude mít nárok na 3 h./ měsíc na intenzivní metodickou podporu ŠPZ po dobu 6 měsíců </a:t>
            </a:r>
          </a:p>
          <a:p>
            <a:pPr>
              <a:buFont typeface="Wingdings" pitchFamily="2" charset="2"/>
              <a:buChar char="q"/>
            </a:pPr>
            <a:r>
              <a:rPr lang="cs-CZ" sz="1200" b="1" dirty="0">
                <a:solidFill>
                  <a:srgbClr val="990033"/>
                </a:solidFill>
              </a:rPr>
              <a:t>4. a 5. stupeň </a:t>
            </a:r>
            <a:r>
              <a:rPr lang="cs-CZ" sz="1200" dirty="0">
                <a:solidFill>
                  <a:srgbClr val="990033"/>
                </a:solidFill>
              </a:rPr>
              <a:t>pro děti s OMJ jen v kombinaci se zdravotním znevýhodněním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="" xmlns:p14="http://schemas.microsoft.com/office/powerpoint/2010/main" val="30960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3474" y="1152821"/>
            <a:ext cx="9492350" cy="34810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Podpůrné </a:t>
            </a:r>
            <a:r>
              <a:rPr lang="cs-CZ" dirty="0"/>
              <a:t>opatření 4x15 minut ČDJ týdně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</a:t>
            </a:r>
            <a:r>
              <a:rPr lang="cs-CZ" dirty="0" smtClean="0"/>
              <a:t>edagog </a:t>
            </a:r>
            <a:r>
              <a:rPr lang="cs-CZ" dirty="0"/>
              <a:t>z MŠ či </a:t>
            </a:r>
            <a:r>
              <a:rPr lang="cs-CZ" dirty="0" smtClean="0"/>
              <a:t>externista, </a:t>
            </a:r>
            <a:r>
              <a:rPr lang="cs-CZ" dirty="0"/>
              <a:t>vhodný čas a prostor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 smtClean="0"/>
              <a:t>Materiály </a:t>
            </a:r>
            <a:r>
              <a:rPr lang="cs-CZ" dirty="0"/>
              <a:t>a metodické tipy – semináře Meta</a:t>
            </a:r>
          </a:p>
          <a:p>
            <a:pPr marL="285750" lvl="0" indent="-28575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Systematicky rozvíjet češtinu (individuálně/v kurzu)</a:t>
            </a:r>
          </a:p>
        </p:txBody>
      </p:sp>
      <p:pic>
        <p:nvPicPr>
          <p:cNvPr id="4" name="Picture 2" descr="C:\Users\User\Desktop\Čekin 17_18\Metodika final\Fotky s popisky\9.1.Metodicka doporucen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309" y="2444014"/>
            <a:ext cx="5734591" cy="3050807"/>
          </a:xfrm>
          <a:prstGeom prst="rect">
            <a:avLst/>
          </a:prstGeom>
          <a:noFill/>
        </p:spPr>
      </p:pic>
      <p:pic>
        <p:nvPicPr>
          <p:cNvPr id="5" name="Picture 2" descr="C:\Users\User\Desktop\Čekin 17_18\Metodika final\Fotky s popisky\9.1_druha cast_jazykova podpora v kurz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04" y="2982697"/>
            <a:ext cx="4092734" cy="2512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753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Všechny 4 jazykové roviny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 Práce po tématech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 Struktura lekce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/>
              <a:t> Metoda KIKUS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Kurz češtiny</a:t>
            </a:r>
            <a:endParaRPr lang="cs-CZ" dirty="0"/>
          </a:p>
        </p:txBody>
      </p:sp>
      <p:pic>
        <p:nvPicPr>
          <p:cNvPr id="4" name="Picture 19" descr="F:\Materialien\351431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73" y="0"/>
            <a:ext cx="4191298" cy="5928360"/>
          </a:xfrm>
          <a:prstGeom prst="rect">
            <a:avLst/>
          </a:prstGeom>
          <a:noFill/>
          <a:ln>
            <a:solidFill>
              <a:srgbClr val="4D4D4D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seminář můj\kartič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036" y="3246209"/>
            <a:ext cx="5065404" cy="3397830"/>
          </a:xfrm>
          <a:prstGeom prst="rect">
            <a:avLst/>
          </a:prstGeom>
          <a:noFill/>
        </p:spPr>
      </p:pic>
      <p:pic>
        <p:nvPicPr>
          <p:cNvPr id="6" name="Picture 2" descr="C:\Users\User\Desktop\předlož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208" y="1126991"/>
            <a:ext cx="1990465" cy="1921363"/>
          </a:xfrm>
          <a:prstGeom prst="rect">
            <a:avLst/>
          </a:prstGeom>
          <a:noFill/>
        </p:spPr>
      </p:pic>
      <p:pic>
        <p:nvPicPr>
          <p:cNvPr id="7" name="Picture 2" descr="C:\Users\User\Desktop\Obráze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1241" y="208883"/>
            <a:ext cx="1785967" cy="1836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30480"/>
            <a:ext cx="12192000" cy="6858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</a:t>
            </a:r>
          </a:p>
          <a:p>
            <a:pPr>
              <a:buNone/>
            </a:pPr>
            <a:endParaRPr lang="cs-CZ" sz="6000" dirty="0" smtClean="0"/>
          </a:p>
          <a:p>
            <a:pPr>
              <a:buNone/>
            </a:pPr>
            <a:endParaRPr lang="cs-CZ" sz="6000" dirty="0" smtClean="0"/>
          </a:p>
          <a:p>
            <a:pPr>
              <a:buNone/>
            </a:pPr>
            <a:r>
              <a:rPr lang="cs-CZ" sz="6000" dirty="0" smtClean="0"/>
              <a:t>           </a:t>
            </a:r>
          </a:p>
          <a:p>
            <a:pPr>
              <a:buNone/>
            </a:pPr>
            <a:endParaRPr lang="cs-CZ" sz="6000" dirty="0" smtClean="0"/>
          </a:p>
          <a:p>
            <a:pPr>
              <a:buNone/>
            </a:pPr>
            <a:r>
              <a:rPr lang="cs-CZ" sz="6000" dirty="0" smtClean="0"/>
              <a:t>             Děkuji za pozornost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                                                                                  PhDr. Tereza Linhartová, META o.p.s.</a:t>
            </a:r>
          </a:p>
        </p:txBody>
      </p:sp>
      <p:pic>
        <p:nvPicPr>
          <p:cNvPr id="7170" name="Picture 2" descr="E:\Konference 20.6\prilohy_70288\bitmoji-201811201018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947" y="182880"/>
            <a:ext cx="5071133" cy="473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1225712"/>
            <a:ext cx="7617190" cy="24242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4">
            <a:extLst>
              <a:ext uri="{FF2B5EF4-FFF2-40B4-BE49-F238E27FC236}">
                <a16:creationId xmlns=""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nadpis 2">
            <a:extLst>
              <a:ext uri="{FF2B5EF4-FFF2-40B4-BE49-F238E27FC236}">
                <a16:creationId xmlns="" xmlns:a16="http://schemas.microsoft.com/office/drawing/2014/main" id="{AF11CE8A-F6C3-BE4B-87B0-4179F1C82F97}"/>
              </a:ext>
            </a:extLst>
          </p:cNvPr>
          <p:cNvSpPr txBox="1">
            <a:spLocks/>
          </p:cNvSpPr>
          <p:nvPr/>
        </p:nvSpPr>
        <p:spPr>
          <a:xfrm>
            <a:off x="452390" y="2128208"/>
            <a:ext cx="6190457" cy="323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smtClean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PhDr. Tereza Linhartová</a:t>
            </a:r>
            <a:endParaRPr lang="cs-CZ" b="1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5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1225712"/>
            <a:ext cx="7617190" cy="24242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Konference se koná v rámci projektu Program na podporu pedagogických pracovníků při práci s žáky cizinci VIII 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č. AMIF/7/03), který je financován v rámci národního programu Azylového, migračního a integračního fondu 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 rozpočtu Ministerstva vnitra České republiky.</a:t>
            </a:r>
          </a:p>
        </p:txBody>
      </p:sp>
      <p:cxnSp>
        <p:nvCxnSpPr>
          <p:cNvPr id="8" name="Přímá spojnice 4">
            <a:extLst>
              <a:ext uri="{FF2B5EF4-FFF2-40B4-BE49-F238E27FC236}">
                <a16:creationId xmlns=""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97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8547319" y="3027448"/>
            <a:ext cx="3456384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Adaptace dítěte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017505" y="406533"/>
            <a:ext cx="3433433" cy="11793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Systematický rozvoj češtiny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81764" y="3468297"/>
            <a:ext cx="4001051" cy="1278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Zapojení dítěte do činností s celou třídou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7999128" y="897011"/>
            <a:ext cx="3648405" cy="12785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Komunikace s rodiči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175530" y="4291569"/>
            <a:ext cx="4320480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Podpora </a:t>
            </a:r>
            <a:r>
              <a:rPr lang="cs-CZ" dirty="0" smtClean="0">
                <a:solidFill>
                  <a:schemeClr val="tx1"/>
                </a:solidFill>
              </a:rPr>
              <a:t>pro MŠ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172929" y="2150046"/>
            <a:ext cx="3840427" cy="1417461"/>
          </a:xfrm>
          <a:prstGeom prst="ellipse">
            <a:avLst/>
          </a:prstGeom>
          <a:solidFill>
            <a:srgbClr val="FDB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Jak </a:t>
            </a:r>
            <a:r>
              <a:rPr lang="cs-CZ" b="1" dirty="0">
                <a:solidFill>
                  <a:schemeClr val="tx1"/>
                </a:solidFill>
              </a:rPr>
              <a:t>může MŠ podpořit </a:t>
            </a:r>
            <a:r>
              <a:rPr lang="cs-CZ" b="1" dirty="0" smtClean="0">
                <a:solidFill>
                  <a:schemeClr val="tx1"/>
                </a:solidFill>
              </a:rPr>
              <a:t>začlenění dítěte </a:t>
            </a:r>
            <a:r>
              <a:rPr lang="cs-CZ" b="1" dirty="0">
                <a:solidFill>
                  <a:schemeClr val="tx1"/>
                </a:solidFill>
              </a:rPr>
              <a:t>s OMJ?</a:t>
            </a:r>
          </a:p>
          <a:p>
            <a:pPr algn="ctr"/>
            <a:endParaRPr lang="cs-CZ" dirty="0"/>
          </a:p>
        </p:txBody>
      </p:sp>
      <p:cxnSp>
        <p:nvCxnSpPr>
          <p:cNvPr id="12" name="Přímá spojnice 11"/>
          <p:cNvCxnSpPr>
            <a:stCxn id="11" idx="7"/>
            <a:endCxn id="9" idx="3"/>
          </p:cNvCxnSpPr>
          <p:nvPr/>
        </p:nvCxnSpPr>
        <p:spPr>
          <a:xfrm flipV="1">
            <a:off x="7450938" y="1988315"/>
            <a:ext cx="1082487" cy="36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11" idx="5"/>
            <a:endCxn id="6" idx="2"/>
          </p:cNvCxnSpPr>
          <p:nvPr/>
        </p:nvCxnSpPr>
        <p:spPr>
          <a:xfrm>
            <a:off x="7450938" y="3359925"/>
            <a:ext cx="1096381" cy="2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11" idx="4"/>
            <a:endCxn id="10" idx="0"/>
          </p:cNvCxnSpPr>
          <p:nvPr/>
        </p:nvCxnSpPr>
        <p:spPr>
          <a:xfrm>
            <a:off x="6093143" y="3567507"/>
            <a:ext cx="242627" cy="72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11" idx="3"/>
            <a:endCxn id="8" idx="7"/>
          </p:cNvCxnSpPr>
          <p:nvPr/>
        </p:nvCxnSpPr>
        <p:spPr>
          <a:xfrm flipH="1">
            <a:off x="3796875" y="3359925"/>
            <a:ext cx="938472" cy="295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7" idx="4"/>
            <a:endCxn id="11" idx="0"/>
          </p:cNvCxnSpPr>
          <p:nvPr/>
        </p:nvCxnSpPr>
        <p:spPr>
          <a:xfrm>
            <a:off x="5734222" y="1585864"/>
            <a:ext cx="358921" cy="564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363442" y="1468124"/>
            <a:ext cx="3433433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Začlenění </a:t>
            </a:r>
            <a:r>
              <a:rPr lang="cs-CZ" dirty="0" smtClean="0">
                <a:solidFill>
                  <a:schemeClr val="tx1"/>
                </a:solidFill>
              </a:rPr>
              <a:t>dítěte do </a:t>
            </a:r>
            <a:r>
              <a:rPr lang="cs-CZ" dirty="0" smtClean="0">
                <a:solidFill>
                  <a:schemeClr val="tx1"/>
                </a:solidFill>
              </a:rPr>
              <a:t>kolektivu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8" name="Přímá spojnice 17"/>
          <p:cNvCxnSpPr>
            <a:stCxn id="17" idx="5"/>
            <a:endCxn id="11" idx="2"/>
          </p:cNvCxnSpPr>
          <p:nvPr/>
        </p:nvCxnSpPr>
        <p:spPr>
          <a:xfrm>
            <a:off x="3294060" y="2390064"/>
            <a:ext cx="878869" cy="46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93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</a:t>
            </a:r>
            <a:r>
              <a:rPr lang="cs-CZ" dirty="0" smtClean="0"/>
              <a:t>ředání </a:t>
            </a:r>
            <a:r>
              <a:rPr lang="cs-CZ" dirty="0" smtClean="0"/>
              <a:t>základních </a:t>
            </a:r>
            <a:r>
              <a:rPr lang="cs-CZ" dirty="0" smtClean="0"/>
              <a:t>informací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Naplánování adaptace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Nastavení systému komunikace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Informační schůzka </a:t>
            </a:r>
            <a:r>
              <a:rPr lang="cs-CZ" dirty="0" smtClean="0"/>
              <a:t>s </a:t>
            </a:r>
            <a:r>
              <a:rPr lang="cs-CZ" dirty="0"/>
              <a:t>tlumočníkem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Překladové texty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rodinou již před nástupem dítěte</a:t>
            </a:r>
          </a:p>
        </p:txBody>
      </p:sp>
      <p:pic>
        <p:nvPicPr>
          <p:cNvPr id="4" name="Picture 1" descr="C:\Users\User\Desktop\12523951_10156815096420397_6450666838329502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5621" y="1836215"/>
            <a:ext cx="5708355" cy="3210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56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625642"/>
            <a:ext cx="10926631" cy="4691621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000" b="1" dirty="0" smtClean="0"/>
          </a:p>
          <a:p>
            <a:r>
              <a:rPr lang="cs-CZ" sz="2400" b="1" dirty="0"/>
              <a:t>	</a:t>
            </a:r>
            <a:r>
              <a:rPr lang="cs-CZ" sz="2400" b="1" dirty="0" smtClean="0"/>
              <a:t>Akce</a:t>
            </a:r>
            <a:r>
              <a:rPr lang="cs-CZ" sz="2400" b="1" dirty="0"/>
              <a:t>: </a:t>
            </a:r>
            <a:r>
              <a:rPr lang="cs-CZ" sz="2400" dirty="0"/>
              <a:t>návštěva ZOO      </a:t>
            </a:r>
            <a:r>
              <a:rPr lang="cs-CZ" sz="2400" dirty="0">
                <a:solidFill>
                  <a:srgbClr val="FF0000"/>
                </a:solidFill>
              </a:rPr>
              <a:t>                           </a:t>
            </a:r>
            <a:r>
              <a:rPr lang="cs-CZ" sz="2400" dirty="0" smtClean="0">
                <a:solidFill>
                  <a:srgbClr val="FF0000"/>
                </a:solidFill>
              </a:rPr>
              <a:t>			</a:t>
            </a:r>
            <a:r>
              <a:rPr lang="cs-CZ" sz="8000" dirty="0" smtClean="0">
                <a:solidFill>
                  <a:srgbClr val="FF0000"/>
                </a:solidFill>
              </a:rPr>
              <a:t> </a:t>
            </a:r>
            <a:r>
              <a:rPr lang="cs-CZ" sz="9600" b="1" dirty="0" smtClean="0">
                <a:solidFill>
                  <a:srgbClr val="FF0000"/>
                </a:solidFill>
              </a:rPr>
              <a:t>!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cs-CZ" sz="2400" b="1" dirty="0" smtClean="0"/>
              <a:t>		Kdy</a:t>
            </a:r>
            <a:r>
              <a:rPr lang="cs-CZ" sz="2400" b="1" dirty="0"/>
              <a:t>: </a:t>
            </a:r>
            <a:r>
              <a:rPr lang="cs-CZ" sz="2400" dirty="0"/>
              <a:t>24. 9. 2013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cs-CZ" sz="2400" b="1" dirty="0" smtClean="0"/>
              <a:t>		Odchod </a:t>
            </a:r>
            <a:r>
              <a:rPr lang="cs-CZ" sz="2400" b="1" dirty="0"/>
              <a:t>z MŠ</a:t>
            </a:r>
            <a:r>
              <a:rPr lang="cs-CZ" sz="2400" dirty="0"/>
              <a:t>:  9:30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cs-CZ" sz="2400" b="1" dirty="0" smtClean="0"/>
              <a:t>		Návrat </a:t>
            </a:r>
            <a:r>
              <a:rPr lang="cs-CZ" sz="2400" b="1" dirty="0"/>
              <a:t>do MŠ</a:t>
            </a:r>
            <a:r>
              <a:rPr lang="cs-CZ" sz="2400" dirty="0"/>
              <a:t>: 15:00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cs-CZ" sz="2400" b="1" dirty="0" smtClean="0"/>
              <a:t>		Cena</a:t>
            </a:r>
            <a:r>
              <a:rPr lang="cs-CZ" sz="2400" dirty="0"/>
              <a:t>: 100,-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cs-CZ" sz="2400" b="1" dirty="0" smtClean="0"/>
              <a:t>		Pomůcky</a:t>
            </a:r>
            <a:r>
              <a:rPr lang="cs-CZ" sz="2400" dirty="0"/>
              <a:t>: batoh, pláštěnka, pití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58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Obecné informace o fungování předškolního vzdělávání v ČR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Denní režim MŠ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Seznam dokumentů potřebných pro zápis dítěte do MŠ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Seznam pomůcek potřebných pro docházku dítěte do MŠ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Informace o provozu MŠ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Dohoda o vyzvedávání dítěte z MŠ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Informace o adaptačním plánu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rgbClr val="A50046"/>
                </a:solidFill>
              </a:rPr>
              <a:t>Informace o návštěvě poradny (ŠPZ)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pro rodiče v různých jazycích</a:t>
            </a:r>
          </a:p>
        </p:txBody>
      </p:sp>
    </p:spTree>
    <p:extLst>
      <p:ext uri="{BB962C8B-B14F-4D97-AF65-F5344CB8AC3E}">
        <p14:creationId xmlns="" xmlns:p14="http://schemas.microsoft.com/office/powerpoint/2010/main" val="41315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71" y="96803"/>
            <a:ext cx="8068728" cy="5468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86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Organizačně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Mini klub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Adaptační dny/týden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Adaptační plán 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Metodicky</a:t>
            </a:r>
            <a:endParaRPr lang="cs-CZ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Materiály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Vhodné činnosti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Vztah s dítětem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/>
              <a:t>Začlenění do kolektivu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Naplánovat adaptaci dítěte</a:t>
            </a:r>
          </a:p>
        </p:txBody>
      </p:sp>
      <p:pic>
        <p:nvPicPr>
          <p:cNvPr id="4" name="Picture 2" descr="C:\Users\User\Desktop\Čekin 17_18\Metodika final\Fotky s popisky\5_adaptace_tipy z praxe_indidualni pris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840" y="1303345"/>
            <a:ext cx="6158240" cy="3919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748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Čekin 17_18\Metodika final\Fotky s popisky\6. komunikační kartičky_vari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592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Obrázky pro pedagogy\MS_koupelna_prazdna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5562600" cy="3571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7" name="Picture 2" descr="C:\Users\User\Desktop\Obrázky pro pedagogy\MS_zahrada_plna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989" y="3234986"/>
            <a:ext cx="5414011" cy="3623014"/>
          </a:xfrm>
          <a:prstGeom prst="rect">
            <a:avLst/>
          </a:prstGeom>
          <a:solidFill>
            <a:srgbClr val="B21E6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36320" y="2717025"/>
            <a:ext cx="6642234" cy="3355606"/>
          </a:xfrm>
        </p:spPr>
        <p:txBody>
          <a:bodyPr>
            <a:normAutofit fontScale="85000" lnSpcReduction="10000"/>
          </a:bodyPr>
          <a:lstStyle/>
          <a:p>
            <a:r>
              <a:rPr lang="cs-CZ" sz="2400" b="1" dirty="0" smtClean="0"/>
              <a:t> 			              Názornost</a:t>
            </a:r>
            <a:endParaRPr lang="cs-CZ" sz="2400" b="1" dirty="0"/>
          </a:p>
          <a:p>
            <a:r>
              <a:rPr lang="cs-CZ" sz="2400" b="1" dirty="0"/>
              <a:t>                                             Zjednodušení jazyka</a:t>
            </a:r>
            <a:r>
              <a:rPr lang="cs-CZ" sz="2400" dirty="0"/>
              <a:t> </a:t>
            </a:r>
          </a:p>
          <a:p>
            <a:r>
              <a:rPr lang="cs-CZ" sz="2400" b="1" dirty="0"/>
              <a:t>                                                </a:t>
            </a:r>
            <a:r>
              <a:rPr lang="cs-CZ" sz="2400" b="1" dirty="0" smtClean="0"/>
              <a:t>Zapojení patrona</a:t>
            </a:r>
            <a:endParaRPr lang="cs-CZ" sz="2400" dirty="0"/>
          </a:p>
          <a:p>
            <a:r>
              <a:rPr lang="cs-CZ" sz="2400" b="1" dirty="0"/>
              <a:t>                                            </a:t>
            </a:r>
            <a:r>
              <a:rPr lang="cs-CZ" sz="2400" b="1" dirty="0" smtClean="0"/>
              <a:t>  </a:t>
            </a:r>
            <a:r>
              <a:rPr lang="cs-CZ" sz="2400" b="1" dirty="0"/>
              <a:t>Práce ve skupinách</a:t>
            </a:r>
            <a:endParaRPr lang="cs-CZ" sz="2400" dirty="0"/>
          </a:p>
          <a:p>
            <a:r>
              <a:rPr lang="cs-CZ" sz="2400" b="1" dirty="0"/>
              <a:t>                                       Příprava na činnost předem</a:t>
            </a:r>
            <a:endParaRPr lang="cs-CZ" sz="2400" dirty="0"/>
          </a:p>
          <a:p>
            <a:r>
              <a:rPr lang="cs-CZ" sz="2400" b="1" dirty="0"/>
              <a:t>                                             </a:t>
            </a:r>
            <a:r>
              <a:rPr lang="cs-CZ" sz="2400" b="1" dirty="0" smtClean="0"/>
              <a:t> Diferenciace </a:t>
            </a:r>
            <a:r>
              <a:rPr lang="cs-CZ" sz="2400" b="1" dirty="0"/>
              <a:t>nároků</a:t>
            </a:r>
          </a:p>
          <a:p>
            <a:r>
              <a:rPr lang="cs-CZ" sz="2400" b="1" dirty="0"/>
              <a:t>                                    </a:t>
            </a:r>
            <a:r>
              <a:rPr lang="cs-CZ" sz="2400" b="1" dirty="0" smtClean="0"/>
              <a:t>  Zapojení </a:t>
            </a:r>
            <a:r>
              <a:rPr lang="cs-CZ" sz="2400" b="1" dirty="0"/>
              <a:t>asistenta pedagoga</a:t>
            </a:r>
            <a:endParaRPr lang="cs-CZ" sz="2400" dirty="0"/>
          </a:p>
          <a:p>
            <a:r>
              <a:rPr lang="cs-CZ" sz="2400" b="1" dirty="0" smtClean="0"/>
              <a:t>                         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Zapojit dítě s OMJ do práce s celou třídou</a:t>
            </a:r>
          </a:p>
        </p:txBody>
      </p:sp>
      <p:pic>
        <p:nvPicPr>
          <p:cNvPr id="4" name="Picture 2" descr="C:\Users\User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0022" y="141333"/>
            <a:ext cx="3801978" cy="5368436"/>
          </a:xfrm>
          <a:prstGeom prst="rect">
            <a:avLst/>
          </a:prstGeom>
          <a:noFill/>
        </p:spPr>
      </p:pic>
      <p:pic>
        <p:nvPicPr>
          <p:cNvPr id="5" name="Picture 2" descr="C:\Users\User\Desktop\Čekin 17_18\Metodika final\Fotky s popisky\7.2_Podpora pri skupinovych cinnostech_nebo ji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" y="1206536"/>
            <a:ext cx="3971715" cy="2329143"/>
          </a:xfrm>
          <a:prstGeom prst="rect">
            <a:avLst/>
          </a:prstGeom>
          <a:noFill/>
        </p:spPr>
      </p:pic>
      <p:pic>
        <p:nvPicPr>
          <p:cNvPr id="6" name="Picture 2" descr="E:\Konference 20.6\prilohy_70288\bitmoji-201811201012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3160" y="937520"/>
            <a:ext cx="2156862" cy="215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2540286"/>
      </p:ext>
    </p:extLst>
  </p:cSld>
  <p:clrMapOvr>
    <a:masterClrMapping/>
  </p:clrMapOvr>
</p:sld>
</file>

<file path=ppt/theme/theme1.xml><?xml version="1.0" encoding="utf-8"?>
<a:theme xmlns:a="http://schemas.openxmlformats.org/drawingml/2006/main" name="Meta">
  <a:themeElements>
    <a:clrScheme name="Meta A 1">
      <a:dk1>
        <a:srgbClr val="A30045"/>
      </a:dk1>
      <a:lt1>
        <a:srgbClr val="FFFFFF"/>
      </a:lt1>
      <a:dk2>
        <a:srgbClr val="A30045"/>
      </a:dk2>
      <a:lt2>
        <a:srgbClr val="FFFFFF"/>
      </a:lt2>
      <a:accent1>
        <a:srgbClr val="A30045"/>
      </a:accent1>
      <a:accent2>
        <a:srgbClr val="FFD2EC"/>
      </a:accent2>
      <a:accent3>
        <a:srgbClr val="008599"/>
      </a:accent3>
      <a:accent4>
        <a:srgbClr val="BAECEE"/>
      </a:accent4>
      <a:accent5>
        <a:srgbClr val="0020A2"/>
      </a:accent5>
      <a:accent6>
        <a:srgbClr val="C9DBFF"/>
      </a:accent6>
      <a:hlink>
        <a:srgbClr val="A30045"/>
      </a:hlink>
      <a:folHlink>
        <a:srgbClr val="A3004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36B4675EEC344B61253627766E4A5" ma:contentTypeVersion="10" ma:contentTypeDescription="Vytvoří nový dokument" ma:contentTypeScope="" ma:versionID="1efb42e63222a10b6e1eba0a2964befc">
  <xsd:schema xmlns:xsd="http://www.w3.org/2001/XMLSchema" xmlns:xs="http://www.w3.org/2001/XMLSchema" xmlns:p="http://schemas.microsoft.com/office/2006/metadata/properties" xmlns:ns2="889b5d77-561b-4745-9149-1638f0c8024a" xmlns:ns3="c2a121c6-94b7-4d58-84be-104b400a7aae" targetNamespace="http://schemas.microsoft.com/office/2006/metadata/properties" ma:root="true" ma:fieldsID="a31c6a4cfceea2d858a2848ae6381442" ns2:_="" ns3:_="">
    <xsd:import namespace="889b5d77-561b-4745-9149-1638f0c8024a"/>
    <xsd:import namespace="c2a121c6-94b7-4d58-84be-104b400a7a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5d77-561b-4745-9149-1638f0c80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1c6-94b7-4d58-84be-104b400a7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89b5d77-561b-4745-9149-1638f0c8024a">UHRUZACKTJEK-540971305-205475</_dlc_DocId>
    <_dlc_DocIdUrl xmlns="889b5d77-561b-4745-9149-1638f0c8024a">
      <Url>https://metaops.sharepoint.com/sites/disk/_layouts/15/DocIdRedir.aspx?ID=UHRUZACKTJEK-540971305-205475</Url>
      <Description>UHRUZACKTJEK-540971305-205475</Description>
    </_dlc_DocIdUrl>
  </documentManagement>
</p:properties>
</file>

<file path=customXml/itemProps1.xml><?xml version="1.0" encoding="utf-8"?>
<ds:datastoreItem xmlns:ds="http://schemas.openxmlformats.org/officeDocument/2006/customXml" ds:itemID="{28F789AC-567D-4692-9BBE-D5B5F4E336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FCCAC0-085E-4526-9A4C-2A45E4D0D65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6BF935E-6A97-417B-A1A3-9A1319183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5d77-561b-4745-9149-1638f0c8024a"/>
    <ds:schemaRef ds:uri="c2a121c6-94b7-4d58-84be-104b400a7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1454355-FF63-498A-B8E1-5F9B8E57D04C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c2a121c6-94b7-4d58-84be-104b400a7aae"/>
    <ds:schemaRef ds:uri="http://schemas.microsoft.com/office/2006/documentManagement/types"/>
    <ds:schemaRef ds:uri="http://schemas.openxmlformats.org/package/2006/metadata/core-properties"/>
    <ds:schemaRef ds:uri="889b5d77-561b-4745-9149-1638f0c8024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337</Words>
  <Application>Microsoft Office PowerPoint</Application>
  <PresentationFormat>Vlastní</PresentationFormat>
  <Paragraphs>113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Meta</vt:lpstr>
      <vt:lpstr>Příklady podpory  dítěte s OMJ v MŠ</vt:lpstr>
      <vt:lpstr>Snímek 2</vt:lpstr>
      <vt:lpstr>Komunikace s rodinou již před nástupem dítěte</vt:lpstr>
      <vt:lpstr>Snímek 4</vt:lpstr>
      <vt:lpstr>Informace pro rodiče v různých jazycích</vt:lpstr>
      <vt:lpstr>Snímek 6</vt:lpstr>
      <vt:lpstr>Naplánovat adaptaci dítěte</vt:lpstr>
      <vt:lpstr>Snímek 8</vt:lpstr>
      <vt:lpstr>Zapojit dítě s OMJ do práce s celou třídou</vt:lpstr>
      <vt:lpstr>Zajistit další podporu</vt:lpstr>
      <vt:lpstr>Podpůrná opatření     Novela školského zákona stanovuje 5 stupňů</vt:lpstr>
      <vt:lpstr>Systematicky rozvíjet češtinu (individuálně/v kurzu)</vt:lpstr>
      <vt:lpstr>Kurz češtiny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Uživatel Microsoft Office</dc:creator>
  <cp:lastModifiedBy>User</cp:lastModifiedBy>
  <cp:revision>35</cp:revision>
  <dcterms:created xsi:type="dcterms:W3CDTF">2019-05-10T11:45:24Z</dcterms:created>
  <dcterms:modified xsi:type="dcterms:W3CDTF">2019-09-16T08:39:48Z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0x0101009F736B4675EEC344B61253627766E4A5</vt:lpwstr>
  </property>
  <property fmtid="{D5CDD505-2E9C-101B-9397-08002B2CF9AE}" pid="3" name="_dlc_DocIdItemGuid">
    <vt:lpwstr>52339d5e-0f11-485a-a642-86c3993dc281</vt:lpwstr>
  </property>
</Properties>
</file>