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64" r:id="rId5"/>
    <p:sldId id="265" r:id="rId6"/>
    <p:sldId id="269" r:id="rId7"/>
    <p:sldId id="266" r:id="rId8"/>
    <p:sldId id="261" r:id="rId9"/>
    <p:sldId id="262" r:id="rId10"/>
    <p:sldId id="270" r:id="rId11"/>
    <p:sldId id="271" r:id="rId12"/>
    <p:sldId id="272" r:id="rId13"/>
    <p:sldId id="273" r:id="rId14"/>
    <p:sldId id="274" r:id="rId15"/>
    <p:sldId id="276" r:id="rId16"/>
    <p:sldId id="263" r:id="rId17"/>
    <p:sldId id="275" r:id="rId18"/>
    <p:sldId id="277" r:id="rId19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ovakb" initials="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727" autoAdjust="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433DA-2DCA-4D6F-8760-3687BDB907FF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7CD7B-1BC7-4852-BCAB-E82B8C5BC2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2396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ECE85-E10A-4871-AA77-D02FA12B103A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A9DF7-08BC-47AD-82DB-4B7D61AE98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707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vizuální stránka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A9DF7-08BC-47AD-82DB-4B7D61AE985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520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vizuální stránka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A9DF7-08BC-47AD-82DB-4B7D61AE985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595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Předpovídat vývoj děje podle „obrázkové osnovy“.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Budeme si ji číst a vždy, když v knize uvidíte některý z obrázků, který je před vámi, tak zvedněte ruku.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A9DF7-08BC-47AD-82DB-4B7D61AE985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272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A9DF7-08BC-47AD-82DB-4B7D61AE985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3886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39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854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526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955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7036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3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65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740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25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7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851F3-9812-48AC-9483-C1D3B06882C5}" type="datetimeFigureOut">
              <a:rPr lang="cs-CZ" smtClean="0"/>
              <a:t>19.09.2019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C1479-ECC6-44C3-82B5-984246605E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11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hyperlink" Target="mailto:novakova@ped.muni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is.muni.cz/th/ag3og/Cela_prace_-_do_ISU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4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Inspirace k rozvoji vztahů mezi čtenářskou a matematickou </a:t>
            </a:r>
            <a:r>
              <a:rPr lang="cs-CZ" sz="49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pregramotností</a:t>
            </a:r>
            <a:r>
              <a:rPr lang="cs-CZ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cs-CZ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441371" y="3773192"/>
            <a:ext cx="6683829" cy="1932949"/>
          </a:xfrm>
        </p:spPr>
        <p:txBody>
          <a:bodyPr>
            <a:normAutofit fontScale="32500" lnSpcReduction="20000"/>
          </a:bodyPr>
          <a:lstStyle/>
          <a:p>
            <a:pPr algn="l"/>
            <a:r>
              <a:rPr lang="cs-CZ" sz="11100" dirty="0"/>
              <a:t> </a:t>
            </a:r>
            <a:r>
              <a:rPr lang="cs-CZ" sz="1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 </a:t>
            </a:r>
            <a:r>
              <a:rPr lang="cs-CZ" sz="1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Nováková</a:t>
            </a:r>
          </a:p>
          <a:p>
            <a:pPr algn="l"/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7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Pedagogická </a:t>
            </a:r>
            <a:r>
              <a:rPr lang="cs-CZ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fakulta MU v Brně</a:t>
            </a:r>
          </a:p>
          <a:p>
            <a:pPr algn="r"/>
            <a:r>
              <a:rPr lang="cs-CZ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cs-CZ" sz="7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novakova</a:t>
            </a:r>
            <a:r>
              <a:rPr lang="en-US" sz="7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cs-CZ" sz="7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ped.muni.cz</a:t>
            </a:r>
            <a:endParaRPr lang="cs-CZ" sz="7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95113" y="4245429"/>
            <a:ext cx="2371597" cy="2369274"/>
          </a:xfr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166705" y="3806857"/>
            <a:ext cx="2637335" cy="263475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166710" y="6003036"/>
            <a:ext cx="8965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 VVV,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SC1 Vzdělávací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modul Matematická pregramotnost předškolního vzdělávání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226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49382"/>
            <a:ext cx="10515600" cy="644236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Dnes vám budu číst tuto knížku. Je plná obrázků a někde v ní je schováno i těchto sedm, které máte před sebou.  O čem by asi mohla ta knížka být? Budeme si ji číst a vždy, když v knize uvidíte některý z obrázků, který je před vámi, tak zvedněte ruku.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Otázky k obsahu knihy:</a:t>
            </a:r>
          </a:p>
          <a:p>
            <a:pPr lvl="0"/>
            <a:r>
              <a:rPr lang="cs-CZ" dirty="0"/>
              <a:t>Víte, co je to babí léto?</a:t>
            </a:r>
          </a:p>
          <a:p>
            <a:pPr lvl="0"/>
            <a:r>
              <a:rPr lang="cs-CZ" dirty="0"/>
              <a:t>Jakého nového kamaráda chlapec myslí? Podívejte se, co drží v rukou. </a:t>
            </a:r>
          </a:p>
          <a:p>
            <a:pPr lvl="0"/>
            <a:r>
              <a:rPr lang="cs-CZ" dirty="0"/>
              <a:t>Co dělají kluci na tomto obrázku</a:t>
            </a:r>
            <a:r>
              <a:rPr lang="cs-CZ" dirty="0" smtClean="0"/>
              <a:t>?</a:t>
            </a:r>
            <a:endParaRPr lang="cs-CZ" dirty="0"/>
          </a:p>
          <a:p>
            <a:pPr lvl="0"/>
            <a:r>
              <a:rPr lang="cs-CZ" dirty="0"/>
              <a:t>Co asi dělá tato holčička</a:t>
            </a:r>
            <a:r>
              <a:rPr lang="cs-CZ" dirty="0" smtClean="0"/>
              <a:t>?</a:t>
            </a:r>
            <a:endParaRPr lang="cs-CZ" dirty="0"/>
          </a:p>
          <a:p>
            <a:pPr lvl="0"/>
            <a:r>
              <a:rPr lang="cs-CZ" dirty="0"/>
              <a:t>S čím si hrají tito kluci? </a:t>
            </a:r>
          </a:p>
          <a:p>
            <a:pPr lvl="0"/>
            <a:r>
              <a:rPr lang="cs-CZ" dirty="0"/>
              <a:t>A co dělají tyto </a:t>
            </a:r>
            <a:r>
              <a:rPr lang="cs-CZ" dirty="0" smtClean="0"/>
              <a:t>děti?</a:t>
            </a:r>
            <a:endParaRPr lang="cs-CZ" dirty="0"/>
          </a:p>
          <a:p>
            <a:pPr lvl="0"/>
            <a:r>
              <a:rPr lang="cs-CZ" dirty="0"/>
              <a:t>Jak to, že když se kluk zastavil, tak drak spadl?</a:t>
            </a:r>
          </a:p>
          <a:p>
            <a:pPr lvl="0"/>
            <a:r>
              <a:rPr lang="cs-CZ" dirty="0"/>
              <a:t>Co vám připomíná tento mráček? Všimli jste si, že se v rohu na obloze objevilo</a:t>
            </a:r>
          </a:p>
          <a:p>
            <a:r>
              <a:rPr lang="cs-CZ" dirty="0"/>
              <a:t>něco tmavého? Co by to mohlo být? </a:t>
            </a:r>
          </a:p>
          <a:p>
            <a:pPr lvl="0"/>
            <a:r>
              <a:rPr lang="cs-CZ" dirty="0"/>
              <a:t>Co asi ten kluk udělá? Podívejte se, na další obrázek před vámi. </a:t>
            </a:r>
          </a:p>
          <a:p>
            <a:pPr lvl="0"/>
            <a:r>
              <a:rPr lang="cs-CZ" dirty="0"/>
              <a:t>Co je špatného na tom, že se chlapec schoval za bouřky pod strom?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228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to, že když se kluk zastavil, tak drak spadl?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2138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„Protože </a:t>
            </a:r>
            <a:r>
              <a:rPr lang="cs-CZ" dirty="0"/>
              <a:t>přestal běhat,“ reagovala dívka. Ptala jsem se dál, co drak k létání potřebuje. Dozvěděla jsem se, že buď potřebuje, aby chlapec běhal, nebo potřebuje, aby foukal vítr. 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Z </a:t>
            </a:r>
            <a:r>
              <a:rPr lang="cs-CZ" dirty="0"/>
              <a:t>této informace jsem nahlas vyvodila, že tedy asi nefouká vítr</a:t>
            </a:r>
            <a:r>
              <a:rPr lang="cs-CZ" dirty="0" smtClean="0"/>
              <a:t>.</a:t>
            </a:r>
          </a:p>
          <a:p>
            <a:r>
              <a:rPr lang="cs-CZ" dirty="0"/>
              <a:t>Stejných </a:t>
            </a:r>
            <a:r>
              <a:rPr lang="cs-CZ" dirty="0" smtClean="0"/>
              <a:t>obrázků </a:t>
            </a:r>
            <a:r>
              <a:rPr lang="cs-CZ" dirty="0"/>
              <a:t>si většinou všimlo jedno až dvě děti (ne vždy ty stejné</a:t>
            </a:r>
            <a:r>
              <a:rPr lang="cs-CZ" dirty="0" smtClean="0"/>
              <a:t>), </a:t>
            </a:r>
            <a:r>
              <a:rPr lang="cs-CZ" dirty="0"/>
              <a:t>ostatní se pak přidaly. </a:t>
            </a:r>
            <a:endParaRPr lang="cs-CZ" dirty="0" smtClean="0"/>
          </a:p>
          <a:p>
            <a:r>
              <a:rPr lang="cs-CZ" dirty="0" smtClean="0"/>
              <a:t>Když </a:t>
            </a:r>
            <a:r>
              <a:rPr lang="cs-CZ" dirty="0"/>
              <a:t>jeden chlapec špatně přiřadil okopírovaný obrázek k ilustraci v knize, ostatní ho hned na chybu upozornili</a:t>
            </a:r>
            <a:r>
              <a:rPr lang="cs-CZ" dirty="0" smtClean="0"/>
              <a:t>.</a:t>
            </a:r>
          </a:p>
          <a:p>
            <a:r>
              <a:rPr lang="cs-CZ" dirty="0" smtClean="0"/>
              <a:t>Dobrá </a:t>
            </a:r>
            <a:r>
              <a:rPr lang="cs-CZ" dirty="0"/>
              <a:t>vzájemná součinnost, komunikace, přesná a srozumitelná formulace otázek, </a:t>
            </a:r>
            <a:r>
              <a:rPr lang="cs-CZ" dirty="0" smtClean="0"/>
              <a:t>schopnost </a:t>
            </a:r>
            <a:r>
              <a:rPr lang="cs-CZ" dirty="0"/>
              <a:t>vzájemně se domluvit </a:t>
            </a:r>
            <a:r>
              <a:rPr lang="cs-CZ" dirty="0" smtClean="0"/>
              <a:t>(mezi </a:t>
            </a:r>
            <a:r>
              <a:rPr lang="cs-CZ" dirty="0"/>
              <a:t>učitelkou a </a:t>
            </a:r>
            <a:r>
              <a:rPr lang="cs-CZ" dirty="0" smtClean="0"/>
              <a:t>dětmi). </a:t>
            </a:r>
          </a:p>
          <a:p>
            <a:r>
              <a:rPr lang="cs-CZ" dirty="0" smtClean="0"/>
              <a:t>Některým </a:t>
            </a:r>
            <a:r>
              <a:rPr lang="cs-CZ" dirty="0"/>
              <a:t>dětem chyběla odvaha položit otázku při neporozumění či nejistotě.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55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8" y="1889126"/>
            <a:ext cx="10993583" cy="1325563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A</a:t>
            </a:r>
            <a:r>
              <a:rPr lang="cs-CZ" sz="3600" b="1" dirty="0" smtClean="0"/>
              <a:t>ktivita </a:t>
            </a:r>
            <a:r>
              <a:rPr lang="cs-CZ" sz="3600" b="1" dirty="0"/>
              <a:t>2 </a:t>
            </a:r>
            <a:r>
              <a:rPr lang="cs-CZ" sz="3600" b="1" dirty="0" smtClean="0"/>
              <a:t>- </a:t>
            </a:r>
            <a:r>
              <a:rPr lang="cs-CZ" sz="3600" dirty="0" smtClean="0"/>
              <a:t>rozvoj </a:t>
            </a:r>
            <a:r>
              <a:rPr lang="cs-CZ" sz="3600" dirty="0"/>
              <a:t>paměti a procvičení časového </a:t>
            </a:r>
            <a:r>
              <a:rPr lang="cs-CZ" sz="3600" dirty="0" smtClean="0"/>
              <a:t>uspořádání, „chronologické upořádání klíčových okamžiků“ –obrázková osnova</a:t>
            </a:r>
            <a:endParaRPr lang="cs-CZ" sz="3600" dirty="0"/>
          </a:p>
        </p:txBody>
      </p:sp>
      <p:pic>
        <p:nvPicPr>
          <p:cNvPr id="5" name="Picture 66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356926" y="5756743"/>
            <a:ext cx="1309255" cy="1035679"/>
          </a:xfrm>
          <a:prstGeom prst="rect">
            <a:avLst/>
          </a:prstGeom>
        </p:spPr>
      </p:pic>
      <p:pic>
        <p:nvPicPr>
          <p:cNvPr id="6" name="Picture 684"/>
          <p:cNvPicPr/>
          <p:nvPr/>
        </p:nvPicPr>
        <p:blipFill>
          <a:blip r:embed="rId4"/>
          <a:stretch>
            <a:fillRect/>
          </a:stretch>
        </p:blipFill>
        <p:spPr>
          <a:xfrm>
            <a:off x="7611212" y="5203139"/>
            <a:ext cx="1723248" cy="1619796"/>
          </a:xfrm>
          <a:prstGeom prst="rect">
            <a:avLst/>
          </a:prstGeom>
        </p:spPr>
      </p:pic>
      <p:pic>
        <p:nvPicPr>
          <p:cNvPr id="7" name="Picture 699"/>
          <p:cNvPicPr>
            <a:picLocks noGrp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887964" y="5576341"/>
            <a:ext cx="1700782" cy="1235079"/>
          </a:xfrm>
          <a:prstGeom prst="rect">
            <a:avLst/>
          </a:prstGeom>
        </p:spPr>
      </p:pic>
      <p:pic>
        <p:nvPicPr>
          <p:cNvPr id="8" name="Picture 715"/>
          <p:cNvPicPr/>
          <p:nvPr/>
        </p:nvPicPr>
        <p:blipFill>
          <a:blip r:embed="rId6"/>
          <a:stretch>
            <a:fillRect/>
          </a:stretch>
        </p:blipFill>
        <p:spPr>
          <a:xfrm>
            <a:off x="4363139" y="5306518"/>
            <a:ext cx="1502359" cy="1527932"/>
          </a:xfrm>
          <a:prstGeom prst="rect">
            <a:avLst/>
          </a:prstGeom>
        </p:spPr>
      </p:pic>
      <p:pic>
        <p:nvPicPr>
          <p:cNvPr id="9" name="Picture 731"/>
          <p:cNvPicPr/>
          <p:nvPr/>
        </p:nvPicPr>
        <p:blipFill>
          <a:blip r:embed="rId7"/>
          <a:stretch>
            <a:fillRect/>
          </a:stretch>
        </p:blipFill>
        <p:spPr>
          <a:xfrm>
            <a:off x="2363682" y="5191624"/>
            <a:ext cx="1997753" cy="1642826"/>
          </a:xfrm>
          <a:prstGeom prst="rect">
            <a:avLst/>
          </a:prstGeom>
        </p:spPr>
      </p:pic>
      <p:pic>
        <p:nvPicPr>
          <p:cNvPr id="10" name="Picture 747"/>
          <p:cNvPicPr/>
          <p:nvPr/>
        </p:nvPicPr>
        <p:blipFill>
          <a:blip r:embed="rId8"/>
          <a:stretch>
            <a:fillRect/>
          </a:stretch>
        </p:blipFill>
        <p:spPr>
          <a:xfrm>
            <a:off x="-17764" y="4594852"/>
            <a:ext cx="2414379" cy="2239598"/>
          </a:xfrm>
          <a:prstGeom prst="rect">
            <a:avLst/>
          </a:prstGeom>
        </p:spPr>
      </p:pic>
      <p:pic>
        <p:nvPicPr>
          <p:cNvPr id="12" name="Picture 66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519942" y="-10531"/>
            <a:ext cx="1685234" cy="1475103"/>
          </a:xfrm>
          <a:prstGeom prst="rect">
            <a:avLst/>
          </a:prstGeom>
        </p:spPr>
      </p:pic>
      <p:pic>
        <p:nvPicPr>
          <p:cNvPr id="13" name="Picture 684"/>
          <p:cNvPicPr/>
          <p:nvPr/>
        </p:nvPicPr>
        <p:blipFill>
          <a:blip r:embed="rId4"/>
          <a:stretch>
            <a:fillRect/>
          </a:stretch>
        </p:blipFill>
        <p:spPr>
          <a:xfrm>
            <a:off x="4205176" y="112539"/>
            <a:ext cx="1372193" cy="1148524"/>
          </a:xfrm>
          <a:prstGeom prst="rect">
            <a:avLst/>
          </a:prstGeom>
        </p:spPr>
      </p:pic>
      <p:pic>
        <p:nvPicPr>
          <p:cNvPr id="14" name="Picture 715"/>
          <p:cNvPicPr/>
          <p:nvPr/>
        </p:nvPicPr>
        <p:blipFill>
          <a:blip r:embed="rId6"/>
          <a:stretch>
            <a:fillRect/>
          </a:stretch>
        </p:blipFill>
        <p:spPr>
          <a:xfrm>
            <a:off x="5516531" y="-10531"/>
            <a:ext cx="1437858" cy="1332346"/>
          </a:xfrm>
          <a:prstGeom prst="rect">
            <a:avLst/>
          </a:prstGeom>
        </p:spPr>
      </p:pic>
      <p:pic>
        <p:nvPicPr>
          <p:cNvPr id="15" name="Picture 69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-2249"/>
            <a:ext cx="1660124" cy="1324064"/>
          </a:xfrm>
          <a:prstGeom prst="rect">
            <a:avLst/>
          </a:prstGeom>
        </p:spPr>
      </p:pic>
      <p:pic>
        <p:nvPicPr>
          <p:cNvPr id="16" name="Picture 731"/>
          <p:cNvPicPr/>
          <p:nvPr/>
        </p:nvPicPr>
        <p:blipFill>
          <a:blip r:embed="rId7"/>
          <a:stretch>
            <a:fillRect/>
          </a:stretch>
        </p:blipFill>
        <p:spPr>
          <a:xfrm>
            <a:off x="8670524" y="-10531"/>
            <a:ext cx="1776079" cy="1714640"/>
          </a:xfrm>
          <a:prstGeom prst="rect">
            <a:avLst/>
          </a:prstGeom>
        </p:spPr>
      </p:pic>
      <p:pic>
        <p:nvPicPr>
          <p:cNvPr id="17" name="Picture 747"/>
          <p:cNvPicPr/>
          <p:nvPr/>
        </p:nvPicPr>
        <p:blipFill>
          <a:blip r:embed="rId8"/>
          <a:stretch>
            <a:fillRect/>
          </a:stretch>
        </p:blipFill>
        <p:spPr>
          <a:xfrm>
            <a:off x="10443137" y="-8778"/>
            <a:ext cx="1713672" cy="1560725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633700" y="3369071"/>
            <a:ext cx="44680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 smtClean="0"/>
              <a:t>organizace aktivity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 smtClean="0"/>
              <a:t>vzájemná komunikace 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38840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98870"/>
            <a:ext cx="10515600" cy="1325563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 smtClean="0"/>
              <a:t>Aktivita </a:t>
            </a:r>
            <a:r>
              <a:rPr lang="cs-CZ" sz="3200" b="1" dirty="0"/>
              <a:t>3 </a:t>
            </a:r>
            <a:r>
              <a:rPr lang="cs-CZ" sz="3200" b="1" dirty="0" smtClean="0"/>
              <a:t>- </a:t>
            </a:r>
            <a:r>
              <a:rPr lang="cs-CZ" sz="3200" dirty="0" smtClean="0"/>
              <a:t>rozpoznat </a:t>
            </a:r>
            <a:r>
              <a:rPr lang="cs-CZ" sz="3200" dirty="0"/>
              <a:t>dva shodné obrazce na pracovním </a:t>
            </a:r>
            <a:r>
              <a:rPr lang="cs-CZ" sz="3200" dirty="0" smtClean="0"/>
              <a:t>listu, </a:t>
            </a:r>
            <a:r>
              <a:rPr lang="cs-CZ" sz="3200" dirty="0"/>
              <a:t>spojit je </a:t>
            </a:r>
            <a:r>
              <a:rPr lang="cs-CZ" sz="3200" dirty="0" smtClean="0"/>
              <a:t>čarou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> 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4" name="obrázek 2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1979150"/>
            <a:ext cx="3241963" cy="407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955964" y="2382982"/>
            <a:ext cx="5860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„Uvědomila jsem si, </a:t>
            </a:r>
            <a:r>
              <a:rPr lang="cs-CZ" sz="2400" dirty="0"/>
              <a:t>že by bylo vhodné mít z jednoho pracovního listu vystříhané geometrické tvary, které mají děti vzájemně </a:t>
            </a:r>
            <a:r>
              <a:rPr lang="cs-CZ" sz="2400" dirty="0" smtClean="0"/>
              <a:t>porovnávat.“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3989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/>
              <a:t>Aktivita 4 </a:t>
            </a:r>
            <a:r>
              <a:rPr lang="cs-CZ" sz="3200" b="1" dirty="0" smtClean="0"/>
              <a:t>– </a:t>
            </a:r>
            <a:r>
              <a:rPr lang="cs-CZ" sz="3200" dirty="0" smtClean="0"/>
              <a:t>„roztřídit </a:t>
            </a:r>
            <a:r>
              <a:rPr lang="cs-CZ" sz="3200" dirty="0"/>
              <a:t>kuličky podle </a:t>
            </a:r>
            <a:r>
              <a:rPr lang="cs-CZ" sz="3200" dirty="0" smtClean="0"/>
              <a:t>barev“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obrázek 8"/>
          <p:cNvPicPr>
            <a:picLocks noGrp="1"/>
          </p:cNvPicPr>
          <p:nvPr>
            <p:ph idx="1"/>
          </p:nvPr>
        </p:nvPicPr>
        <p:blipFill>
          <a:blip r:embed="rId2"/>
          <a:srcRect l="9229" t="9745" r="13732" b="12487"/>
          <a:stretch>
            <a:fillRect/>
          </a:stretch>
        </p:blipFill>
        <p:spPr bwMode="auto">
          <a:xfrm>
            <a:off x="1930635" y="2626364"/>
            <a:ext cx="2890748" cy="209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154779" y="1510145"/>
            <a:ext cx="9582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„ žluté </a:t>
            </a:r>
            <a:r>
              <a:rPr lang="cs-CZ" sz="2400" dirty="0"/>
              <a:t>kuličky k sobě na jednu hromádku, červené také k sobě na jinou </a:t>
            </a:r>
            <a:r>
              <a:rPr lang="cs-CZ" sz="2400" dirty="0" smtClean="0"/>
              <a:t>hromádku,…“</a:t>
            </a:r>
            <a:endParaRPr lang="cs-CZ" sz="2400" dirty="0"/>
          </a:p>
        </p:txBody>
      </p:sp>
      <p:pic>
        <p:nvPicPr>
          <p:cNvPr id="6" name="obrázek 6"/>
          <p:cNvPicPr/>
          <p:nvPr/>
        </p:nvPicPr>
        <p:blipFill>
          <a:blip r:embed="rId3"/>
          <a:srcRect l="8628" r="3227" b="8780"/>
          <a:stretch>
            <a:fillRect/>
          </a:stretch>
        </p:blipFill>
        <p:spPr bwMode="auto">
          <a:xfrm>
            <a:off x="6198379" y="2538053"/>
            <a:ext cx="364680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1154779" y="5001622"/>
            <a:ext cx="9566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„Jeden </a:t>
            </a:r>
            <a:r>
              <a:rPr lang="cs-CZ" sz="2400" dirty="0"/>
              <a:t>z chlapců roztřídil korálky podle barvy a zároveň takto vzniklé skupiny uspořádal podle </a:t>
            </a:r>
            <a:r>
              <a:rPr lang="cs-CZ" sz="2400" dirty="0" smtClean="0"/>
              <a:t>počtu.“</a:t>
            </a:r>
          </a:p>
          <a:p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korálky nebyly ze stejného materiálu a stejně veliké</a:t>
            </a:r>
          </a:p>
        </p:txBody>
      </p:sp>
    </p:spTree>
    <p:extLst>
      <p:ext uri="{BB962C8B-B14F-4D97-AF65-F5344CB8AC3E}">
        <p14:creationId xmlns:p14="http://schemas.microsoft.com/office/powerpoint/2010/main" val="384848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51709"/>
            <a:ext cx="10515600" cy="4625254"/>
          </a:xfrm>
        </p:spPr>
        <p:txBody>
          <a:bodyPr/>
          <a:lstStyle/>
          <a:p>
            <a:r>
              <a:rPr lang="cs-CZ" dirty="0"/>
              <a:t>zaměření aktivit na významné stránky matematické pregramotnosti v souvislosti s požadavky </a:t>
            </a:r>
            <a:r>
              <a:rPr lang="cs-CZ" dirty="0" smtClean="0"/>
              <a:t>RVP PV,</a:t>
            </a:r>
          </a:p>
          <a:p>
            <a:r>
              <a:rPr lang="cs-CZ" dirty="0" smtClean="0"/>
              <a:t>uplatněna </a:t>
            </a:r>
            <a:r>
              <a:rPr lang="cs-CZ" dirty="0"/>
              <a:t>kromě matematiky také stránka jazyková, literární a </a:t>
            </a:r>
            <a:r>
              <a:rPr lang="cs-CZ" dirty="0" smtClean="0"/>
              <a:t>výtvarná (propojení čtenářské a matematické pregramotnosti),</a:t>
            </a:r>
          </a:p>
          <a:p>
            <a:r>
              <a:rPr lang="cs-CZ" dirty="0" smtClean="0"/>
              <a:t>širší </a:t>
            </a:r>
            <a:r>
              <a:rPr lang="cs-CZ" dirty="0"/>
              <a:t>uplatnění reflektivní analýzy konkrétních aktivit budoucími učiteli mateřské školy v reálném školním </a:t>
            </a:r>
            <a:r>
              <a:rPr lang="cs-CZ" dirty="0" smtClean="0"/>
              <a:t>prostředí,</a:t>
            </a:r>
          </a:p>
          <a:p>
            <a:r>
              <a:rPr lang="cs-CZ" dirty="0" smtClean="0"/>
              <a:t>diskuse s</a:t>
            </a:r>
            <a:r>
              <a:rPr lang="cs-CZ" dirty="0"/>
              <a:t> </a:t>
            </a:r>
            <a:r>
              <a:rPr lang="cs-CZ" dirty="0" smtClean="0"/>
              <a:t>mentory,</a:t>
            </a:r>
          </a:p>
          <a:p>
            <a:r>
              <a:rPr lang="cs-CZ" dirty="0" smtClean="0"/>
              <a:t>vlastní profesní portfolio studentky.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345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(pěkné) náměty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8764" y="1577231"/>
            <a:ext cx="11194471" cy="4351338"/>
          </a:xfrm>
        </p:spPr>
        <p:txBody>
          <a:bodyPr/>
          <a:lstStyle/>
          <a:p>
            <a:r>
              <a:rPr lang="cs-CZ" dirty="0" smtClean="0"/>
              <a:t>Kristýna Nováková</a:t>
            </a:r>
          </a:p>
          <a:p>
            <a:pPr marL="0" indent="0">
              <a:buNone/>
            </a:pPr>
            <a:r>
              <a:rPr lang="cs-CZ" dirty="0" smtClean="0"/>
              <a:t>Využití </a:t>
            </a:r>
            <a:r>
              <a:rPr lang="cs-CZ" dirty="0"/>
              <a:t>literárního textu pro rozvoj matematické pregramotnosti u dětí předškolního </a:t>
            </a:r>
            <a:r>
              <a:rPr lang="cs-CZ" dirty="0" smtClean="0"/>
              <a:t>věku  </a:t>
            </a:r>
            <a:r>
              <a:rPr lang="cs-CZ" sz="2400" dirty="0" smtClean="0">
                <a:hlinkClick r:id="rId2"/>
              </a:rPr>
              <a:t>https</a:t>
            </a:r>
            <a:r>
              <a:rPr lang="cs-CZ" sz="2400" dirty="0">
                <a:hlinkClick r:id="rId2"/>
              </a:rPr>
              <a:t>://is.muni.cz/th/ag3og/Cela_prace_-_do_ISU.pdf</a:t>
            </a:r>
            <a:endParaRPr lang="cs-CZ" sz="2400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Pavel Čech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68" y="4018659"/>
            <a:ext cx="7571014" cy="2370596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932219" y="6389255"/>
            <a:ext cx="4128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prosinec 2016 </a:t>
            </a:r>
            <a:r>
              <a:rPr lang="cs-CZ" dirty="0" smtClean="0"/>
              <a:t> – </a:t>
            </a:r>
            <a:r>
              <a:rPr lang="cs-CZ" dirty="0"/>
              <a:t>únor 2017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0"/>
            <a:ext cx="1828800" cy="294988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5719" y="3430444"/>
            <a:ext cx="3007516" cy="295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03785E8-628E-4C62-A64B-51D3BE355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9198" y="1965460"/>
            <a:ext cx="2571967" cy="36070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57" y="365125"/>
            <a:ext cx="3228975" cy="2133600"/>
          </a:xfrm>
          <a:prstGeom prst="rect">
            <a:avLst/>
          </a:prstGeom>
        </p:spPr>
      </p:pic>
      <p:pic>
        <p:nvPicPr>
          <p:cNvPr id="6" name="Zástupný symbol pro obsah 23">
            <a:extLst>
              <a:ext uri="{FF2B5EF4-FFF2-40B4-BE49-F238E27FC236}">
                <a16:creationId xmlns:a16="http://schemas.microsoft.com/office/drawing/2014/main" id="{3A27CEAC-03DF-4F48-A749-4C695ECD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29" y="3990109"/>
            <a:ext cx="2534313" cy="23879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990" y="176573"/>
            <a:ext cx="2486025" cy="21336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4801C2D-CD40-4824-9C35-8B2AA735BA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374" y="449943"/>
            <a:ext cx="3376546" cy="329576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8185" y="4606270"/>
            <a:ext cx="3834244" cy="22265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3503" y="2765054"/>
            <a:ext cx="2000679" cy="162875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2990" y="5039086"/>
            <a:ext cx="2392346" cy="151380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85" y="2383735"/>
            <a:ext cx="21812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91697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Podstata projektu v rámci výzvy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17261"/>
            <a:ext cx="10515600" cy="1598776"/>
          </a:xfrm>
        </p:spPr>
        <p:txBody>
          <a:bodyPr/>
          <a:lstStyle/>
          <a:p>
            <a:r>
              <a:rPr lang="cs-CZ" b="1" dirty="0" smtClean="0"/>
              <a:t>Cílem je </a:t>
            </a:r>
            <a:r>
              <a:rPr lang="cs-CZ" b="1" dirty="0" smtClean="0">
                <a:solidFill>
                  <a:srgbClr val="C00000"/>
                </a:solidFill>
              </a:rPr>
              <a:t>budování společenství</a:t>
            </a:r>
            <a:r>
              <a:rPr lang="cs-CZ" b="1" dirty="0" smtClean="0"/>
              <a:t> – současně rozvoj oborů, klíčových kompetencí, mezipředmětových vztahů </a:t>
            </a:r>
          </a:p>
          <a:p>
            <a:pPr marL="0" indent="0">
              <a:buNone/>
            </a:pPr>
            <a:r>
              <a:rPr lang="cs-CZ" dirty="0" smtClean="0"/>
              <a:t>                                                                                                       17. 1. 2017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763983" y="5126182"/>
            <a:ext cx="7696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 smtClean="0"/>
              <a:t>Děkuji za pozornost.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278113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957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i="1" dirty="0"/>
              <a:t>Reflexe aktivit inspirovaných literárním textem v kontextu rozvoje matematické pregramotnosti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076994"/>
            <a:ext cx="10515600" cy="4206240"/>
          </a:xfrm>
        </p:spPr>
        <p:txBody>
          <a:bodyPr/>
          <a:lstStyle/>
          <a:p>
            <a:r>
              <a:rPr lang="cs-CZ" dirty="0"/>
              <a:t>komplexnost (mezioborovost) dětských </a:t>
            </a:r>
            <a:r>
              <a:rPr lang="cs-CZ" dirty="0" smtClean="0"/>
              <a:t>činností, </a:t>
            </a:r>
          </a:p>
          <a:p>
            <a:r>
              <a:rPr lang="cs-CZ" dirty="0"/>
              <a:t>životní </a:t>
            </a:r>
            <a:r>
              <a:rPr lang="cs-CZ" dirty="0" smtClean="0"/>
              <a:t>realita,</a:t>
            </a:r>
          </a:p>
          <a:p>
            <a:r>
              <a:rPr lang="cs-CZ" dirty="0" smtClean="0"/>
              <a:t>rozvoj </a:t>
            </a:r>
            <a:r>
              <a:rPr lang="cs-CZ" dirty="0"/>
              <a:t>jazykových </a:t>
            </a:r>
            <a:r>
              <a:rPr lang="cs-CZ" dirty="0" smtClean="0"/>
              <a:t>kompetencí, </a:t>
            </a:r>
          </a:p>
          <a:p>
            <a:r>
              <a:rPr lang="cs-CZ" dirty="0" smtClean="0"/>
              <a:t>„…při </a:t>
            </a:r>
            <a:r>
              <a:rPr lang="cs-CZ" dirty="0"/>
              <a:t>osvojování si jazyka se rozvíjí proces </a:t>
            </a:r>
            <a:r>
              <a:rPr lang="cs-CZ" dirty="0" smtClean="0"/>
              <a:t>abstrakce…“</a:t>
            </a:r>
          </a:p>
          <a:p>
            <a:pPr marL="0" indent="0">
              <a:buNone/>
            </a:pPr>
            <a:r>
              <a:rPr lang="cs-CZ" dirty="0" smtClean="0"/>
              <a:t>							</a:t>
            </a:r>
            <a:r>
              <a:rPr lang="cs-CZ" sz="2400" dirty="0" smtClean="0"/>
              <a:t>Kuřina </a:t>
            </a:r>
            <a:r>
              <a:rPr lang="cs-CZ" sz="2400" dirty="0"/>
              <a:t>(2014</a:t>
            </a:r>
            <a:r>
              <a:rPr lang="cs-CZ" sz="2400" dirty="0" smtClean="0"/>
              <a:t>)</a:t>
            </a:r>
          </a:p>
          <a:p>
            <a:r>
              <a:rPr lang="cs-CZ" dirty="0" smtClean="0"/>
              <a:t>„…vzdělávání </a:t>
            </a:r>
            <a:r>
              <a:rPr lang="cs-CZ" dirty="0"/>
              <a:t>v předškolním věku nemůže být zatíženo nemístným </a:t>
            </a:r>
            <a:r>
              <a:rPr lang="cs-CZ" dirty="0" smtClean="0"/>
              <a:t>verbalismem…“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                                                              </a:t>
            </a:r>
            <a:r>
              <a:rPr lang="cs-CZ" sz="2400" dirty="0" smtClean="0"/>
              <a:t>Lišková </a:t>
            </a:r>
            <a:r>
              <a:rPr lang="cs-CZ" sz="2400" dirty="0"/>
              <a:t>(2014) </a:t>
            </a:r>
          </a:p>
        </p:txBody>
      </p:sp>
    </p:spTree>
    <p:extLst>
      <p:ext uri="{BB962C8B-B14F-4D97-AF65-F5344CB8AC3E}">
        <p14:creationId xmlns:p14="http://schemas.microsoft.com/office/powerpoint/2010/main" val="115036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„Dobré“ zpracování čteného/slyšeného textu usnadňuje později správné porozumění textu, který po osvojení čtenářských dovedností čte dítě samo a posléze napomáhá i matematizaci.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                                                                               </a:t>
            </a:r>
            <a:r>
              <a:rPr lang="cs-CZ" smtClean="0"/>
              <a:t>(Kaslová, 2010)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504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Cílem výzkumu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zpracovat soubor aktivit vhodných k využití v kontextu třídy s perspektivou jejich zařazení do </a:t>
            </a:r>
            <a:r>
              <a:rPr lang="cs-CZ" dirty="0" smtClean="0"/>
              <a:t>profesního </a:t>
            </a:r>
            <a:r>
              <a:rPr lang="cs-CZ" dirty="0"/>
              <a:t>portfolia, </a:t>
            </a:r>
          </a:p>
          <a:p>
            <a:pPr lvl="0"/>
            <a:r>
              <a:rPr lang="cs-CZ" dirty="0"/>
              <a:t>následně soubor analyzovat z pohledu využití jeho potencionálu k propojení matematické a čtenářské pregramotnosti dětí.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214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Výzkumné otázky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Na které aspekty matematické pregramotnosti budou připravené aktivity zaměřeny?</a:t>
            </a:r>
          </a:p>
          <a:p>
            <a:pPr lvl="0"/>
            <a:r>
              <a:rPr lang="cs-CZ" dirty="0"/>
              <a:t>Jaké prostředky (zdroj/materiál/pomůcky) budou pro splnění cíle vzhledem k věku a mentální vyspělosti dětí nejvhodnější?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75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Ukázka výzkumných aktivit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Kristýna, </a:t>
            </a:r>
          </a:p>
          <a:p>
            <a:r>
              <a:rPr lang="cs-CZ" dirty="0" smtClean="0"/>
              <a:t>prosinec 2018/leden 2019,</a:t>
            </a:r>
            <a:r>
              <a:rPr lang="cs-CZ" dirty="0"/>
              <a:t> </a:t>
            </a:r>
            <a:r>
              <a:rPr lang="cs-CZ" dirty="0" smtClean="0"/>
              <a:t>mateřská škola </a:t>
            </a:r>
            <a:r>
              <a:rPr lang="cs-CZ" dirty="0"/>
              <a:t>v </a:t>
            </a:r>
            <a:r>
              <a:rPr lang="cs-CZ" dirty="0" smtClean="0"/>
              <a:t>Brně,</a:t>
            </a:r>
          </a:p>
          <a:p>
            <a:r>
              <a:rPr lang="cs-CZ" dirty="0"/>
              <a:t>osm dětí ve věku 3 – 4 </a:t>
            </a:r>
            <a:r>
              <a:rPr lang="cs-CZ" dirty="0" smtClean="0"/>
              <a:t>let,</a:t>
            </a:r>
          </a:p>
          <a:p>
            <a:r>
              <a:rPr lang="cs-CZ" dirty="0" smtClean="0"/>
              <a:t>běžná třída,</a:t>
            </a:r>
          </a:p>
          <a:p>
            <a:r>
              <a:rPr lang="cs-CZ" dirty="0" smtClean="0"/>
              <a:t>práce skupinová i individuální,</a:t>
            </a:r>
          </a:p>
          <a:p>
            <a:r>
              <a:rPr lang="cs-CZ" dirty="0" smtClean="0"/>
              <a:t>obrázková knížka </a:t>
            </a:r>
            <a:r>
              <a:rPr lang="cs-CZ" dirty="0"/>
              <a:t>„O </a:t>
            </a:r>
            <a:r>
              <a:rPr lang="cs-CZ" dirty="0" err="1"/>
              <a:t>mráčkovi</a:t>
            </a:r>
            <a:r>
              <a:rPr lang="cs-CZ" dirty="0"/>
              <a:t>“ od Pavla </a:t>
            </a:r>
            <a:r>
              <a:rPr lang="cs-CZ" dirty="0" smtClean="0"/>
              <a:t>Čecha.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090" y="2874931"/>
            <a:ext cx="3797445" cy="387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3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582" y="212147"/>
            <a:ext cx="8181975" cy="488632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0382" y="5098472"/>
            <a:ext cx="10515600" cy="2422381"/>
          </a:xfrm>
        </p:spPr>
        <p:txBody>
          <a:bodyPr/>
          <a:lstStyle/>
          <a:p>
            <a:r>
              <a:rPr lang="cs-CZ" dirty="0" smtClean="0"/>
              <a:t>obohacení o další  dimenzi,</a:t>
            </a:r>
          </a:p>
          <a:p>
            <a:r>
              <a:rPr lang="cs-CZ" dirty="0"/>
              <a:t>ilustrací v </a:t>
            </a:r>
            <a:r>
              <a:rPr lang="cs-CZ" dirty="0" smtClean="0"/>
              <a:t>knize - </a:t>
            </a:r>
            <a:r>
              <a:rPr lang="cs-CZ" dirty="0"/>
              <a:t>otevřené individuálním představám a zkušenostem </a:t>
            </a:r>
            <a:r>
              <a:rPr lang="cs-CZ" dirty="0" smtClean="0"/>
              <a:t>dětí.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31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766906"/>
            <a:ext cx="10702636" cy="1325563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Aktivita 1 – seznámení dětí s knihou, rozvoj slovní zásoby, </a:t>
            </a:r>
            <a:r>
              <a:rPr lang="cs-CZ" sz="3600" b="1" dirty="0" smtClean="0"/>
              <a:t>fantazie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324388"/>
            <a:ext cx="10515600" cy="4351338"/>
          </a:xfrm>
        </p:spPr>
        <p:txBody>
          <a:bodyPr/>
          <a:lstStyle/>
          <a:p>
            <a:r>
              <a:rPr lang="cs-CZ" dirty="0" smtClean="0"/>
              <a:t>obrázková osnova,</a:t>
            </a:r>
          </a:p>
          <a:p>
            <a:r>
              <a:rPr lang="cs-CZ" dirty="0" smtClean="0"/>
              <a:t>detaily </a:t>
            </a:r>
            <a:r>
              <a:rPr lang="cs-CZ" dirty="0"/>
              <a:t>na </a:t>
            </a:r>
            <a:r>
              <a:rPr lang="cs-CZ" dirty="0" smtClean="0"/>
              <a:t>ilustracích, stejné obrázky.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865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66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1142"/>
            <a:ext cx="2377367" cy="2459628"/>
          </a:xfrm>
          <a:prstGeom prst="rect">
            <a:avLst/>
          </a:prstGeom>
        </p:spPr>
      </p:pic>
      <p:pic>
        <p:nvPicPr>
          <p:cNvPr id="5" name="Picture 684"/>
          <p:cNvPicPr/>
          <p:nvPr/>
        </p:nvPicPr>
        <p:blipFill>
          <a:blip r:embed="rId3"/>
          <a:stretch>
            <a:fillRect/>
          </a:stretch>
        </p:blipFill>
        <p:spPr>
          <a:xfrm>
            <a:off x="3394365" y="720436"/>
            <a:ext cx="2438126" cy="2219096"/>
          </a:xfrm>
          <a:prstGeom prst="rect">
            <a:avLst/>
          </a:prstGeom>
        </p:spPr>
      </p:pic>
      <p:pic>
        <p:nvPicPr>
          <p:cNvPr id="6" name="Picture 699"/>
          <p:cNvPicPr/>
          <p:nvPr/>
        </p:nvPicPr>
        <p:blipFill>
          <a:blip r:embed="rId4"/>
          <a:stretch>
            <a:fillRect/>
          </a:stretch>
        </p:blipFill>
        <p:spPr>
          <a:xfrm>
            <a:off x="6270170" y="457199"/>
            <a:ext cx="3320143" cy="2991304"/>
          </a:xfrm>
          <a:prstGeom prst="rect">
            <a:avLst/>
          </a:prstGeom>
        </p:spPr>
      </p:pic>
      <p:pic>
        <p:nvPicPr>
          <p:cNvPr id="7" name="Picture 715"/>
          <p:cNvPicPr/>
          <p:nvPr/>
        </p:nvPicPr>
        <p:blipFill>
          <a:blip r:embed="rId5"/>
          <a:stretch>
            <a:fillRect/>
          </a:stretch>
        </p:blipFill>
        <p:spPr>
          <a:xfrm>
            <a:off x="3215567" y="3879668"/>
            <a:ext cx="2643051" cy="2556145"/>
          </a:xfrm>
          <a:prstGeom prst="rect">
            <a:avLst/>
          </a:prstGeom>
        </p:spPr>
      </p:pic>
      <p:pic>
        <p:nvPicPr>
          <p:cNvPr id="8" name="Picture 731"/>
          <p:cNvPicPr/>
          <p:nvPr/>
        </p:nvPicPr>
        <p:blipFill>
          <a:blip r:embed="rId6"/>
          <a:stretch>
            <a:fillRect/>
          </a:stretch>
        </p:blipFill>
        <p:spPr>
          <a:xfrm>
            <a:off x="5858618" y="3448503"/>
            <a:ext cx="2706190" cy="2406105"/>
          </a:xfrm>
          <a:prstGeom prst="rect">
            <a:avLst/>
          </a:prstGeom>
        </p:spPr>
      </p:pic>
      <p:pic>
        <p:nvPicPr>
          <p:cNvPr id="9" name="Picture 747"/>
          <p:cNvPicPr/>
          <p:nvPr/>
        </p:nvPicPr>
        <p:blipFill>
          <a:blip r:embed="rId7"/>
          <a:stretch>
            <a:fillRect/>
          </a:stretch>
        </p:blipFill>
        <p:spPr>
          <a:xfrm>
            <a:off x="9590313" y="2420778"/>
            <a:ext cx="2414379" cy="223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7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451</Words>
  <Application>Microsoft Office PowerPoint</Application>
  <PresentationFormat>Širokoúhlá obrazovka</PresentationFormat>
  <Paragraphs>92</Paragraphs>
  <Slides>18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Motiv Office</vt:lpstr>
      <vt:lpstr>Inspirace k rozvoji vztahů mezi čtenářskou a matematickou pregramotností </vt:lpstr>
      <vt:lpstr>Reflexe aktivit inspirovaných literárním textem v kontextu rozvoje matematické pregramotnosti</vt:lpstr>
      <vt:lpstr>Prezentace aplikace PowerPoint</vt:lpstr>
      <vt:lpstr>Cílem výzkumu </vt:lpstr>
      <vt:lpstr>Výzkumné otázky</vt:lpstr>
      <vt:lpstr>Ukázka výzkumných aktivit</vt:lpstr>
      <vt:lpstr>Prezentace aplikace PowerPoint</vt:lpstr>
      <vt:lpstr>Aktivita 1 – seznámení dětí s knihou, rozvoj slovní zásoby, fantazie </vt:lpstr>
      <vt:lpstr>Prezentace aplikace PowerPoint</vt:lpstr>
      <vt:lpstr>Prezentace aplikace PowerPoint</vt:lpstr>
      <vt:lpstr>Jak to, že když se kluk zastavil, tak drak spadl?</vt:lpstr>
      <vt:lpstr>Aktivita 2 - rozvoj paměti a procvičení časového uspořádání, „chronologické upořádání klíčových okamžiků“ –obrázková osnova</vt:lpstr>
      <vt:lpstr>   Aktivita 3 - rozpoznat dva shodné obrazce na pracovním listu, spojit je čarou   </vt:lpstr>
      <vt:lpstr>Aktivita 4 – „roztřídit kuličky podle barev“ </vt:lpstr>
      <vt:lpstr>Závěr</vt:lpstr>
      <vt:lpstr>Další (pěkné) náměty </vt:lpstr>
      <vt:lpstr>Prezentace aplikace PowerPoint</vt:lpstr>
      <vt:lpstr>Podstata projektu v rámci výzvy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Novakova</dc:creator>
  <cp:lastModifiedBy>Novakova</cp:lastModifiedBy>
  <cp:revision>44</cp:revision>
  <cp:lastPrinted>2019-09-18T18:55:40Z</cp:lastPrinted>
  <dcterms:created xsi:type="dcterms:W3CDTF">2019-09-03T19:37:19Z</dcterms:created>
  <dcterms:modified xsi:type="dcterms:W3CDTF">2019-09-19T13:07:32Z</dcterms:modified>
</cp:coreProperties>
</file>