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38" r:id="rId1"/>
  </p:sldMasterIdLst>
  <p:sldIdLst>
    <p:sldId id="256" r:id="rId2"/>
    <p:sldId id="296" r:id="rId3"/>
    <p:sldId id="262" r:id="rId4"/>
    <p:sldId id="260" r:id="rId5"/>
    <p:sldId id="283" r:id="rId6"/>
    <p:sldId id="281" r:id="rId7"/>
    <p:sldId id="297" r:id="rId8"/>
    <p:sldId id="270" r:id="rId9"/>
    <p:sldId id="291" r:id="rId10"/>
    <p:sldId id="293" r:id="rId11"/>
    <p:sldId id="282" r:id="rId12"/>
    <p:sldId id="268" r:id="rId13"/>
    <p:sldId id="298" r:id="rId14"/>
    <p:sldId id="300" r:id="rId15"/>
    <p:sldId id="299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5D989-4208-46D2-A2D6-8F1409716314}" v="1149" dt="2019-09-18T15:48:06.211"/>
    <p1510:client id="{621F593B-176E-4278-B391-B4C105A05AEA}" v="29" dt="2019-05-09T09:39:44.663"/>
    <p1510:client id="{65196B72-5FC0-45FC-86A8-1B4DF4D0365B}" v="351" dt="2019-09-18T03:50:26.021"/>
    <p1510:client id="{8C1C09BE-1624-4A58-B831-285AAFD50F0E}" v="3" dt="2019-09-17T20:30:13.211"/>
    <p1510:client id="{C453712C-3CDA-471E-AC16-7E0DA36B8ECA}" v="312" dt="2019-09-17T20:29:37.863"/>
    <p1510:client id="{C87FD7DD-2FB7-44D1-8DDF-D5D4D872E797}" v="44" dt="2019-09-18T15:51:46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8EA84-8825-44A9-BFF6-4ABE4F7D598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EA4584-CA6F-4690-9F67-39C89486DB87}">
      <dgm:prSet/>
      <dgm:spPr/>
      <dgm:t>
        <a:bodyPr/>
        <a:lstStyle/>
        <a:p>
          <a:pPr rtl="0"/>
          <a:r>
            <a:rPr lang="cs-CZ" dirty="0">
              <a:latin typeface="Trebuchet MS" panose="020B0603020202020204"/>
            </a:rPr>
            <a:t>osobní </a:t>
          </a:r>
          <a:r>
            <a:rPr lang="cs-CZ" dirty="0"/>
            <a:t>setkání</a:t>
          </a:r>
          <a:r>
            <a:rPr lang="cs-CZ" dirty="0">
              <a:latin typeface="Trebuchet MS" panose="020B0603020202020204"/>
            </a:rPr>
            <a:t> </a:t>
          </a:r>
          <a:endParaRPr lang="en-US" dirty="0">
            <a:latin typeface="Trebuchet MS" panose="020B0603020202020204"/>
          </a:endParaRPr>
        </a:p>
      </dgm:t>
    </dgm:pt>
    <dgm:pt modelId="{A5122AB6-224C-4923-B158-C619D303B0FE}" type="parTrans" cxnId="{BE6E2F62-2277-48AD-83D0-A180604C62EC}">
      <dgm:prSet/>
      <dgm:spPr/>
      <dgm:t>
        <a:bodyPr/>
        <a:lstStyle/>
        <a:p>
          <a:endParaRPr lang="en-US"/>
        </a:p>
      </dgm:t>
    </dgm:pt>
    <dgm:pt modelId="{C41E22D9-9014-431E-B999-17584423CE23}" type="sibTrans" cxnId="{BE6E2F62-2277-48AD-83D0-A180604C62EC}">
      <dgm:prSet/>
      <dgm:spPr/>
      <dgm:t>
        <a:bodyPr/>
        <a:lstStyle/>
        <a:p>
          <a:endParaRPr lang="en-US"/>
        </a:p>
      </dgm:t>
    </dgm:pt>
    <dgm:pt modelId="{B0ACA946-C0FF-42D4-9F87-C5DEAB681A13}">
      <dgm:prSet phldr="0"/>
      <dgm:spPr/>
      <dgm:t>
        <a:bodyPr/>
        <a:lstStyle/>
        <a:p>
          <a:pPr rtl="0"/>
          <a:r>
            <a:rPr lang="cs-CZ" dirty="0">
              <a:latin typeface="Trebuchet MS" panose="020B0603020202020204"/>
            </a:rPr>
            <a:t> </a:t>
          </a:r>
          <a:r>
            <a:rPr lang="cs-CZ" dirty="0"/>
            <a:t>telefonní hovor</a:t>
          </a:r>
          <a:endParaRPr lang="cs-CZ" dirty="0">
            <a:latin typeface="Trebuchet MS" panose="020B0603020202020204"/>
          </a:endParaRPr>
        </a:p>
      </dgm:t>
    </dgm:pt>
    <dgm:pt modelId="{12718721-FBFA-4F9F-A6B3-7E1DF6A6B442}" type="parTrans" cxnId="{693C3E11-D021-41AE-AC10-735752242BE4}">
      <dgm:prSet/>
      <dgm:spPr/>
      <dgm:t>
        <a:bodyPr/>
        <a:lstStyle/>
        <a:p>
          <a:endParaRPr lang="cs-CZ"/>
        </a:p>
      </dgm:t>
    </dgm:pt>
    <dgm:pt modelId="{35FA0B12-D788-4120-8D46-098694BE76F9}" type="sibTrans" cxnId="{693C3E11-D021-41AE-AC10-735752242BE4}">
      <dgm:prSet/>
      <dgm:spPr/>
      <dgm:t>
        <a:bodyPr/>
        <a:lstStyle/>
        <a:p>
          <a:endParaRPr lang="cs-CZ"/>
        </a:p>
      </dgm:t>
    </dgm:pt>
    <dgm:pt modelId="{DB293DE6-51FA-4233-93A2-5338160F1D12}">
      <dgm:prSet phldr="0"/>
      <dgm:spPr/>
      <dgm:t>
        <a:bodyPr/>
        <a:lstStyle/>
        <a:p>
          <a:pPr rtl="0"/>
          <a:r>
            <a:rPr lang="cs-CZ" dirty="0"/>
            <a:t>webové stránky</a:t>
          </a:r>
          <a:endParaRPr lang="cs-CZ" dirty="0">
            <a:latin typeface="Trebuchet MS" panose="020B0603020202020204"/>
          </a:endParaRPr>
        </a:p>
      </dgm:t>
    </dgm:pt>
    <dgm:pt modelId="{D9C09949-88BD-46E6-A384-96332836CAA0}" type="parTrans" cxnId="{6AF47A12-D6F8-4233-AFB9-879757856AEC}">
      <dgm:prSet/>
      <dgm:spPr/>
      <dgm:t>
        <a:bodyPr/>
        <a:lstStyle/>
        <a:p>
          <a:endParaRPr lang="cs-CZ"/>
        </a:p>
      </dgm:t>
    </dgm:pt>
    <dgm:pt modelId="{87C259B4-88D7-4B1A-857D-34F49DCE5BBA}" type="sibTrans" cxnId="{6AF47A12-D6F8-4233-AFB9-879757856AEC}">
      <dgm:prSet/>
      <dgm:spPr/>
      <dgm:t>
        <a:bodyPr/>
        <a:lstStyle/>
        <a:p>
          <a:endParaRPr lang="cs-CZ"/>
        </a:p>
      </dgm:t>
    </dgm:pt>
    <dgm:pt modelId="{F19C9C72-FD93-4FA7-BBA5-7BC3D1DC5F0B}">
      <dgm:prSet phldr="0"/>
      <dgm:spPr/>
      <dgm:t>
        <a:bodyPr/>
        <a:lstStyle/>
        <a:p>
          <a:pPr rtl="0"/>
          <a:r>
            <a:rPr lang="cs-CZ" dirty="0"/>
            <a:t>SMS</a:t>
          </a:r>
          <a:endParaRPr lang="cs-CZ" dirty="0">
            <a:latin typeface="Trebuchet MS" panose="020B0603020202020204"/>
          </a:endParaRPr>
        </a:p>
      </dgm:t>
    </dgm:pt>
    <dgm:pt modelId="{5981594E-1448-4E69-8950-012BE3B6D51C}" type="parTrans" cxnId="{DC62CBFF-256D-4C68-90A2-44E2D7FA2018}">
      <dgm:prSet/>
      <dgm:spPr/>
      <dgm:t>
        <a:bodyPr/>
        <a:lstStyle/>
        <a:p>
          <a:endParaRPr lang="cs-CZ"/>
        </a:p>
      </dgm:t>
    </dgm:pt>
    <dgm:pt modelId="{202E6810-96BA-4EF3-91CB-A48D0E9270F6}" type="sibTrans" cxnId="{DC62CBFF-256D-4C68-90A2-44E2D7FA2018}">
      <dgm:prSet/>
      <dgm:spPr/>
      <dgm:t>
        <a:bodyPr/>
        <a:lstStyle/>
        <a:p>
          <a:endParaRPr lang="cs-CZ"/>
        </a:p>
      </dgm:t>
    </dgm:pt>
    <dgm:pt modelId="{0EDF2C65-2A37-453C-8F1B-2F66B50BD0C8}">
      <dgm:prSet phldr="0"/>
      <dgm:spPr/>
      <dgm:t>
        <a:bodyPr/>
        <a:lstStyle/>
        <a:p>
          <a:r>
            <a:rPr lang="cs-CZ" dirty="0"/>
            <a:t>nástěnka</a:t>
          </a:r>
        </a:p>
      </dgm:t>
    </dgm:pt>
    <dgm:pt modelId="{50C20F12-028B-44FC-B752-C975C7174DDC}" type="parTrans" cxnId="{54D219F3-8DFF-4E11-9291-0A8535C17326}">
      <dgm:prSet/>
      <dgm:spPr/>
      <dgm:t>
        <a:bodyPr/>
        <a:lstStyle/>
        <a:p>
          <a:endParaRPr lang="cs-CZ"/>
        </a:p>
      </dgm:t>
    </dgm:pt>
    <dgm:pt modelId="{D6E16B90-6E88-49F1-9948-6935873544FE}" type="sibTrans" cxnId="{54D219F3-8DFF-4E11-9291-0A8535C17326}">
      <dgm:prSet/>
      <dgm:spPr/>
      <dgm:t>
        <a:bodyPr/>
        <a:lstStyle/>
        <a:p>
          <a:endParaRPr lang="cs-CZ"/>
        </a:p>
      </dgm:t>
    </dgm:pt>
    <dgm:pt modelId="{1078C6F2-008B-4EA8-B542-75DA801A1E78}">
      <dgm:prSet phldr="0"/>
      <dgm:spPr/>
      <dgm:t>
        <a:bodyPr/>
        <a:lstStyle/>
        <a:p>
          <a:r>
            <a:rPr lang="cs-CZ" dirty="0"/>
            <a:t>e-mail</a:t>
          </a:r>
        </a:p>
      </dgm:t>
    </dgm:pt>
    <dgm:pt modelId="{4D9DF36B-74E7-4C2C-81F3-081F9B397A3A}" type="parTrans" cxnId="{F1BE8306-EF4F-4831-9628-F551CE7144FB}">
      <dgm:prSet/>
      <dgm:spPr/>
      <dgm:t>
        <a:bodyPr/>
        <a:lstStyle/>
        <a:p>
          <a:endParaRPr lang="cs-CZ"/>
        </a:p>
      </dgm:t>
    </dgm:pt>
    <dgm:pt modelId="{3F36A9E4-E2D5-4765-AE8B-153FA0460F17}" type="sibTrans" cxnId="{F1BE8306-EF4F-4831-9628-F551CE7144FB}">
      <dgm:prSet/>
      <dgm:spPr/>
      <dgm:t>
        <a:bodyPr/>
        <a:lstStyle/>
        <a:p>
          <a:endParaRPr lang="cs-CZ"/>
        </a:p>
      </dgm:t>
    </dgm:pt>
    <dgm:pt modelId="{2AD3B599-369A-46BA-8E15-BABA6BD98566}">
      <dgm:prSet phldr="0"/>
      <dgm:spPr/>
      <dgm:t>
        <a:bodyPr/>
        <a:lstStyle/>
        <a:p>
          <a:r>
            <a:rPr lang="cs-CZ" dirty="0">
              <a:latin typeface="Trebuchet MS" panose="020B0603020202020204"/>
            </a:rPr>
            <a:t> </a:t>
          </a:r>
          <a:r>
            <a:rPr lang="cs-CZ" dirty="0"/>
            <a:t>schůzky</a:t>
          </a:r>
        </a:p>
      </dgm:t>
    </dgm:pt>
    <dgm:pt modelId="{584684EF-88CE-462E-9F8D-5ECBF2044770}" type="parTrans" cxnId="{D700075E-9A3C-4CFF-8792-A8633106071E}">
      <dgm:prSet/>
      <dgm:spPr/>
      <dgm:t>
        <a:bodyPr/>
        <a:lstStyle/>
        <a:p>
          <a:endParaRPr lang="cs-CZ"/>
        </a:p>
      </dgm:t>
    </dgm:pt>
    <dgm:pt modelId="{A1648F09-AEE9-45E8-8FCF-6355978DA7A1}" type="sibTrans" cxnId="{D700075E-9A3C-4CFF-8792-A8633106071E}">
      <dgm:prSet/>
      <dgm:spPr/>
      <dgm:t>
        <a:bodyPr/>
        <a:lstStyle/>
        <a:p>
          <a:endParaRPr lang="cs-CZ"/>
        </a:p>
      </dgm:t>
    </dgm:pt>
    <dgm:pt modelId="{33A691E9-42E5-4A8B-8E31-7330855FA364}" type="pres">
      <dgm:prSet presAssocID="{6F98EA84-8825-44A9-BFF6-4ABE4F7D59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67F7610-7BC8-452B-AD92-8A4B0BA5E365}" type="pres">
      <dgm:prSet presAssocID="{3EEA4584-CA6F-4690-9F67-39C89486DB8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07D69F-972D-4010-9FC8-85A1295820A1}" type="pres">
      <dgm:prSet presAssocID="{C41E22D9-9014-431E-B999-17584423CE23}" presName="sibTrans" presStyleCnt="0"/>
      <dgm:spPr/>
    </dgm:pt>
    <dgm:pt modelId="{86014049-67F6-44CB-9705-9A0F47A170CA}" type="pres">
      <dgm:prSet presAssocID="{2AD3B599-369A-46BA-8E15-BABA6BD9856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FE8697-BD36-48F8-8E71-A0640D176CE7}" type="pres">
      <dgm:prSet presAssocID="{A1648F09-AEE9-45E8-8FCF-6355978DA7A1}" presName="sibTrans" presStyleCnt="0"/>
      <dgm:spPr/>
    </dgm:pt>
    <dgm:pt modelId="{9EE7E5AD-FF1F-4E4D-AB8F-32AA3325CAED}" type="pres">
      <dgm:prSet presAssocID="{B0ACA946-C0FF-42D4-9F87-C5DEAB681A1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702522-7F79-49A9-A1B2-14D8748DE8B6}" type="pres">
      <dgm:prSet presAssocID="{35FA0B12-D788-4120-8D46-098694BE76F9}" presName="sibTrans" presStyleCnt="0"/>
      <dgm:spPr/>
    </dgm:pt>
    <dgm:pt modelId="{8BBE08B3-58CA-4669-A703-09628C107EC7}" type="pres">
      <dgm:prSet presAssocID="{F19C9C72-FD93-4FA7-BBA5-7BC3D1DC5F0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1A3143-D728-405B-8DE9-9B3DDC76041B}" type="pres">
      <dgm:prSet presAssocID="{202E6810-96BA-4EF3-91CB-A48D0E9270F6}" presName="sibTrans" presStyleCnt="0"/>
      <dgm:spPr/>
    </dgm:pt>
    <dgm:pt modelId="{2C0050C0-7A91-4E49-8203-A3F37951C3E6}" type="pres">
      <dgm:prSet presAssocID="{0EDF2C65-2A37-453C-8F1B-2F66B50BD0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58DBC1-2855-495E-AE4B-E9A0D69E1EF0}" type="pres">
      <dgm:prSet presAssocID="{D6E16B90-6E88-49F1-9948-6935873544FE}" presName="sibTrans" presStyleCnt="0"/>
      <dgm:spPr/>
    </dgm:pt>
    <dgm:pt modelId="{CBEC2934-2BDE-4164-86A2-3921CF073F13}" type="pres">
      <dgm:prSet presAssocID="{DB293DE6-51FA-4233-93A2-5338160F1D1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B4D054-760A-4D3B-9DB1-E4E6CFFB5027}" type="pres">
      <dgm:prSet presAssocID="{87C259B4-88D7-4B1A-857D-34F49DCE5BBA}" presName="sibTrans" presStyleCnt="0"/>
      <dgm:spPr/>
    </dgm:pt>
    <dgm:pt modelId="{A1C9BF1C-1DA5-4887-889E-1079D5AF15A7}" type="pres">
      <dgm:prSet presAssocID="{1078C6F2-008B-4EA8-B542-75DA801A1E7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D2C2D38-C837-4F17-9173-288492828B2A}" type="presOf" srcId="{F19C9C72-FD93-4FA7-BBA5-7BC3D1DC5F0B}" destId="{8BBE08B3-58CA-4669-A703-09628C107EC7}" srcOrd="0" destOrd="0" presId="urn:microsoft.com/office/officeart/2005/8/layout/default"/>
    <dgm:cxn modelId="{CF88425F-2554-4099-95A6-E5A03CFA2522}" type="presOf" srcId="{2AD3B599-369A-46BA-8E15-BABA6BD98566}" destId="{86014049-67F6-44CB-9705-9A0F47A170CA}" srcOrd="0" destOrd="0" presId="urn:microsoft.com/office/officeart/2005/8/layout/default"/>
    <dgm:cxn modelId="{25430C44-E290-48B6-BB50-E9263D3A4B91}" type="presOf" srcId="{DB293DE6-51FA-4233-93A2-5338160F1D12}" destId="{CBEC2934-2BDE-4164-86A2-3921CF073F13}" srcOrd="0" destOrd="0" presId="urn:microsoft.com/office/officeart/2005/8/layout/default"/>
    <dgm:cxn modelId="{54D219F3-8DFF-4E11-9291-0A8535C17326}" srcId="{6F98EA84-8825-44A9-BFF6-4ABE4F7D598D}" destId="{0EDF2C65-2A37-453C-8F1B-2F66B50BD0C8}" srcOrd="4" destOrd="0" parTransId="{50C20F12-028B-44FC-B752-C975C7174DDC}" sibTransId="{D6E16B90-6E88-49F1-9948-6935873544FE}"/>
    <dgm:cxn modelId="{B06E05DE-8F25-405E-B56D-7F1CC2197DFE}" type="presOf" srcId="{1078C6F2-008B-4EA8-B542-75DA801A1E78}" destId="{A1C9BF1C-1DA5-4887-889E-1079D5AF15A7}" srcOrd="0" destOrd="0" presId="urn:microsoft.com/office/officeart/2005/8/layout/default"/>
    <dgm:cxn modelId="{693C3E11-D021-41AE-AC10-735752242BE4}" srcId="{6F98EA84-8825-44A9-BFF6-4ABE4F7D598D}" destId="{B0ACA946-C0FF-42D4-9F87-C5DEAB681A13}" srcOrd="2" destOrd="0" parTransId="{12718721-FBFA-4F9F-A6B3-7E1DF6A6B442}" sibTransId="{35FA0B12-D788-4120-8D46-098694BE76F9}"/>
    <dgm:cxn modelId="{DC62CBFF-256D-4C68-90A2-44E2D7FA2018}" srcId="{6F98EA84-8825-44A9-BFF6-4ABE4F7D598D}" destId="{F19C9C72-FD93-4FA7-BBA5-7BC3D1DC5F0B}" srcOrd="3" destOrd="0" parTransId="{5981594E-1448-4E69-8950-012BE3B6D51C}" sibTransId="{202E6810-96BA-4EF3-91CB-A48D0E9270F6}"/>
    <dgm:cxn modelId="{6AF47A12-D6F8-4233-AFB9-879757856AEC}" srcId="{6F98EA84-8825-44A9-BFF6-4ABE4F7D598D}" destId="{DB293DE6-51FA-4233-93A2-5338160F1D12}" srcOrd="5" destOrd="0" parTransId="{D9C09949-88BD-46E6-A384-96332836CAA0}" sibTransId="{87C259B4-88D7-4B1A-857D-34F49DCE5BBA}"/>
    <dgm:cxn modelId="{DBA5EDDF-7B9A-4BE6-856C-398E0296E9B9}" type="presOf" srcId="{6F98EA84-8825-44A9-BFF6-4ABE4F7D598D}" destId="{33A691E9-42E5-4A8B-8E31-7330855FA364}" srcOrd="0" destOrd="0" presId="urn:microsoft.com/office/officeart/2005/8/layout/default"/>
    <dgm:cxn modelId="{D700075E-9A3C-4CFF-8792-A8633106071E}" srcId="{6F98EA84-8825-44A9-BFF6-4ABE4F7D598D}" destId="{2AD3B599-369A-46BA-8E15-BABA6BD98566}" srcOrd="1" destOrd="0" parTransId="{584684EF-88CE-462E-9F8D-5ECBF2044770}" sibTransId="{A1648F09-AEE9-45E8-8FCF-6355978DA7A1}"/>
    <dgm:cxn modelId="{3C4EA493-A635-4EE1-B34B-3688DA80623D}" type="presOf" srcId="{3EEA4584-CA6F-4690-9F67-39C89486DB87}" destId="{F67F7610-7BC8-452B-AD92-8A4B0BA5E365}" srcOrd="0" destOrd="0" presId="urn:microsoft.com/office/officeart/2005/8/layout/default"/>
    <dgm:cxn modelId="{F1BE8306-EF4F-4831-9628-F551CE7144FB}" srcId="{6F98EA84-8825-44A9-BFF6-4ABE4F7D598D}" destId="{1078C6F2-008B-4EA8-B542-75DA801A1E78}" srcOrd="6" destOrd="0" parTransId="{4D9DF36B-74E7-4C2C-81F3-081F9B397A3A}" sibTransId="{3F36A9E4-E2D5-4765-AE8B-153FA0460F17}"/>
    <dgm:cxn modelId="{C6111C94-C641-4431-8280-1DB4FA8FB3CE}" type="presOf" srcId="{0EDF2C65-2A37-453C-8F1B-2F66B50BD0C8}" destId="{2C0050C0-7A91-4E49-8203-A3F37951C3E6}" srcOrd="0" destOrd="0" presId="urn:microsoft.com/office/officeart/2005/8/layout/default"/>
    <dgm:cxn modelId="{BE6E2F62-2277-48AD-83D0-A180604C62EC}" srcId="{6F98EA84-8825-44A9-BFF6-4ABE4F7D598D}" destId="{3EEA4584-CA6F-4690-9F67-39C89486DB87}" srcOrd="0" destOrd="0" parTransId="{A5122AB6-224C-4923-B158-C619D303B0FE}" sibTransId="{C41E22D9-9014-431E-B999-17584423CE23}"/>
    <dgm:cxn modelId="{A801FE54-8492-4397-B976-C7113D2277FC}" type="presOf" srcId="{B0ACA946-C0FF-42D4-9F87-C5DEAB681A13}" destId="{9EE7E5AD-FF1F-4E4D-AB8F-32AA3325CAED}" srcOrd="0" destOrd="0" presId="urn:microsoft.com/office/officeart/2005/8/layout/default"/>
    <dgm:cxn modelId="{17A60D55-CC6C-472E-AE65-5A8756A72425}" type="presParOf" srcId="{33A691E9-42E5-4A8B-8E31-7330855FA364}" destId="{F67F7610-7BC8-452B-AD92-8A4B0BA5E365}" srcOrd="0" destOrd="0" presId="urn:microsoft.com/office/officeart/2005/8/layout/default"/>
    <dgm:cxn modelId="{82C882A9-774A-486E-BB57-2F8191707207}" type="presParOf" srcId="{33A691E9-42E5-4A8B-8E31-7330855FA364}" destId="{A707D69F-972D-4010-9FC8-85A1295820A1}" srcOrd="1" destOrd="0" presId="urn:microsoft.com/office/officeart/2005/8/layout/default"/>
    <dgm:cxn modelId="{37D2142F-5AD3-4F9C-8B92-9E910DC922A3}" type="presParOf" srcId="{33A691E9-42E5-4A8B-8E31-7330855FA364}" destId="{86014049-67F6-44CB-9705-9A0F47A170CA}" srcOrd="2" destOrd="0" presId="urn:microsoft.com/office/officeart/2005/8/layout/default"/>
    <dgm:cxn modelId="{4E12F62F-3B24-4990-AC71-609F84581ED1}" type="presParOf" srcId="{33A691E9-42E5-4A8B-8E31-7330855FA364}" destId="{B8FE8697-BD36-48F8-8E71-A0640D176CE7}" srcOrd="3" destOrd="0" presId="urn:microsoft.com/office/officeart/2005/8/layout/default"/>
    <dgm:cxn modelId="{E26E2F9C-1B56-427E-8B6B-6D28DBC5D205}" type="presParOf" srcId="{33A691E9-42E5-4A8B-8E31-7330855FA364}" destId="{9EE7E5AD-FF1F-4E4D-AB8F-32AA3325CAED}" srcOrd="4" destOrd="0" presId="urn:microsoft.com/office/officeart/2005/8/layout/default"/>
    <dgm:cxn modelId="{886DE259-60CB-454C-8FD6-983EA6A41BB2}" type="presParOf" srcId="{33A691E9-42E5-4A8B-8E31-7330855FA364}" destId="{20702522-7F79-49A9-A1B2-14D8748DE8B6}" srcOrd="5" destOrd="0" presId="urn:microsoft.com/office/officeart/2005/8/layout/default"/>
    <dgm:cxn modelId="{627AA153-C0EE-4226-BAB3-C1153DAD50AC}" type="presParOf" srcId="{33A691E9-42E5-4A8B-8E31-7330855FA364}" destId="{8BBE08B3-58CA-4669-A703-09628C107EC7}" srcOrd="6" destOrd="0" presId="urn:microsoft.com/office/officeart/2005/8/layout/default"/>
    <dgm:cxn modelId="{2D141ADC-055D-4338-A6CB-F97511590C9F}" type="presParOf" srcId="{33A691E9-42E5-4A8B-8E31-7330855FA364}" destId="{E61A3143-D728-405B-8DE9-9B3DDC76041B}" srcOrd="7" destOrd="0" presId="urn:microsoft.com/office/officeart/2005/8/layout/default"/>
    <dgm:cxn modelId="{3A61EB7D-4C07-4BE6-ACDA-92EB245A9884}" type="presParOf" srcId="{33A691E9-42E5-4A8B-8E31-7330855FA364}" destId="{2C0050C0-7A91-4E49-8203-A3F37951C3E6}" srcOrd="8" destOrd="0" presId="urn:microsoft.com/office/officeart/2005/8/layout/default"/>
    <dgm:cxn modelId="{3862E9AE-F727-490F-939D-B8D6EC2BCB78}" type="presParOf" srcId="{33A691E9-42E5-4A8B-8E31-7330855FA364}" destId="{8F58DBC1-2855-495E-AE4B-E9A0D69E1EF0}" srcOrd="9" destOrd="0" presId="urn:microsoft.com/office/officeart/2005/8/layout/default"/>
    <dgm:cxn modelId="{5F9A5047-57BC-4CDF-9AFA-59A2C5E4710E}" type="presParOf" srcId="{33A691E9-42E5-4A8B-8E31-7330855FA364}" destId="{CBEC2934-2BDE-4164-86A2-3921CF073F13}" srcOrd="10" destOrd="0" presId="urn:microsoft.com/office/officeart/2005/8/layout/default"/>
    <dgm:cxn modelId="{DBE51053-E274-4774-A16D-913BD92F4E76}" type="presParOf" srcId="{33A691E9-42E5-4A8B-8E31-7330855FA364}" destId="{A8B4D054-760A-4D3B-9DB1-E4E6CFFB5027}" srcOrd="11" destOrd="0" presId="urn:microsoft.com/office/officeart/2005/8/layout/default"/>
    <dgm:cxn modelId="{93B46C2D-3C31-4AB5-B9FA-79E14480AAB2}" type="presParOf" srcId="{33A691E9-42E5-4A8B-8E31-7330855FA364}" destId="{A1C9BF1C-1DA5-4887-889E-1079D5AF15A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160A12-CB90-4BFD-8B28-6C3EE20940E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974ED25-0093-446F-9663-05C4100168CF}">
      <dgm:prSet/>
      <dgm:spPr/>
      <dgm:t>
        <a:bodyPr/>
        <a:lstStyle/>
        <a:p>
          <a:r>
            <a:rPr lang="cs-CZ" dirty="0">
              <a:latin typeface="Trebuchet MS" panose="020B0603020202020204"/>
            </a:rPr>
            <a:t>besídky</a:t>
          </a:r>
          <a:endParaRPr lang="en-US" dirty="0"/>
        </a:p>
      </dgm:t>
    </dgm:pt>
    <dgm:pt modelId="{AC1F5EE8-C2BD-4D58-8679-848F5E0E1BC4}" type="parTrans" cxnId="{8580B99D-53B7-4BFC-BDF2-E975590FDA43}">
      <dgm:prSet/>
      <dgm:spPr/>
      <dgm:t>
        <a:bodyPr/>
        <a:lstStyle/>
        <a:p>
          <a:endParaRPr lang="en-US"/>
        </a:p>
      </dgm:t>
    </dgm:pt>
    <dgm:pt modelId="{84EE18E9-D86A-449A-A41D-0B731099A390}" type="sibTrans" cxnId="{8580B99D-53B7-4BFC-BDF2-E975590FDA43}">
      <dgm:prSet/>
      <dgm:spPr/>
      <dgm:t>
        <a:bodyPr/>
        <a:lstStyle/>
        <a:p>
          <a:endParaRPr lang="en-US"/>
        </a:p>
      </dgm:t>
    </dgm:pt>
    <dgm:pt modelId="{71E22335-4D89-47D0-95CF-D10A5638B28B}">
      <dgm:prSet/>
      <dgm:spPr/>
      <dgm:t>
        <a:bodyPr/>
        <a:lstStyle/>
        <a:p>
          <a:r>
            <a:rPr lang="cs-CZ" dirty="0">
              <a:latin typeface="Trebuchet MS" panose="020B0603020202020204"/>
            </a:rPr>
            <a:t>vánoční</a:t>
          </a:r>
          <a:r>
            <a:rPr lang="cs-CZ" dirty="0"/>
            <a:t> focení</a:t>
          </a:r>
          <a:endParaRPr lang="en-US" dirty="0"/>
        </a:p>
      </dgm:t>
    </dgm:pt>
    <dgm:pt modelId="{4D374ACC-59D2-4303-9F5C-01DBBDC5408B}" type="parTrans" cxnId="{3B477BA9-2D57-4977-943C-F3C42653B905}">
      <dgm:prSet/>
      <dgm:spPr/>
      <dgm:t>
        <a:bodyPr/>
        <a:lstStyle/>
        <a:p>
          <a:endParaRPr lang="en-US"/>
        </a:p>
      </dgm:t>
    </dgm:pt>
    <dgm:pt modelId="{A05E7C6D-8145-451E-A514-2A10CE61BF57}" type="sibTrans" cxnId="{3B477BA9-2D57-4977-943C-F3C42653B905}">
      <dgm:prSet/>
      <dgm:spPr/>
      <dgm:t>
        <a:bodyPr/>
        <a:lstStyle/>
        <a:p>
          <a:endParaRPr lang="en-US"/>
        </a:p>
      </dgm:t>
    </dgm:pt>
    <dgm:pt modelId="{C92652D9-5F25-46F3-8028-6D3B23283BF6}">
      <dgm:prSet/>
      <dgm:spPr/>
      <dgm:t>
        <a:bodyPr/>
        <a:lstStyle/>
        <a:p>
          <a:r>
            <a:rPr lang="cs-CZ" dirty="0">
              <a:latin typeface="Trebuchet MS" panose="020B0603020202020204"/>
            </a:rPr>
            <a:t>pasování</a:t>
          </a:r>
          <a:r>
            <a:rPr lang="cs-CZ" dirty="0"/>
            <a:t> předškoláků</a:t>
          </a:r>
          <a:endParaRPr lang="en-US" dirty="0"/>
        </a:p>
      </dgm:t>
    </dgm:pt>
    <dgm:pt modelId="{5F4DBFD3-6090-4685-94E2-5AC83C65982B}" type="parTrans" cxnId="{9303E43A-9EC4-478E-A8FF-02F33015B80C}">
      <dgm:prSet/>
      <dgm:spPr/>
      <dgm:t>
        <a:bodyPr/>
        <a:lstStyle/>
        <a:p>
          <a:endParaRPr lang="en-US"/>
        </a:p>
      </dgm:t>
    </dgm:pt>
    <dgm:pt modelId="{C689E2CB-7626-420B-9593-764163C04331}" type="sibTrans" cxnId="{9303E43A-9EC4-478E-A8FF-02F33015B80C}">
      <dgm:prSet/>
      <dgm:spPr/>
      <dgm:t>
        <a:bodyPr/>
        <a:lstStyle/>
        <a:p>
          <a:endParaRPr lang="en-US"/>
        </a:p>
      </dgm:t>
    </dgm:pt>
    <dgm:pt modelId="{B04C2F63-2434-4C70-84EC-995997DA6BEF}">
      <dgm:prSet/>
      <dgm:spPr/>
      <dgm:t>
        <a:bodyPr/>
        <a:lstStyle/>
        <a:p>
          <a:r>
            <a:rPr lang="cs-CZ" dirty="0">
              <a:latin typeface="Trebuchet MS" panose="020B0603020202020204"/>
            </a:rPr>
            <a:t>zdobení</a:t>
          </a:r>
          <a:r>
            <a:rPr lang="cs-CZ" dirty="0"/>
            <a:t> perníčků</a:t>
          </a:r>
          <a:endParaRPr lang="en-US" dirty="0"/>
        </a:p>
      </dgm:t>
    </dgm:pt>
    <dgm:pt modelId="{15449273-ED93-408E-8056-47E6A8BEE1D6}" type="parTrans" cxnId="{198C0048-ECBC-40DE-BF2C-E8A4B4FC75B6}">
      <dgm:prSet/>
      <dgm:spPr/>
      <dgm:t>
        <a:bodyPr/>
        <a:lstStyle/>
        <a:p>
          <a:endParaRPr lang="en-US"/>
        </a:p>
      </dgm:t>
    </dgm:pt>
    <dgm:pt modelId="{69DB9212-3C95-43EE-8D00-6BDE9425240A}" type="sibTrans" cxnId="{198C0048-ECBC-40DE-BF2C-E8A4B4FC75B6}">
      <dgm:prSet/>
      <dgm:spPr/>
      <dgm:t>
        <a:bodyPr/>
        <a:lstStyle/>
        <a:p>
          <a:endParaRPr lang="en-US"/>
        </a:p>
      </dgm:t>
    </dgm:pt>
    <dgm:pt modelId="{5300A269-047C-44AF-A1F2-046EF3190F2B}">
      <dgm:prSet/>
      <dgm:spPr/>
      <dgm:t>
        <a:bodyPr/>
        <a:lstStyle/>
        <a:p>
          <a:r>
            <a:rPr lang="cs-CZ" dirty="0">
              <a:latin typeface="Trebuchet MS" panose="020B0603020202020204"/>
            </a:rPr>
            <a:t>sběr</a:t>
          </a:r>
          <a:r>
            <a:rPr lang="cs-CZ" dirty="0"/>
            <a:t> papírů a víček od PET lahví</a:t>
          </a:r>
          <a:endParaRPr lang="en-US" dirty="0"/>
        </a:p>
      </dgm:t>
    </dgm:pt>
    <dgm:pt modelId="{5F003F34-B0AA-4430-979F-A006D0FB98E8}" type="parTrans" cxnId="{67A79376-AC1C-487D-A515-519A824FBAE9}">
      <dgm:prSet/>
      <dgm:spPr/>
      <dgm:t>
        <a:bodyPr/>
        <a:lstStyle/>
        <a:p>
          <a:endParaRPr lang="en-US"/>
        </a:p>
      </dgm:t>
    </dgm:pt>
    <dgm:pt modelId="{A3291B80-1B79-4F11-90F0-41F252E39651}" type="sibTrans" cxnId="{67A79376-AC1C-487D-A515-519A824FBAE9}">
      <dgm:prSet/>
      <dgm:spPr/>
      <dgm:t>
        <a:bodyPr/>
        <a:lstStyle/>
        <a:p>
          <a:endParaRPr lang="en-US"/>
        </a:p>
      </dgm:t>
    </dgm:pt>
    <dgm:pt modelId="{1B07EEA0-6A77-4FB9-8232-7D5F7A816F18}">
      <dgm:prSet/>
      <dgm:spPr/>
      <dgm:t>
        <a:bodyPr/>
        <a:lstStyle/>
        <a:p>
          <a:r>
            <a:rPr lang="cs-CZ" dirty="0">
              <a:latin typeface="Trebuchet MS" panose="020B0603020202020204"/>
            </a:rPr>
            <a:t>brigáda</a:t>
          </a:r>
          <a:endParaRPr lang="en-US" dirty="0"/>
        </a:p>
      </dgm:t>
    </dgm:pt>
    <dgm:pt modelId="{CE827BAC-35CF-468A-BD56-E83FBFD7484F}" type="parTrans" cxnId="{3E2E2C29-B5DB-40A0-A109-A524188B9776}">
      <dgm:prSet/>
      <dgm:spPr/>
      <dgm:t>
        <a:bodyPr/>
        <a:lstStyle/>
        <a:p>
          <a:endParaRPr lang="en-US"/>
        </a:p>
      </dgm:t>
    </dgm:pt>
    <dgm:pt modelId="{BFD5ED4C-507B-480A-A084-3DFCC8BACCE3}" type="sibTrans" cxnId="{3E2E2C29-B5DB-40A0-A109-A524188B9776}">
      <dgm:prSet/>
      <dgm:spPr/>
      <dgm:t>
        <a:bodyPr/>
        <a:lstStyle/>
        <a:p>
          <a:endParaRPr lang="en-US"/>
        </a:p>
      </dgm:t>
    </dgm:pt>
    <dgm:pt modelId="{A5B69493-AB57-4B25-9F1C-2C9FB4960909}">
      <dgm:prSet/>
      <dgm:spPr/>
      <dgm:t>
        <a:bodyPr/>
        <a:lstStyle/>
        <a:p>
          <a:r>
            <a:rPr lang="cs-CZ" dirty="0">
              <a:latin typeface="Trebuchet MS" panose="020B0603020202020204"/>
            </a:rPr>
            <a:t>společný</a:t>
          </a:r>
          <a:r>
            <a:rPr lang="cs-CZ" dirty="0"/>
            <a:t> účet</a:t>
          </a:r>
          <a:endParaRPr lang="en-US" dirty="0"/>
        </a:p>
      </dgm:t>
    </dgm:pt>
    <dgm:pt modelId="{3AA8F9C3-F7EE-4A73-B942-7D75952451A6}" type="parTrans" cxnId="{831B2AF4-6985-4000-A405-FE331931D344}">
      <dgm:prSet/>
      <dgm:spPr/>
      <dgm:t>
        <a:bodyPr/>
        <a:lstStyle/>
        <a:p>
          <a:endParaRPr lang="en-US"/>
        </a:p>
      </dgm:t>
    </dgm:pt>
    <dgm:pt modelId="{B6511A20-EF91-4955-AB51-D580CA0D31BD}" type="sibTrans" cxnId="{831B2AF4-6985-4000-A405-FE331931D344}">
      <dgm:prSet/>
      <dgm:spPr/>
      <dgm:t>
        <a:bodyPr/>
        <a:lstStyle/>
        <a:p>
          <a:endParaRPr lang="en-US"/>
        </a:p>
      </dgm:t>
    </dgm:pt>
    <dgm:pt modelId="{0BCE85F8-7DAD-435B-A6E0-B9C35818A342}">
      <dgm:prSet/>
      <dgm:spPr/>
      <dgm:t>
        <a:bodyPr/>
        <a:lstStyle/>
        <a:p>
          <a:r>
            <a:rPr lang="cs-CZ" dirty="0">
              <a:latin typeface="Trebuchet MS" panose="020B0603020202020204"/>
            </a:rPr>
            <a:t>sponzorské</a:t>
          </a:r>
          <a:r>
            <a:rPr lang="cs-CZ" dirty="0"/>
            <a:t> dary</a:t>
          </a:r>
          <a:endParaRPr lang="en-US" dirty="0"/>
        </a:p>
      </dgm:t>
    </dgm:pt>
    <dgm:pt modelId="{4BFFBB0B-D6DB-4072-9A22-462E15BC66DB}" type="parTrans" cxnId="{E6937122-121D-4F02-BA67-E0FADF438DBD}">
      <dgm:prSet/>
      <dgm:spPr/>
      <dgm:t>
        <a:bodyPr/>
        <a:lstStyle/>
        <a:p>
          <a:endParaRPr lang="en-US"/>
        </a:p>
      </dgm:t>
    </dgm:pt>
    <dgm:pt modelId="{EE091F97-813D-406B-AD41-CD2E53939306}" type="sibTrans" cxnId="{E6937122-121D-4F02-BA67-E0FADF438DBD}">
      <dgm:prSet/>
      <dgm:spPr/>
      <dgm:t>
        <a:bodyPr/>
        <a:lstStyle/>
        <a:p>
          <a:endParaRPr lang="en-US"/>
        </a:p>
      </dgm:t>
    </dgm:pt>
    <dgm:pt modelId="{E0CB1722-919E-42B2-9A01-ECE663DB92F7}" type="pres">
      <dgm:prSet presAssocID="{65160A12-CB90-4BFD-8B28-6C3EE20940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01BE35-EA1E-4FEE-9BDE-16ECE893A2DE}" type="pres">
      <dgm:prSet presAssocID="{1974ED25-0093-446F-9663-05C4100168C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022F1A-2489-4468-964B-D72F59577557}" type="pres">
      <dgm:prSet presAssocID="{84EE18E9-D86A-449A-A41D-0B731099A390}" presName="sibTrans" presStyleCnt="0"/>
      <dgm:spPr/>
    </dgm:pt>
    <dgm:pt modelId="{7A2520D5-F03E-4844-B19F-CDB200D5EFBF}" type="pres">
      <dgm:prSet presAssocID="{71E22335-4D89-47D0-95CF-D10A5638B28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CF1C49-5B0C-4003-8E79-48F2C6633F2A}" type="pres">
      <dgm:prSet presAssocID="{A05E7C6D-8145-451E-A514-2A10CE61BF57}" presName="sibTrans" presStyleCnt="0"/>
      <dgm:spPr/>
    </dgm:pt>
    <dgm:pt modelId="{094073B4-3EE0-4FF5-9321-53F2710C3C36}" type="pres">
      <dgm:prSet presAssocID="{C92652D9-5F25-46F3-8028-6D3B23283BF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B93967-3B41-4102-9253-81E12B444390}" type="pres">
      <dgm:prSet presAssocID="{C689E2CB-7626-420B-9593-764163C04331}" presName="sibTrans" presStyleCnt="0"/>
      <dgm:spPr/>
    </dgm:pt>
    <dgm:pt modelId="{177645EF-6E6A-4CDE-BB30-FC228C9362D6}" type="pres">
      <dgm:prSet presAssocID="{B04C2F63-2434-4C70-84EC-995997DA6BE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301FA7-9B65-4C43-A181-9F9E3A8ABDA2}" type="pres">
      <dgm:prSet presAssocID="{69DB9212-3C95-43EE-8D00-6BDE9425240A}" presName="sibTrans" presStyleCnt="0"/>
      <dgm:spPr/>
    </dgm:pt>
    <dgm:pt modelId="{86800AA3-99B4-4CB5-B7A3-8E3B73118DDA}" type="pres">
      <dgm:prSet presAssocID="{5300A269-047C-44AF-A1F2-046EF3190F2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0C0F6E-B811-4C0A-8838-83A98F9B5D78}" type="pres">
      <dgm:prSet presAssocID="{A3291B80-1B79-4F11-90F0-41F252E39651}" presName="sibTrans" presStyleCnt="0"/>
      <dgm:spPr/>
    </dgm:pt>
    <dgm:pt modelId="{8EDC198D-5C66-40A5-A651-3FE64A7C3026}" type="pres">
      <dgm:prSet presAssocID="{1B07EEA0-6A77-4FB9-8232-7D5F7A816F1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339082-DF3A-4454-A783-BD1B99702EDA}" type="pres">
      <dgm:prSet presAssocID="{BFD5ED4C-507B-480A-A084-3DFCC8BACCE3}" presName="sibTrans" presStyleCnt="0"/>
      <dgm:spPr/>
    </dgm:pt>
    <dgm:pt modelId="{740A1663-6A40-4115-8D4C-2D0FCEF90D85}" type="pres">
      <dgm:prSet presAssocID="{A5B69493-AB57-4B25-9F1C-2C9FB496090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2425BB-8DB0-44D8-8A49-59DFEE4C2AC7}" type="pres">
      <dgm:prSet presAssocID="{B6511A20-EF91-4955-AB51-D580CA0D31BD}" presName="sibTrans" presStyleCnt="0"/>
      <dgm:spPr/>
    </dgm:pt>
    <dgm:pt modelId="{A5F31CBA-A718-4103-A000-83A968F4D544}" type="pres">
      <dgm:prSet presAssocID="{0BCE85F8-7DAD-435B-A6E0-B9C35818A34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98C0048-ECBC-40DE-BF2C-E8A4B4FC75B6}" srcId="{65160A12-CB90-4BFD-8B28-6C3EE20940EE}" destId="{B04C2F63-2434-4C70-84EC-995997DA6BEF}" srcOrd="3" destOrd="0" parTransId="{15449273-ED93-408E-8056-47E6A8BEE1D6}" sibTransId="{69DB9212-3C95-43EE-8D00-6BDE9425240A}"/>
    <dgm:cxn modelId="{848EF21D-54C7-4E8E-B4DE-176391A624E0}" type="presOf" srcId="{65160A12-CB90-4BFD-8B28-6C3EE20940EE}" destId="{E0CB1722-919E-42B2-9A01-ECE663DB92F7}" srcOrd="0" destOrd="0" presId="urn:microsoft.com/office/officeart/2005/8/layout/default"/>
    <dgm:cxn modelId="{6D3F7BBA-5F14-484C-95C7-F3C5138FF16F}" type="presOf" srcId="{1974ED25-0093-446F-9663-05C4100168CF}" destId="{4101BE35-EA1E-4FEE-9BDE-16ECE893A2DE}" srcOrd="0" destOrd="0" presId="urn:microsoft.com/office/officeart/2005/8/layout/default"/>
    <dgm:cxn modelId="{8580B99D-53B7-4BFC-BDF2-E975590FDA43}" srcId="{65160A12-CB90-4BFD-8B28-6C3EE20940EE}" destId="{1974ED25-0093-446F-9663-05C4100168CF}" srcOrd="0" destOrd="0" parTransId="{AC1F5EE8-C2BD-4D58-8679-848F5E0E1BC4}" sibTransId="{84EE18E9-D86A-449A-A41D-0B731099A390}"/>
    <dgm:cxn modelId="{67A79376-AC1C-487D-A515-519A824FBAE9}" srcId="{65160A12-CB90-4BFD-8B28-6C3EE20940EE}" destId="{5300A269-047C-44AF-A1F2-046EF3190F2B}" srcOrd="4" destOrd="0" parTransId="{5F003F34-B0AA-4430-979F-A006D0FB98E8}" sibTransId="{A3291B80-1B79-4F11-90F0-41F252E39651}"/>
    <dgm:cxn modelId="{235D2D61-D2DD-497F-A149-B7538421C652}" type="presOf" srcId="{0BCE85F8-7DAD-435B-A6E0-B9C35818A342}" destId="{A5F31CBA-A718-4103-A000-83A968F4D544}" srcOrd="0" destOrd="0" presId="urn:microsoft.com/office/officeart/2005/8/layout/default"/>
    <dgm:cxn modelId="{D658BA9C-1162-45A6-8F2F-07AB8F2F6FE4}" type="presOf" srcId="{B04C2F63-2434-4C70-84EC-995997DA6BEF}" destId="{177645EF-6E6A-4CDE-BB30-FC228C9362D6}" srcOrd="0" destOrd="0" presId="urn:microsoft.com/office/officeart/2005/8/layout/default"/>
    <dgm:cxn modelId="{E6937122-121D-4F02-BA67-E0FADF438DBD}" srcId="{65160A12-CB90-4BFD-8B28-6C3EE20940EE}" destId="{0BCE85F8-7DAD-435B-A6E0-B9C35818A342}" srcOrd="7" destOrd="0" parTransId="{4BFFBB0B-D6DB-4072-9A22-462E15BC66DB}" sibTransId="{EE091F97-813D-406B-AD41-CD2E53939306}"/>
    <dgm:cxn modelId="{DDC39DCE-3AD5-4D84-892A-B26BF03A262A}" type="presOf" srcId="{C92652D9-5F25-46F3-8028-6D3B23283BF6}" destId="{094073B4-3EE0-4FF5-9321-53F2710C3C36}" srcOrd="0" destOrd="0" presId="urn:microsoft.com/office/officeart/2005/8/layout/default"/>
    <dgm:cxn modelId="{07C491BD-9CF4-45AB-8791-742F0813B78A}" type="presOf" srcId="{A5B69493-AB57-4B25-9F1C-2C9FB4960909}" destId="{740A1663-6A40-4115-8D4C-2D0FCEF90D85}" srcOrd="0" destOrd="0" presId="urn:microsoft.com/office/officeart/2005/8/layout/default"/>
    <dgm:cxn modelId="{22BE81E2-C213-424B-B175-91E131FD1B32}" type="presOf" srcId="{1B07EEA0-6A77-4FB9-8232-7D5F7A816F18}" destId="{8EDC198D-5C66-40A5-A651-3FE64A7C3026}" srcOrd="0" destOrd="0" presId="urn:microsoft.com/office/officeart/2005/8/layout/default"/>
    <dgm:cxn modelId="{0AF9F198-07C4-45D2-AD2A-C8A351B4AFA1}" type="presOf" srcId="{71E22335-4D89-47D0-95CF-D10A5638B28B}" destId="{7A2520D5-F03E-4844-B19F-CDB200D5EFBF}" srcOrd="0" destOrd="0" presId="urn:microsoft.com/office/officeart/2005/8/layout/default"/>
    <dgm:cxn modelId="{3E2E2C29-B5DB-40A0-A109-A524188B9776}" srcId="{65160A12-CB90-4BFD-8B28-6C3EE20940EE}" destId="{1B07EEA0-6A77-4FB9-8232-7D5F7A816F18}" srcOrd="5" destOrd="0" parTransId="{CE827BAC-35CF-468A-BD56-E83FBFD7484F}" sibTransId="{BFD5ED4C-507B-480A-A084-3DFCC8BACCE3}"/>
    <dgm:cxn modelId="{9303E43A-9EC4-478E-A8FF-02F33015B80C}" srcId="{65160A12-CB90-4BFD-8B28-6C3EE20940EE}" destId="{C92652D9-5F25-46F3-8028-6D3B23283BF6}" srcOrd="2" destOrd="0" parTransId="{5F4DBFD3-6090-4685-94E2-5AC83C65982B}" sibTransId="{C689E2CB-7626-420B-9593-764163C04331}"/>
    <dgm:cxn modelId="{1DF1EC72-F41D-41C6-ADF7-858A4BA899E5}" type="presOf" srcId="{5300A269-047C-44AF-A1F2-046EF3190F2B}" destId="{86800AA3-99B4-4CB5-B7A3-8E3B73118DDA}" srcOrd="0" destOrd="0" presId="urn:microsoft.com/office/officeart/2005/8/layout/default"/>
    <dgm:cxn modelId="{3B477BA9-2D57-4977-943C-F3C42653B905}" srcId="{65160A12-CB90-4BFD-8B28-6C3EE20940EE}" destId="{71E22335-4D89-47D0-95CF-D10A5638B28B}" srcOrd="1" destOrd="0" parTransId="{4D374ACC-59D2-4303-9F5C-01DBBDC5408B}" sibTransId="{A05E7C6D-8145-451E-A514-2A10CE61BF57}"/>
    <dgm:cxn modelId="{831B2AF4-6985-4000-A405-FE331931D344}" srcId="{65160A12-CB90-4BFD-8B28-6C3EE20940EE}" destId="{A5B69493-AB57-4B25-9F1C-2C9FB4960909}" srcOrd="6" destOrd="0" parTransId="{3AA8F9C3-F7EE-4A73-B942-7D75952451A6}" sibTransId="{B6511A20-EF91-4955-AB51-D580CA0D31BD}"/>
    <dgm:cxn modelId="{22D06DDB-FB87-4B30-B65C-E0F55C23056B}" type="presParOf" srcId="{E0CB1722-919E-42B2-9A01-ECE663DB92F7}" destId="{4101BE35-EA1E-4FEE-9BDE-16ECE893A2DE}" srcOrd="0" destOrd="0" presId="urn:microsoft.com/office/officeart/2005/8/layout/default"/>
    <dgm:cxn modelId="{0CB89648-797A-4709-9FD9-F9AC0E85F9E9}" type="presParOf" srcId="{E0CB1722-919E-42B2-9A01-ECE663DB92F7}" destId="{E7022F1A-2489-4468-964B-D72F59577557}" srcOrd="1" destOrd="0" presId="urn:microsoft.com/office/officeart/2005/8/layout/default"/>
    <dgm:cxn modelId="{0ADD36E1-AF4E-42B0-856E-507F8286CBCD}" type="presParOf" srcId="{E0CB1722-919E-42B2-9A01-ECE663DB92F7}" destId="{7A2520D5-F03E-4844-B19F-CDB200D5EFBF}" srcOrd="2" destOrd="0" presId="urn:microsoft.com/office/officeart/2005/8/layout/default"/>
    <dgm:cxn modelId="{40AE32E0-C2FE-407D-B306-7FB04A1E14B1}" type="presParOf" srcId="{E0CB1722-919E-42B2-9A01-ECE663DB92F7}" destId="{73CF1C49-5B0C-4003-8E79-48F2C6633F2A}" srcOrd="3" destOrd="0" presId="urn:microsoft.com/office/officeart/2005/8/layout/default"/>
    <dgm:cxn modelId="{A1A21B25-BEFC-45AA-B805-AEE26BA2B2DA}" type="presParOf" srcId="{E0CB1722-919E-42B2-9A01-ECE663DB92F7}" destId="{094073B4-3EE0-4FF5-9321-53F2710C3C36}" srcOrd="4" destOrd="0" presId="urn:microsoft.com/office/officeart/2005/8/layout/default"/>
    <dgm:cxn modelId="{85568C1E-DC41-4A0D-B05D-EB000038D615}" type="presParOf" srcId="{E0CB1722-919E-42B2-9A01-ECE663DB92F7}" destId="{74B93967-3B41-4102-9253-81E12B444390}" srcOrd="5" destOrd="0" presId="urn:microsoft.com/office/officeart/2005/8/layout/default"/>
    <dgm:cxn modelId="{40D69A1D-829E-4E92-BF3B-0C7730C6D769}" type="presParOf" srcId="{E0CB1722-919E-42B2-9A01-ECE663DB92F7}" destId="{177645EF-6E6A-4CDE-BB30-FC228C9362D6}" srcOrd="6" destOrd="0" presId="urn:microsoft.com/office/officeart/2005/8/layout/default"/>
    <dgm:cxn modelId="{03827C65-8EC8-48FD-A8E8-939C22C89997}" type="presParOf" srcId="{E0CB1722-919E-42B2-9A01-ECE663DB92F7}" destId="{8E301FA7-9B65-4C43-A181-9F9E3A8ABDA2}" srcOrd="7" destOrd="0" presId="urn:microsoft.com/office/officeart/2005/8/layout/default"/>
    <dgm:cxn modelId="{DA32CFB6-1677-4185-91F7-C586EE667DE1}" type="presParOf" srcId="{E0CB1722-919E-42B2-9A01-ECE663DB92F7}" destId="{86800AA3-99B4-4CB5-B7A3-8E3B73118DDA}" srcOrd="8" destOrd="0" presId="urn:microsoft.com/office/officeart/2005/8/layout/default"/>
    <dgm:cxn modelId="{24F8E082-A305-4A0B-8EC7-3F00D1D04D19}" type="presParOf" srcId="{E0CB1722-919E-42B2-9A01-ECE663DB92F7}" destId="{A90C0F6E-B811-4C0A-8838-83A98F9B5D78}" srcOrd="9" destOrd="0" presId="urn:microsoft.com/office/officeart/2005/8/layout/default"/>
    <dgm:cxn modelId="{862459B5-F7FC-49A5-B990-E9AFAAA561C1}" type="presParOf" srcId="{E0CB1722-919E-42B2-9A01-ECE663DB92F7}" destId="{8EDC198D-5C66-40A5-A651-3FE64A7C3026}" srcOrd="10" destOrd="0" presId="urn:microsoft.com/office/officeart/2005/8/layout/default"/>
    <dgm:cxn modelId="{4604177F-4624-4180-88D1-F8765B066D80}" type="presParOf" srcId="{E0CB1722-919E-42B2-9A01-ECE663DB92F7}" destId="{7D339082-DF3A-4454-A783-BD1B99702EDA}" srcOrd="11" destOrd="0" presId="urn:microsoft.com/office/officeart/2005/8/layout/default"/>
    <dgm:cxn modelId="{40AFEECB-C6DE-4AE3-9351-8735044FFCF3}" type="presParOf" srcId="{E0CB1722-919E-42B2-9A01-ECE663DB92F7}" destId="{740A1663-6A40-4115-8D4C-2D0FCEF90D85}" srcOrd="12" destOrd="0" presId="urn:microsoft.com/office/officeart/2005/8/layout/default"/>
    <dgm:cxn modelId="{2FC6D5F8-C8C9-48B9-91F5-02F00FACF104}" type="presParOf" srcId="{E0CB1722-919E-42B2-9A01-ECE663DB92F7}" destId="{282425BB-8DB0-44D8-8A49-59DFEE4C2AC7}" srcOrd="13" destOrd="0" presId="urn:microsoft.com/office/officeart/2005/8/layout/default"/>
    <dgm:cxn modelId="{455BF458-C601-4B84-8B75-A81434DAB502}" type="presParOf" srcId="{E0CB1722-919E-42B2-9A01-ECE663DB92F7}" destId="{A5F31CBA-A718-4103-A000-83A968F4D54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F7610-7BC8-452B-AD92-8A4B0BA5E365}">
      <dsp:nvSpPr>
        <dsp:cNvPr id="0" name=""/>
        <dsp:cNvSpPr/>
      </dsp:nvSpPr>
      <dsp:spPr>
        <a:xfrm>
          <a:off x="3171" y="794200"/>
          <a:ext cx="2515920" cy="15095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>
              <a:latin typeface="Trebuchet MS" panose="020B0603020202020204"/>
            </a:rPr>
            <a:t>osobní </a:t>
          </a:r>
          <a:r>
            <a:rPr lang="cs-CZ" sz="3900" kern="1200" dirty="0"/>
            <a:t>setkání</a:t>
          </a:r>
          <a:r>
            <a:rPr lang="cs-CZ" sz="3900" kern="1200" dirty="0">
              <a:latin typeface="Trebuchet MS" panose="020B0603020202020204"/>
            </a:rPr>
            <a:t> </a:t>
          </a:r>
          <a:endParaRPr lang="en-US" sz="3900" kern="1200" dirty="0">
            <a:latin typeface="Trebuchet MS" panose="020B0603020202020204"/>
          </a:endParaRPr>
        </a:p>
      </dsp:txBody>
      <dsp:txXfrm>
        <a:off x="3171" y="794200"/>
        <a:ext cx="2515920" cy="1509552"/>
      </dsp:txXfrm>
    </dsp:sp>
    <dsp:sp modelId="{86014049-67F6-44CB-9705-9A0F47A170CA}">
      <dsp:nvSpPr>
        <dsp:cNvPr id="0" name=""/>
        <dsp:cNvSpPr/>
      </dsp:nvSpPr>
      <dsp:spPr>
        <a:xfrm>
          <a:off x="2770683" y="794200"/>
          <a:ext cx="2515920" cy="1509552"/>
        </a:xfrm>
        <a:prstGeom prst="rect">
          <a:avLst/>
        </a:prstGeom>
        <a:solidFill>
          <a:schemeClr val="accent2">
            <a:hueOff val="-452075"/>
            <a:satOff val="-276"/>
            <a:lumOff val="107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>
              <a:latin typeface="Trebuchet MS" panose="020B0603020202020204"/>
            </a:rPr>
            <a:t> </a:t>
          </a:r>
          <a:r>
            <a:rPr lang="cs-CZ" sz="3900" kern="1200" dirty="0"/>
            <a:t>schůzky</a:t>
          </a:r>
        </a:p>
      </dsp:txBody>
      <dsp:txXfrm>
        <a:off x="2770683" y="794200"/>
        <a:ext cx="2515920" cy="1509552"/>
      </dsp:txXfrm>
    </dsp:sp>
    <dsp:sp modelId="{9EE7E5AD-FF1F-4E4D-AB8F-32AA3325CAED}">
      <dsp:nvSpPr>
        <dsp:cNvPr id="0" name=""/>
        <dsp:cNvSpPr/>
      </dsp:nvSpPr>
      <dsp:spPr>
        <a:xfrm>
          <a:off x="5538196" y="794200"/>
          <a:ext cx="2515920" cy="1509552"/>
        </a:xfrm>
        <a:prstGeom prst="rect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>
              <a:latin typeface="Trebuchet MS" panose="020B0603020202020204"/>
            </a:rPr>
            <a:t> </a:t>
          </a:r>
          <a:r>
            <a:rPr lang="cs-CZ" sz="3900" kern="1200" dirty="0"/>
            <a:t>telefonní hovor</a:t>
          </a:r>
          <a:endParaRPr lang="cs-CZ" sz="3900" kern="1200" dirty="0">
            <a:latin typeface="Trebuchet MS" panose="020B0603020202020204"/>
          </a:endParaRPr>
        </a:p>
      </dsp:txBody>
      <dsp:txXfrm>
        <a:off x="5538196" y="794200"/>
        <a:ext cx="2515920" cy="1509552"/>
      </dsp:txXfrm>
    </dsp:sp>
    <dsp:sp modelId="{8BBE08B3-58CA-4669-A703-09628C107EC7}">
      <dsp:nvSpPr>
        <dsp:cNvPr id="0" name=""/>
        <dsp:cNvSpPr/>
      </dsp:nvSpPr>
      <dsp:spPr>
        <a:xfrm>
          <a:off x="8305709" y="794200"/>
          <a:ext cx="2515920" cy="1509552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/>
            <a:t>SMS</a:t>
          </a:r>
          <a:endParaRPr lang="cs-CZ" sz="3900" kern="1200" dirty="0">
            <a:latin typeface="Trebuchet MS" panose="020B0603020202020204"/>
          </a:endParaRPr>
        </a:p>
      </dsp:txBody>
      <dsp:txXfrm>
        <a:off x="8305709" y="794200"/>
        <a:ext cx="2515920" cy="1509552"/>
      </dsp:txXfrm>
    </dsp:sp>
    <dsp:sp modelId="{2C0050C0-7A91-4E49-8203-A3F37951C3E6}">
      <dsp:nvSpPr>
        <dsp:cNvPr id="0" name=""/>
        <dsp:cNvSpPr/>
      </dsp:nvSpPr>
      <dsp:spPr>
        <a:xfrm>
          <a:off x="1386927" y="2555344"/>
          <a:ext cx="2515920" cy="1509552"/>
        </a:xfrm>
        <a:prstGeom prst="rect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/>
            <a:t>nástěnka</a:t>
          </a:r>
        </a:p>
      </dsp:txBody>
      <dsp:txXfrm>
        <a:off x="1386927" y="2555344"/>
        <a:ext cx="2515920" cy="1509552"/>
      </dsp:txXfrm>
    </dsp:sp>
    <dsp:sp modelId="{CBEC2934-2BDE-4164-86A2-3921CF073F13}">
      <dsp:nvSpPr>
        <dsp:cNvPr id="0" name=""/>
        <dsp:cNvSpPr/>
      </dsp:nvSpPr>
      <dsp:spPr>
        <a:xfrm>
          <a:off x="4154440" y="2555344"/>
          <a:ext cx="2515920" cy="1509552"/>
        </a:xfrm>
        <a:prstGeom prst="rect">
          <a:avLst/>
        </a:prstGeom>
        <a:solidFill>
          <a:schemeClr val="accent2">
            <a:hueOff val="-2260375"/>
            <a:satOff val="-1380"/>
            <a:lumOff val="5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/>
            <a:t>webové stránky</a:t>
          </a:r>
          <a:endParaRPr lang="cs-CZ" sz="3900" kern="1200" dirty="0">
            <a:latin typeface="Trebuchet MS" panose="020B0603020202020204"/>
          </a:endParaRPr>
        </a:p>
      </dsp:txBody>
      <dsp:txXfrm>
        <a:off x="4154440" y="2555344"/>
        <a:ext cx="2515920" cy="1509552"/>
      </dsp:txXfrm>
    </dsp:sp>
    <dsp:sp modelId="{A1C9BF1C-1DA5-4887-889E-1079D5AF15A7}">
      <dsp:nvSpPr>
        <dsp:cNvPr id="0" name=""/>
        <dsp:cNvSpPr/>
      </dsp:nvSpPr>
      <dsp:spPr>
        <a:xfrm>
          <a:off x="6921952" y="2555344"/>
          <a:ext cx="2515920" cy="1509552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/>
            <a:t>e-mail</a:t>
          </a:r>
        </a:p>
      </dsp:txBody>
      <dsp:txXfrm>
        <a:off x="6921952" y="2555344"/>
        <a:ext cx="2515920" cy="1509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1BE35-EA1E-4FEE-9BDE-16ECE893A2DE}">
      <dsp:nvSpPr>
        <dsp:cNvPr id="0" name=""/>
        <dsp:cNvSpPr/>
      </dsp:nvSpPr>
      <dsp:spPr>
        <a:xfrm>
          <a:off x="1028498" y="1984"/>
          <a:ext cx="2497642" cy="1498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>
              <a:latin typeface="Trebuchet MS" panose="020B0603020202020204"/>
            </a:rPr>
            <a:t>besídky</a:t>
          </a:r>
          <a:endParaRPr lang="en-US" sz="3100" kern="1200" dirty="0"/>
        </a:p>
      </dsp:txBody>
      <dsp:txXfrm>
        <a:off x="1028498" y="1984"/>
        <a:ext cx="2497642" cy="1498585"/>
      </dsp:txXfrm>
    </dsp:sp>
    <dsp:sp modelId="{7A2520D5-F03E-4844-B19F-CDB200D5EFBF}">
      <dsp:nvSpPr>
        <dsp:cNvPr id="0" name=""/>
        <dsp:cNvSpPr/>
      </dsp:nvSpPr>
      <dsp:spPr>
        <a:xfrm>
          <a:off x="3775904" y="1984"/>
          <a:ext cx="2497642" cy="1498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>
              <a:latin typeface="Trebuchet MS" panose="020B0603020202020204"/>
            </a:rPr>
            <a:t>vánoční</a:t>
          </a:r>
          <a:r>
            <a:rPr lang="cs-CZ" sz="3100" kern="1200" dirty="0"/>
            <a:t> focení</a:t>
          </a:r>
          <a:endParaRPr lang="en-US" sz="3100" kern="1200" dirty="0"/>
        </a:p>
      </dsp:txBody>
      <dsp:txXfrm>
        <a:off x="3775904" y="1984"/>
        <a:ext cx="2497642" cy="1498585"/>
      </dsp:txXfrm>
    </dsp:sp>
    <dsp:sp modelId="{094073B4-3EE0-4FF5-9321-53F2710C3C36}">
      <dsp:nvSpPr>
        <dsp:cNvPr id="0" name=""/>
        <dsp:cNvSpPr/>
      </dsp:nvSpPr>
      <dsp:spPr>
        <a:xfrm>
          <a:off x="6523311" y="1984"/>
          <a:ext cx="2497642" cy="1498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>
              <a:latin typeface="Trebuchet MS" panose="020B0603020202020204"/>
            </a:rPr>
            <a:t>pasování</a:t>
          </a:r>
          <a:r>
            <a:rPr lang="cs-CZ" sz="3100" kern="1200" dirty="0"/>
            <a:t> předškoláků</a:t>
          </a:r>
          <a:endParaRPr lang="en-US" sz="3100" kern="1200" dirty="0"/>
        </a:p>
      </dsp:txBody>
      <dsp:txXfrm>
        <a:off x="6523311" y="1984"/>
        <a:ext cx="2497642" cy="1498585"/>
      </dsp:txXfrm>
    </dsp:sp>
    <dsp:sp modelId="{177645EF-6E6A-4CDE-BB30-FC228C9362D6}">
      <dsp:nvSpPr>
        <dsp:cNvPr id="0" name=""/>
        <dsp:cNvSpPr/>
      </dsp:nvSpPr>
      <dsp:spPr>
        <a:xfrm>
          <a:off x="1028498" y="1750334"/>
          <a:ext cx="2497642" cy="1498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>
              <a:latin typeface="Trebuchet MS" panose="020B0603020202020204"/>
            </a:rPr>
            <a:t>zdobení</a:t>
          </a:r>
          <a:r>
            <a:rPr lang="cs-CZ" sz="3100" kern="1200" dirty="0"/>
            <a:t> perníčků</a:t>
          </a:r>
          <a:endParaRPr lang="en-US" sz="3100" kern="1200" dirty="0"/>
        </a:p>
      </dsp:txBody>
      <dsp:txXfrm>
        <a:off x="1028498" y="1750334"/>
        <a:ext cx="2497642" cy="1498585"/>
      </dsp:txXfrm>
    </dsp:sp>
    <dsp:sp modelId="{86800AA3-99B4-4CB5-B7A3-8E3B73118DDA}">
      <dsp:nvSpPr>
        <dsp:cNvPr id="0" name=""/>
        <dsp:cNvSpPr/>
      </dsp:nvSpPr>
      <dsp:spPr>
        <a:xfrm>
          <a:off x="3775904" y="1750334"/>
          <a:ext cx="2497642" cy="14985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>
              <a:latin typeface="Trebuchet MS" panose="020B0603020202020204"/>
            </a:rPr>
            <a:t>sběr</a:t>
          </a:r>
          <a:r>
            <a:rPr lang="cs-CZ" sz="3100" kern="1200" dirty="0"/>
            <a:t> papírů a víček od PET lahví</a:t>
          </a:r>
          <a:endParaRPr lang="en-US" sz="3100" kern="1200" dirty="0"/>
        </a:p>
      </dsp:txBody>
      <dsp:txXfrm>
        <a:off x="3775904" y="1750334"/>
        <a:ext cx="2497642" cy="1498585"/>
      </dsp:txXfrm>
    </dsp:sp>
    <dsp:sp modelId="{8EDC198D-5C66-40A5-A651-3FE64A7C3026}">
      <dsp:nvSpPr>
        <dsp:cNvPr id="0" name=""/>
        <dsp:cNvSpPr/>
      </dsp:nvSpPr>
      <dsp:spPr>
        <a:xfrm>
          <a:off x="6523311" y="1750334"/>
          <a:ext cx="2497642" cy="1498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>
              <a:latin typeface="Trebuchet MS" panose="020B0603020202020204"/>
            </a:rPr>
            <a:t>brigáda</a:t>
          </a:r>
          <a:endParaRPr lang="en-US" sz="3100" kern="1200" dirty="0"/>
        </a:p>
      </dsp:txBody>
      <dsp:txXfrm>
        <a:off x="6523311" y="1750334"/>
        <a:ext cx="2497642" cy="1498585"/>
      </dsp:txXfrm>
    </dsp:sp>
    <dsp:sp modelId="{740A1663-6A40-4115-8D4C-2D0FCEF90D85}">
      <dsp:nvSpPr>
        <dsp:cNvPr id="0" name=""/>
        <dsp:cNvSpPr/>
      </dsp:nvSpPr>
      <dsp:spPr>
        <a:xfrm>
          <a:off x="2402201" y="3498683"/>
          <a:ext cx="2497642" cy="1498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>
              <a:latin typeface="Trebuchet MS" panose="020B0603020202020204"/>
            </a:rPr>
            <a:t>společný</a:t>
          </a:r>
          <a:r>
            <a:rPr lang="cs-CZ" sz="3100" kern="1200" dirty="0"/>
            <a:t> účet</a:t>
          </a:r>
          <a:endParaRPr lang="en-US" sz="3100" kern="1200" dirty="0"/>
        </a:p>
      </dsp:txBody>
      <dsp:txXfrm>
        <a:off x="2402201" y="3498683"/>
        <a:ext cx="2497642" cy="1498585"/>
      </dsp:txXfrm>
    </dsp:sp>
    <dsp:sp modelId="{A5F31CBA-A718-4103-A000-83A968F4D544}">
      <dsp:nvSpPr>
        <dsp:cNvPr id="0" name=""/>
        <dsp:cNvSpPr/>
      </dsp:nvSpPr>
      <dsp:spPr>
        <a:xfrm>
          <a:off x="5149608" y="3498683"/>
          <a:ext cx="2497642" cy="1498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>
              <a:latin typeface="Trebuchet MS" panose="020B0603020202020204"/>
            </a:rPr>
            <a:t>sponzorské</a:t>
          </a:r>
          <a:r>
            <a:rPr lang="cs-CZ" sz="3100" kern="1200" dirty="0"/>
            <a:t> dary</a:t>
          </a:r>
          <a:endParaRPr lang="en-US" sz="3100" kern="1200" dirty="0"/>
        </a:p>
      </dsp:txBody>
      <dsp:txXfrm>
        <a:off x="5149608" y="3498683"/>
        <a:ext cx="2497642" cy="1498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2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6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7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8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6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0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5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3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8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2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2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0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7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998" y="1464221"/>
            <a:ext cx="9302753" cy="30084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Efektivní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formy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komunikace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  a 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spolupráce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MŠ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 </a:t>
            </a:r>
            <a:r>
              <a:rPr lang="cs-CZ" sz="4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rodinou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86" y="4856813"/>
            <a:ext cx="8598265" cy="8545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alibri"/>
                <a:cs typeface="Calibri"/>
              </a:rPr>
              <a:t>Bc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  <a:t>Petra </a:t>
            </a:r>
            <a:r>
              <a:rPr lang="en-US" sz="2800" b="1" dirty="0" err="1">
                <a:solidFill>
                  <a:schemeClr val="tx1"/>
                </a:solidFill>
                <a:latin typeface="Calibri"/>
                <a:cs typeface="Calibri"/>
              </a:rPr>
              <a:t>Dědková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cs-CZ" sz="2800" dirty="0" smtClean="0">
                <a:solidFill>
                  <a:schemeClr val="tx1"/>
                </a:solidFill>
                <a:latin typeface="Calibri"/>
                <a:cs typeface="Calibri"/>
              </a:rPr>
              <a:t>absolventka </a:t>
            </a:r>
            <a:r>
              <a:rPr lang="cs-CZ" sz="2800" b="1" dirty="0" smtClean="0">
                <a:solidFill>
                  <a:schemeClr val="tx1"/>
                </a:solidFill>
                <a:latin typeface="Calibri"/>
                <a:cs typeface="Calibri"/>
              </a:rPr>
              <a:t>Učitelství pro MŠ                           </a:t>
            </a:r>
            <a:r>
              <a:rPr lang="en-US" sz="2000" dirty="0" err="1" smtClean="0">
                <a:solidFill>
                  <a:schemeClr val="tx1"/>
                </a:solidFill>
                <a:latin typeface="Calibri"/>
                <a:cs typeface="Calibri"/>
              </a:rPr>
              <a:t>PhDr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  <a:t>Simona Kiryková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cs-CZ" sz="2000" dirty="0" smtClean="0">
                <a:solidFill>
                  <a:schemeClr val="tx1"/>
                </a:solidFill>
                <a:latin typeface="Calibri"/>
                <a:cs typeface="Calibri"/>
              </a:rPr>
              <a:t>Ph.D., </a:t>
            </a:r>
            <a:r>
              <a:rPr lang="cs-CZ" sz="2800" b="1" dirty="0" smtClean="0">
                <a:solidFill>
                  <a:schemeClr val="tx1"/>
                </a:solidFill>
                <a:latin typeface="Calibri"/>
                <a:cs typeface="Calibri"/>
              </a:rPr>
              <a:t>FP TU v Liberci</a:t>
            </a:r>
            <a:r>
              <a:rPr lang="cs-CZ" sz="2800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                        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cs typeface="Calibri"/>
              </a:rPr>
              <a:t>Eliška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cs typeface="Calibri"/>
              </a:rPr>
              <a:t>Horčičková</a:t>
            </a:r>
            <a:r>
              <a:rPr lang="cs-CZ" sz="20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cs-CZ" sz="2400" dirty="0" smtClean="0">
                <a:solidFill>
                  <a:schemeClr val="tx1"/>
                </a:solidFill>
                <a:latin typeface="Calibri"/>
                <a:cs typeface="Calibri"/>
              </a:rPr>
              <a:t>učitelka </a:t>
            </a:r>
            <a:r>
              <a:rPr lang="cs-CZ" sz="2400" b="1" dirty="0" smtClean="0">
                <a:solidFill>
                  <a:schemeClr val="tx1"/>
                </a:solidFill>
                <a:latin typeface="Calibri"/>
                <a:cs typeface="Calibri"/>
              </a:rPr>
              <a:t>MŠ v Liberci</a:t>
            </a:r>
            <a:endParaRPr lang="en-US" sz="2400" b="1" dirty="0">
              <a:solidFill>
                <a:schemeClr val="tx1"/>
              </a:solidFill>
              <a:latin typeface="Trebuchet MS" panose="020B0603020202020204"/>
              <a:cs typeface="Calibri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622B447-3AB8-4A2A-9B20-F1D1601B604F}"/>
              </a:ext>
            </a:extLst>
          </p:cNvPr>
          <p:cNvSpPr txBox="1"/>
          <p:nvPr/>
        </p:nvSpPr>
        <p:spPr>
          <a:xfrm>
            <a:off x="5773947" y="517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xmlns="" id="{E8FACC9F-E8B8-4FBC-A46A-F8D2061A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28" y="225545"/>
            <a:ext cx="1906799" cy="1906799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xmlns="" id="{652A1B39-F36A-4DD3-A8DD-AC019EBA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47" y="506261"/>
            <a:ext cx="5891841" cy="133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4BE13-5C70-4EB0-97B4-0F9BDD46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313" y="336430"/>
            <a:ext cx="8596668" cy="63068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Výsledky  </a:t>
            </a:r>
            <a:r>
              <a:rPr lang="cs-CZ" b="1" dirty="0" smtClean="0">
                <a:latin typeface="Calibri"/>
                <a:cs typeface="Calibri"/>
              </a:rPr>
              <a:t>Učitelky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DD728-1486-41B7-9205-028D8E35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85" y="1648496"/>
            <a:ext cx="10779564" cy="57587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600" dirty="0">
                <a:latin typeface="Calibri"/>
                <a:ea typeface="+mn-lt"/>
                <a:cs typeface="+mn-lt"/>
              </a:rPr>
              <a:t>vztahy s rodiči - známka 2 </a:t>
            </a:r>
            <a:r>
              <a:rPr lang="cs-CZ" sz="2400" dirty="0">
                <a:latin typeface="Calibri"/>
                <a:ea typeface="+mn-lt"/>
                <a:cs typeface="+mn-lt"/>
              </a:rPr>
              <a:t>(na škále 1-5) </a:t>
            </a:r>
            <a:endParaRPr lang="cs-CZ" sz="2400" dirty="0">
              <a:latin typeface="Calibri"/>
              <a:ea typeface="+mn-lt"/>
              <a:cs typeface="Calibri"/>
            </a:endParaRPr>
          </a:p>
          <a:p>
            <a:r>
              <a:rPr lang="cs-CZ" sz="3600" dirty="0" smtClean="0">
                <a:latin typeface="Calibri"/>
                <a:ea typeface="+mn-lt"/>
                <a:cs typeface="+mn-lt"/>
              </a:rPr>
              <a:t>rodiče </a:t>
            </a:r>
            <a:r>
              <a:rPr lang="cs-CZ" sz="3600" dirty="0">
                <a:latin typeface="Calibri"/>
                <a:ea typeface="+mn-lt"/>
                <a:cs typeface="+mn-lt"/>
              </a:rPr>
              <a:t>- nemají příliš času a zájem o </a:t>
            </a:r>
            <a:r>
              <a:rPr lang="cs-CZ" sz="3600" dirty="0" smtClean="0">
                <a:latin typeface="Calibri"/>
                <a:ea typeface="+mn-lt"/>
                <a:cs typeface="+mn-lt"/>
              </a:rPr>
              <a:t>spolupráci s MŠ</a:t>
            </a:r>
          </a:p>
          <a:p>
            <a:r>
              <a:rPr lang="cs-CZ" sz="3600" dirty="0" smtClean="0">
                <a:latin typeface="Calibri"/>
                <a:ea typeface="+mn-lt"/>
                <a:cs typeface="Calibri"/>
              </a:rPr>
              <a:t>motivaci rodičů ke spolupráci s MŠ lze zvýšit lepším motivováním dětí</a:t>
            </a:r>
            <a:endParaRPr lang="cs-CZ" sz="3600" dirty="0">
              <a:latin typeface="Calibri"/>
              <a:ea typeface="+mn-lt"/>
              <a:cs typeface="Calibri"/>
            </a:endParaRPr>
          </a:p>
          <a:p>
            <a:pPr marL="0" indent="0" algn="just">
              <a:buNone/>
            </a:pPr>
            <a:endParaRPr lang="cs-CZ" sz="3600" dirty="0">
              <a:latin typeface="Calibri"/>
              <a:ea typeface="+mn-lt"/>
              <a:cs typeface="Calibri"/>
            </a:endParaRPr>
          </a:p>
          <a:p>
            <a:endParaRPr lang="cs-CZ" sz="2000" dirty="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cs-CZ" sz="2000" b="1" dirty="0">
              <a:latin typeface="Calibri"/>
              <a:ea typeface="+mn-lt"/>
              <a:cs typeface="Calibri"/>
            </a:endParaRPr>
          </a:p>
          <a:p>
            <a:endParaRPr lang="cs-CZ" sz="2000" dirty="0">
              <a:latin typeface="Calibri"/>
              <a:ea typeface="+mn-lt"/>
              <a:cs typeface="Calibri"/>
            </a:endParaRPr>
          </a:p>
          <a:p>
            <a:endParaRPr lang="cs-CZ" sz="2000" dirty="0">
              <a:latin typeface="Calibri"/>
              <a:ea typeface="+mn-lt"/>
              <a:cs typeface="Calibri"/>
            </a:endParaRPr>
          </a:p>
          <a:p>
            <a:endParaRPr lang="cs-CZ" sz="2000" dirty="0">
              <a:latin typeface="Calibri"/>
              <a:ea typeface="+mn-lt"/>
              <a:cs typeface="Calibri"/>
            </a:endParaRPr>
          </a:p>
          <a:p>
            <a:endParaRPr lang="cs-CZ" sz="2400" dirty="0">
              <a:latin typeface="Calibri"/>
              <a:ea typeface="+mn-lt"/>
              <a:cs typeface="Calibri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Obrázek 4" descr="Obsah obrázku osoba, interiér, vsedě, zeď&#10;&#10;Popis vygenerovaný s velmi vysokou mírou spolehlivosti">
            <a:extLst>
              <a:ext uri="{FF2B5EF4-FFF2-40B4-BE49-F238E27FC236}">
                <a16:creationId xmlns:a16="http://schemas.microsoft.com/office/drawing/2014/main" xmlns="" id="{0779F502-142E-4EB3-A286-198A5C79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23" y="3832895"/>
            <a:ext cx="4070735" cy="27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2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4BE13-5C70-4EB0-97B4-0F9BDD46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313" y="336430"/>
            <a:ext cx="8596668" cy="630687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Výsledky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lang="cs-CZ" b="1" dirty="0" smtClean="0">
                <a:latin typeface="Calibri"/>
                <a:cs typeface="Calibri"/>
              </a:rPr>
              <a:t>Rodiče</a:t>
            </a:r>
            <a:r>
              <a:rPr lang="cs-CZ" b="1" dirty="0">
                <a:latin typeface="Calibri"/>
                <a:cs typeface="Calibri"/>
              </a:rPr>
              <a:t/>
            </a:r>
            <a:br>
              <a:rPr lang="cs-CZ" b="1" dirty="0">
                <a:latin typeface="Calibri"/>
                <a:cs typeface="Calibri"/>
              </a:rPr>
            </a:br>
            <a:endParaRPr lang="cs-CZ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DD728-1486-41B7-9205-028D8E35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85" y="1468191"/>
            <a:ext cx="10968931" cy="59390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600" dirty="0" smtClean="0">
                <a:latin typeface="Calibri"/>
                <a:cs typeface="Calibri"/>
              </a:rPr>
              <a:t>s</a:t>
            </a:r>
            <a:r>
              <a:rPr lang="cs-CZ" sz="3600" dirty="0" smtClean="0">
                <a:latin typeface="Calibri"/>
                <a:cs typeface="Calibri"/>
              </a:rPr>
              <a:t> intenzitou i četností komunikace převážně </a:t>
            </a:r>
            <a:r>
              <a:rPr lang="cs-CZ" sz="3600" dirty="0">
                <a:latin typeface="Calibri"/>
                <a:cs typeface="Calibri"/>
              </a:rPr>
              <a:t>spokojeni</a:t>
            </a:r>
          </a:p>
          <a:p>
            <a:r>
              <a:rPr lang="cs-CZ" sz="3600" dirty="0">
                <a:latin typeface="Calibri"/>
                <a:cs typeface="Calibri"/>
              </a:rPr>
              <a:t>nejoblíbenější akce - besídky</a:t>
            </a:r>
            <a:endParaRPr lang="cs-CZ" sz="3600" dirty="0">
              <a:cs typeface="Calibri"/>
            </a:endParaRPr>
          </a:p>
          <a:p>
            <a:r>
              <a:rPr lang="cs-CZ" sz="3600" dirty="0" smtClean="0">
                <a:latin typeface="Calibri"/>
                <a:cs typeface="Calibri"/>
              </a:rPr>
              <a:t>u</a:t>
            </a:r>
            <a:r>
              <a:rPr lang="cs-CZ" sz="3600" dirty="0" smtClean="0">
                <a:latin typeface="Calibri"/>
                <a:cs typeface="Calibri"/>
              </a:rPr>
              <a:t>vítají zařazení dalších forem </a:t>
            </a:r>
            <a:r>
              <a:rPr lang="cs-CZ" sz="3600" dirty="0">
                <a:latin typeface="Calibri"/>
                <a:cs typeface="Calibri"/>
              </a:rPr>
              <a:t>spolupráce</a:t>
            </a:r>
            <a:endParaRPr lang="cs-CZ" sz="3600" dirty="0">
              <a:latin typeface="Trebuchet MS" panose="020B0603020202020204"/>
              <a:cs typeface="Calibri"/>
            </a:endParaRPr>
          </a:p>
          <a:p>
            <a:r>
              <a:rPr lang="cs-CZ" sz="3600" dirty="0" smtClean="0">
                <a:latin typeface="Calibri"/>
                <a:ea typeface="+mn-lt"/>
                <a:cs typeface="Calibri"/>
              </a:rPr>
              <a:t>informace </a:t>
            </a:r>
            <a:r>
              <a:rPr lang="cs-CZ" sz="3600" dirty="0">
                <a:latin typeface="Calibri"/>
                <a:ea typeface="+mn-lt"/>
                <a:cs typeface="Calibri"/>
              </a:rPr>
              <a:t>dostávají včas</a:t>
            </a:r>
            <a:endParaRPr lang="cs-CZ" sz="3600" dirty="0">
              <a:latin typeface="Trebuchet MS" panose="020B0603020202020204"/>
              <a:ea typeface="+mn-lt"/>
              <a:cs typeface="Calibri"/>
            </a:endParaRPr>
          </a:p>
          <a:p>
            <a:r>
              <a:rPr lang="cs-CZ" sz="3600" dirty="0">
                <a:latin typeface="Calibri"/>
                <a:ea typeface="+mn-lt"/>
                <a:cs typeface="Calibri"/>
              </a:rPr>
              <a:t>preferují osobní kontakt</a:t>
            </a:r>
          </a:p>
          <a:p>
            <a:pPr marL="0" indent="0" algn="just">
              <a:buNone/>
            </a:pPr>
            <a:endParaRPr lang="cs-CZ" sz="2000" dirty="0">
              <a:latin typeface="Calibri"/>
              <a:ea typeface="+mn-lt"/>
              <a:cs typeface="Calibri"/>
            </a:endParaRPr>
          </a:p>
          <a:p>
            <a:endParaRPr lang="cs-CZ" sz="2000" dirty="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cs-CZ" sz="2000" b="1" dirty="0">
              <a:latin typeface="Calibri"/>
              <a:ea typeface="+mn-lt"/>
              <a:cs typeface="Calibri"/>
            </a:endParaRPr>
          </a:p>
          <a:p>
            <a:endParaRPr lang="cs-CZ" sz="2000" dirty="0">
              <a:latin typeface="Calibri"/>
              <a:ea typeface="+mn-lt"/>
              <a:cs typeface="Calibri"/>
            </a:endParaRPr>
          </a:p>
          <a:p>
            <a:endParaRPr lang="cs-CZ" sz="2000" dirty="0">
              <a:latin typeface="Calibri"/>
              <a:ea typeface="+mn-lt"/>
              <a:cs typeface="Calibri"/>
            </a:endParaRPr>
          </a:p>
          <a:p>
            <a:endParaRPr lang="cs-CZ" sz="2000" dirty="0">
              <a:latin typeface="Calibri"/>
              <a:ea typeface="+mn-lt"/>
              <a:cs typeface="Calibri"/>
            </a:endParaRPr>
          </a:p>
          <a:p>
            <a:endParaRPr lang="cs-CZ" sz="2400" dirty="0">
              <a:latin typeface="Calibri"/>
              <a:ea typeface="+mn-lt"/>
              <a:cs typeface="Calibri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4" descr="Obsah obrázku osoba, exteriér, obloha, pózování&#10;&#10;Popis vygenerovaný s velmi vysokou mírou spolehlivosti">
            <a:extLst>
              <a:ext uri="{FF2B5EF4-FFF2-40B4-BE49-F238E27FC236}">
                <a16:creationId xmlns:a16="http://schemas.microsoft.com/office/drawing/2014/main" xmlns="" id="{3CE91C34-0620-4798-97C9-68E3EAD6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661" y="3889420"/>
            <a:ext cx="4185310" cy="27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 descr="Obsah obrázku interiér, stůl, zeď, jídlo&#10;&#10;Popis vygenerovaný s velmi vysokou mírou spolehlivosti">
            <a:extLst>
              <a:ext uri="{FF2B5EF4-FFF2-40B4-BE49-F238E27FC236}">
                <a16:creationId xmlns:a16="http://schemas.microsoft.com/office/drawing/2014/main" xmlns="" id="{BE420410-17D9-49A2-8B00-31CBDA290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8" r="5828" b="-2"/>
          <a:stretch/>
        </p:blipFill>
        <p:spPr>
          <a:xfrm>
            <a:off x="2541202" y="3050062"/>
            <a:ext cx="3691179" cy="3388883"/>
          </a:xfrm>
          <a:prstGeom prst="rect">
            <a:avLst/>
          </a:prstGeom>
        </p:spPr>
      </p:pic>
      <p:pic>
        <p:nvPicPr>
          <p:cNvPr id="5" name="Obrázek 6" descr="Obsah obrázku osoba, interiér, stůl, jídlo&#10;&#10;Popis vygenerovaný s velmi vysokou mírou spolehlivosti">
            <a:extLst>
              <a:ext uri="{FF2B5EF4-FFF2-40B4-BE49-F238E27FC236}">
                <a16:creationId xmlns:a16="http://schemas.microsoft.com/office/drawing/2014/main" xmlns="" id="{DB6D5439-2C3B-4DF8-8615-0069FF313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09" r="-3" b="-3"/>
          <a:stretch/>
        </p:blipFill>
        <p:spPr>
          <a:xfrm>
            <a:off x="5095930" y="570136"/>
            <a:ext cx="3682290" cy="3388893"/>
          </a:xfrm>
          <a:prstGeom prst="rect">
            <a:avLst/>
          </a:prstGeom>
        </p:spPr>
      </p:pic>
      <p:pic>
        <p:nvPicPr>
          <p:cNvPr id="6" name="Obrázek 6" descr="Obsah obrázku stůl, osoba, interiér, vsedě&#10;&#10;Popis vygenerovaný s velmi vysokou mírou spolehlivosti">
            <a:extLst>
              <a:ext uri="{FF2B5EF4-FFF2-40B4-BE49-F238E27FC236}">
                <a16:creationId xmlns:a16="http://schemas.microsoft.com/office/drawing/2014/main" xmlns="" id="{93F89AFF-7BDA-4F59-8EBF-484A543C8F6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tretch/>
        </p:blipFill>
        <p:spPr>
          <a:xfrm>
            <a:off x="545674" y="570137"/>
            <a:ext cx="3236113" cy="3388893"/>
          </a:xfrm>
          <a:prstGeom prst="rect">
            <a:avLst/>
          </a:prstGeom>
        </p:spPr>
      </p:pic>
      <p:pic>
        <p:nvPicPr>
          <p:cNvPr id="3" name="Obrázek 3" descr="Obsah obrázku osoba, stůl, žena, interiér&#10;&#10;Popis vygenerovaný s velmi vysokou mírou spolehlivosti">
            <a:extLst>
              <a:ext uri="{FF2B5EF4-FFF2-40B4-BE49-F238E27FC236}">
                <a16:creationId xmlns:a16="http://schemas.microsoft.com/office/drawing/2014/main" xmlns="" id="{15267D73-4FA2-446D-AC22-B7346123E5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10" r="2" b="25823"/>
          <a:stretch/>
        </p:blipFill>
        <p:spPr>
          <a:xfrm>
            <a:off x="7048023" y="3050052"/>
            <a:ext cx="3652691" cy="3388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C23F6B2-1569-4985-928F-22D9B839CCD9}"/>
              </a:ext>
            </a:extLst>
          </p:cNvPr>
          <p:cNvSpPr txBox="1"/>
          <p:nvPr/>
        </p:nvSpPr>
        <p:spPr>
          <a:xfrm>
            <a:off x="4106174" y="339306"/>
            <a:ext cx="56618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42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00D5A-959A-46A9-A127-B2B678AD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20" y="554635"/>
            <a:ext cx="9182187" cy="1002565"/>
          </a:xfrm>
        </p:spPr>
        <p:txBody>
          <a:bodyPr anchor="t"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Klima v MŠ – dynamický proces</a:t>
            </a:r>
            <a:endParaRPr lang="cs-CZ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CB07CB-6B08-4EAA-9F57-66385D0F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05" y="1903751"/>
            <a:ext cx="9213698" cy="487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600" b="1" dirty="0">
                <a:latin typeface="Calibri"/>
                <a:ea typeface="+mn-lt"/>
                <a:cs typeface="+mn-lt"/>
              </a:rPr>
              <a:t>F</a:t>
            </a:r>
            <a:r>
              <a:rPr lang="cs-CZ" sz="3600" b="1" dirty="0" smtClean="0">
                <a:latin typeface="Calibri"/>
                <a:ea typeface="+mn-lt"/>
                <a:cs typeface="+mn-lt"/>
              </a:rPr>
              <a:t>aktory ovlivňující klima v MŠ</a:t>
            </a:r>
          </a:p>
          <a:p>
            <a:pPr marL="0" indent="0">
              <a:buNone/>
            </a:pPr>
            <a:endParaRPr lang="cs-CZ" sz="3600" b="1" dirty="0" smtClean="0">
              <a:latin typeface="Calibri"/>
              <a:ea typeface="+mn-lt"/>
              <a:cs typeface="+mn-lt"/>
            </a:endParaRPr>
          </a:p>
          <a:p>
            <a:pPr marL="857250" lvl="1" indent="-457200">
              <a:buFont typeface="Wingdings 3"/>
              <a:buChar char=""/>
            </a:pPr>
            <a:r>
              <a:rPr lang="cs-CZ" sz="3200" dirty="0" smtClean="0">
                <a:latin typeface="Calibri"/>
                <a:ea typeface="+mn-lt"/>
                <a:cs typeface="+mn-lt"/>
              </a:rPr>
              <a:t>způsob </a:t>
            </a:r>
            <a:r>
              <a:rPr lang="cs-CZ" sz="3200" dirty="0">
                <a:latin typeface="Calibri"/>
                <a:ea typeface="+mn-lt"/>
                <a:cs typeface="+mn-lt"/>
              </a:rPr>
              <a:t>řízení MŠ = vedení MŠ </a:t>
            </a:r>
            <a:endParaRPr lang="cs-CZ" sz="3200" dirty="0">
              <a:latin typeface="Calibri"/>
              <a:ea typeface="+mn-lt"/>
              <a:cs typeface="Calibri"/>
            </a:endParaRPr>
          </a:p>
          <a:p>
            <a:pPr marL="857250" lvl="1" indent="-457200">
              <a:buFont typeface="Wingdings 3"/>
            </a:pPr>
            <a:r>
              <a:rPr lang="cs-CZ" sz="3200" dirty="0" smtClean="0">
                <a:latin typeface="Calibri"/>
                <a:ea typeface="+mn-lt"/>
                <a:cs typeface="Calibri"/>
              </a:rPr>
              <a:t>fungování celého kolektivu zaměstnanců </a:t>
            </a:r>
            <a:r>
              <a:rPr lang="cs-CZ" sz="3200" dirty="0">
                <a:latin typeface="Calibri"/>
                <a:ea typeface="+mn-lt"/>
                <a:cs typeface="Calibri"/>
              </a:rPr>
              <a:t>MŠ </a:t>
            </a:r>
            <a:endParaRPr lang="cs-CZ" sz="3200" dirty="0" smtClean="0">
              <a:latin typeface="Calibri"/>
              <a:ea typeface="+mn-lt"/>
              <a:cs typeface="Calibri"/>
            </a:endParaRPr>
          </a:p>
          <a:p>
            <a:pPr marL="857250" lvl="1" indent="-457200">
              <a:buFont typeface="Wingdings 3"/>
            </a:pPr>
            <a:r>
              <a:rPr lang="cs-CZ" sz="3200" dirty="0" smtClean="0">
                <a:latin typeface="Calibri"/>
                <a:ea typeface="+mn-lt"/>
                <a:cs typeface="+mn-lt"/>
              </a:rPr>
              <a:t>vztahy </a:t>
            </a:r>
            <a:r>
              <a:rPr lang="cs-CZ" sz="3200" dirty="0">
                <a:latin typeface="Calibri"/>
                <a:ea typeface="+mn-lt"/>
                <a:cs typeface="+mn-lt"/>
              </a:rPr>
              <a:t>mezi rodiči a učiteli</a:t>
            </a:r>
            <a:endParaRPr lang="cs-CZ" sz="3200" dirty="0">
              <a:latin typeface="Calibri"/>
              <a:ea typeface="+mn-lt"/>
              <a:cs typeface="Calibri"/>
            </a:endParaRPr>
          </a:p>
          <a:p>
            <a:pPr marL="857250" lvl="1" indent="-457200">
              <a:buFont typeface="Wingdings 3"/>
            </a:pPr>
            <a:r>
              <a:rPr lang="cs-CZ" sz="3200" dirty="0" smtClean="0">
                <a:latin typeface="Calibri"/>
                <a:ea typeface="+mn-lt"/>
                <a:cs typeface="+mn-lt"/>
              </a:rPr>
              <a:t>zájem </a:t>
            </a:r>
            <a:r>
              <a:rPr lang="cs-CZ" sz="3200" dirty="0">
                <a:latin typeface="Calibri"/>
                <a:ea typeface="+mn-lt"/>
                <a:cs typeface="+mn-lt"/>
              </a:rPr>
              <a:t>rodičů o spolupráci </a:t>
            </a:r>
            <a:r>
              <a:rPr lang="cs-CZ" sz="3200" dirty="0" smtClean="0">
                <a:latin typeface="Calibri"/>
                <a:ea typeface="+mn-lt"/>
                <a:cs typeface="+mn-lt"/>
              </a:rPr>
              <a:t>s MŠ</a:t>
            </a:r>
            <a:endParaRPr lang="cs-CZ" sz="3200" dirty="0">
              <a:latin typeface="Calibri"/>
              <a:cs typeface="Calibri"/>
            </a:endParaRPr>
          </a:p>
          <a:p>
            <a:pPr algn="just"/>
            <a:endParaRPr lang="cs-CZ" sz="3200" dirty="0" smtClean="0"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03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00D5A-959A-46A9-A127-B2B678AD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20" y="554635"/>
            <a:ext cx="9182187" cy="1002565"/>
          </a:xfr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Doporučení k realizaci akčního výzkumu</a:t>
            </a:r>
            <a:endParaRPr lang="cs-CZ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CB07CB-6B08-4EAA-9F57-66385D0F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04" y="1139252"/>
            <a:ext cx="11322034" cy="5635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3200" dirty="0" smtClean="0">
              <a:latin typeface="Calibri"/>
              <a:cs typeface="Calibri"/>
            </a:endParaRPr>
          </a:p>
          <a:p>
            <a:r>
              <a:rPr lang="cs-CZ" sz="3200" dirty="0">
                <a:latin typeface="Calibri"/>
                <a:cs typeface="Calibri"/>
              </a:rPr>
              <a:t>Načasovat vý</a:t>
            </a:r>
            <a:r>
              <a:rPr lang="cs-CZ" sz="3200" dirty="0">
                <a:latin typeface="Calibri"/>
                <a:ea typeface="+mn-lt"/>
                <a:cs typeface="+mn-lt"/>
              </a:rPr>
              <a:t>zkumné šetření a intervence do chodu </a:t>
            </a:r>
            <a:r>
              <a:rPr lang="cs-CZ" sz="3200" dirty="0" smtClean="0">
                <a:latin typeface="Calibri"/>
                <a:ea typeface="+mn-lt"/>
                <a:cs typeface="+mn-lt"/>
              </a:rPr>
              <a:t>MŠ                        v </a:t>
            </a:r>
            <a:r>
              <a:rPr lang="cs-CZ" sz="3200" dirty="0">
                <a:latin typeface="Calibri"/>
                <a:ea typeface="+mn-lt"/>
                <a:cs typeface="+mn-lt"/>
              </a:rPr>
              <a:t>souladu se školním rokem (září – červen).</a:t>
            </a:r>
          </a:p>
          <a:p>
            <a:r>
              <a:rPr lang="cs-CZ" sz="3200" dirty="0" smtClean="0">
                <a:latin typeface="Calibri"/>
                <a:ea typeface="+mn-lt"/>
                <a:cs typeface="+mn-lt"/>
              </a:rPr>
              <a:t>Dlouhodobě pracovat na získání důvěry a podpory studentky/výzkumnice ze </a:t>
            </a:r>
            <a:r>
              <a:rPr lang="cs-CZ" sz="3200" dirty="0">
                <a:latin typeface="Calibri"/>
                <a:ea typeface="+mn-lt"/>
                <a:cs typeface="+mn-lt"/>
              </a:rPr>
              <a:t>strany </a:t>
            </a:r>
            <a:r>
              <a:rPr lang="cs-CZ" sz="3200" dirty="0" smtClean="0">
                <a:latin typeface="Calibri"/>
                <a:ea typeface="+mn-lt"/>
                <a:cs typeface="+mn-lt"/>
              </a:rPr>
              <a:t>učitelek a vedení MŠ i rodičů dětí. </a:t>
            </a:r>
          </a:p>
          <a:p>
            <a:r>
              <a:rPr lang="cs-CZ" sz="3200" dirty="0" smtClean="0">
                <a:latin typeface="Calibri"/>
                <a:cs typeface="Calibri"/>
              </a:rPr>
              <a:t>V případě výzkumu dlouhodobých procesů, jakým je klima MŠ, počítat s delší časovou dotací.                                                                     (Čas v rámci projektu Podpora </a:t>
            </a:r>
            <a:r>
              <a:rPr lang="cs-CZ" sz="3200" dirty="0" err="1" smtClean="0">
                <a:latin typeface="Calibri"/>
                <a:cs typeface="Calibri"/>
              </a:rPr>
              <a:t>pregramotností</a:t>
            </a:r>
            <a:r>
              <a:rPr lang="cs-CZ" sz="3200" dirty="0" smtClean="0">
                <a:latin typeface="Calibri"/>
                <a:cs typeface="Calibri"/>
              </a:rPr>
              <a:t> neumožnil </a:t>
            </a:r>
            <a:r>
              <a:rPr lang="cs-CZ" sz="3200" dirty="0">
                <a:latin typeface="Calibri"/>
                <a:cs typeface="Calibri"/>
              </a:rPr>
              <a:t>realizaci a vyhodnocení </a:t>
            </a:r>
            <a:r>
              <a:rPr lang="cs-CZ" sz="3200" dirty="0" smtClean="0">
                <a:latin typeface="Calibri"/>
                <a:cs typeface="Calibri"/>
              </a:rPr>
              <a:t>dalších zamýšlených intervencí.) </a:t>
            </a:r>
            <a:endParaRPr lang="cs-CZ" sz="3200" dirty="0">
              <a:latin typeface="Calibri"/>
              <a:cs typeface="Calibri"/>
            </a:endParaRPr>
          </a:p>
          <a:p>
            <a:endParaRPr lang="cs-CZ" sz="3200" dirty="0" smtClean="0">
              <a:latin typeface="Calibri"/>
              <a:ea typeface="+mn-lt"/>
              <a:cs typeface="+mn-lt"/>
            </a:endParaRPr>
          </a:p>
          <a:p>
            <a:endParaRPr lang="cs-CZ" sz="3200" dirty="0" smtClean="0"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24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00D5A-959A-46A9-A127-B2B678AD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19" y="554635"/>
            <a:ext cx="10906055" cy="1002565"/>
          </a:xfr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Hodnocení výsledků akčního výzkumu pro praxi</a:t>
            </a:r>
            <a:endParaRPr lang="cs-CZ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CB07CB-6B08-4EAA-9F57-66385D0F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05" y="1557201"/>
            <a:ext cx="9213698" cy="52174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200" b="1" dirty="0" smtClean="0">
                <a:latin typeface="Calibri"/>
                <a:cs typeface="Calibri"/>
              </a:rPr>
              <a:t>Přínos pro MŠ</a:t>
            </a:r>
            <a:r>
              <a:rPr lang="cs-CZ" sz="3200" dirty="0" smtClean="0">
                <a:latin typeface="Calibri"/>
                <a:cs typeface="Calibri"/>
              </a:rPr>
              <a:t>: </a:t>
            </a:r>
          </a:p>
          <a:p>
            <a:r>
              <a:rPr lang="cs-CZ" sz="3200" b="1" dirty="0">
                <a:latin typeface="Calibri"/>
                <a:cs typeface="Calibri"/>
              </a:rPr>
              <a:t>P</a:t>
            </a:r>
            <a:r>
              <a:rPr lang="cs-CZ" sz="3200" b="1" dirty="0" smtClean="0">
                <a:latin typeface="Calibri"/>
                <a:cs typeface="Calibri"/>
              </a:rPr>
              <a:t>osun v uvažování </a:t>
            </a:r>
            <a:r>
              <a:rPr lang="cs-CZ" sz="3200" dirty="0" smtClean="0">
                <a:latin typeface="Calibri"/>
                <a:cs typeface="Calibri"/>
              </a:rPr>
              <a:t>o prospěšnosti komunikace a spolupráce MŠ s rodinou.</a:t>
            </a:r>
          </a:p>
          <a:p>
            <a:endParaRPr lang="cs-CZ" sz="3200" dirty="0" smtClean="0">
              <a:latin typeface="Calibri"/>
              <a:cs typeface="Calibri"/>
            </a:endParaRPr>
          </a:p>
          <a:p>
            <a:r>
              <a:rPr lang="cs-CZ" sz="3200" dirty="0" smtClean="0">
                <a:latin typeface="Calibri"/>
                <a:cs typeface="Calibri"/>
              </a:rPr>
              <a:t>Vyhledání a </a:t>
            </a:r>
            <a:r>
              <a:rPr lang="cs-CZ" sz="3200" b="1" dirty="0" smtClean="0">
                <a:latin typeface="Calibri"/>
                <a:cs typeface="Calibri"/>
              </a:rPr>
              <a:t>formulování problémů </a:t>
            </a:r>
            <a:r>
              <a:rPr lang="cs-CZ" sz="3200" dirty="0" smtClean="0">
                <a:latin typeface="Calibri"/>
                <a:cs typeface="Calibri"/>
              </a:rPr>
              <a:t>v konkrétní MŠ.</a:t>
            </a:r>
          </a:p>
          <a:p>
            <a:pPr marL="0" indent="0">
              <a:buNone/>
            </a:pPr>
            <a:endParaRPr lang="cs-CZ" sz="3200" dirty="0" smtClean="0">
              <a:latin typeface="Calibri"/>
              <a:cs typeface="Calibri"/>
            </a:endParaRPr>
          </a:p>
          <a:p>
            <a:r>
              <a:rPr lang="cs-CZ" sz="3200" dirty="0" smtClean="0">
                <a:latin typeface="Calibri"/>
                <a:cs typeface="Calibri"/>
              </a:rPr>
              <a:t>Inovace dosavadních a </a:t>
            </a:r>
            <a:r>
              <a:rPr lang="cs-CZ" sz="3200" b="1" dirty="0" smtClean="0">
                <a:latin typeface="Calibri"/>
                <a:cs typeface="Calibri"/>
              </a:rPr>
              <a:t>navržení a realizace nových forem komunikace a spolupráce MŠ s rodinou. </a:t>
            </a:r>
          </a:p>
        </p:txBody>
      </p:sp>
    </p:spTree>
    <p:extLst>
      <p:ext uri="{BB962C8B-B14F-4D97-AF65-F5344CB8AC3E}">
        <p14:creationId xmlns:p14="http://schemas.microsoft.com/office/powerpoint/2010/main" val="125863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3A6A76-AE5D-49AE-9D49-90C0F15482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4DBF464-02EB-49E8-BED5-CCD9C0E09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5F9D5DC0-F10A-4613-AEEB-F3886E477D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A43566CA-E28A-4758-B656-13F767ECA8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9517B8F0-793D-4F61-80A8-8CB87BC08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D139FBAF-C134-4E1A-9404-4C7FB029E8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DE9C77E-3EF1-4718-818D-55EA1600B7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DB10DB84-C347-472C-96BD-AD4340F03D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70CA661F-8359-442A-A42C-A0993AF8BB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75C8E99-F0B8-466B-A892-9E0643EAF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65DD307C-66C1-4F16-86F5-287334F7B6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744416C0-DB16-4364-B13C-2EC6F1A8A0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1DD52-20ED-46DE-BC64-9EFE5E107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4813"/>
            <a:ext cx="11119925" cy="65731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endParaRPr lang="cs-CZ" sz="54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cs-CZ" sz="4800" b="1" dirty="0" smtClean="0">
                <a:solidFill>
                  <a:srgbClr val="FFFFFF"/>
                </a:solidFill>
              </a:rPr>
              <a:t>… </a:t>
            </a:r>
            <a:r>
              <a:rPr lang="cs-CZ" sz="5200" b="1" dirty="0" smtClean="0">
                <a:solidFill>
                  <a:srgbClr val="FFFFFF"/>
                </a:solidFill>
              </a:rPr>
              <a:t>Děkuji </a:t>
            </a:r>
            <a:r>
              <a:rPr lang="cs-CZ" sz="5200" b="1" dirty="0">
                <a:solidFill>
                  <a:srgbClr val="FFFFFF"/>
                </a:solidFill>
              </a:rPr>
              <a:t>za </a:t>
            </a:r>
            <a:r>
              <a:rPr lang="cs-CZ" sz="5200" b="1" dirty="0" smtClean="0">
                <a:solidFill>
                  <a:srgbClr val="FFFFFF"/>
                </a:solidFill>
              </a:rPr>
              <a:t>pozornost </a:t>
            </a:r>
            <a:r>
              <a:rPr lang="cs-CZ" sz="4800" b="1" dirty="0" smtClean="0">
                <a:solidFill>
                  <a:srgbClr val="FFFFFF"/>
                </a:solidFill>
              </a:rPr>
              <a:t>… </a:t>
            </a:r>
            <a:endParaRPr lang="cs-CZ" sz="48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cs-CZ" sz="4000" b="1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FFFFFF"/>
                </a:solidFill>
              </a:rPr>
              <a:t>Petra Dědková </a:t>
            </a:r>
            <a:endParaRPr lang="cs-CZ" sz="40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cs-CZ" sz="3600" dirty="0" smtClean="0">
                <a:solidFill>
                  <a:srgbClr val="FFFFFF"/>
                </a:solidFill>
              </a:rPr>
              <a:t>Absolventka FP TUL, od 1.9.2019 učitelka MŠ v Liberci</a:t>
            </a:r>
            <a:endParaRPr lang="cs-CZ" sz="3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cs-CZ" sz="4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bg1"/>
                </a:solidFill>
              </a:rPr>
              <a:t>PetulaDedkova@seznam.cz</a:t>
            </a:r>
          </a:p>
          <a:p>
            <a:pPr marL="0" indent="0" algn="ctr">
              <a:buNone/>
            </a:pP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21" name="Obrázek 8">
            <a:extLst>
              <a:ext uri="{FF2B5EF4-FFF2-40B4-BE49-F238E27FC236}">
                <a16:creationId xmlns:a16="http://schemas.microsoft.com/office/drawing/2014/main" xmlns="" id="{D09FC873-5210-461B-89D4-2DF91C39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04" y="3359830"/>
            <a:ext cx="5819954" cy="23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1" name="Rectangle 180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473A0E-E220-41CD-B07B-92A1569A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72" y="810883"/>
            <a:ext cx="9962518" cy="7457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 </a:t>
            </a:r>
            <a:r>
              <a:rPr lang="cs-CZ" sz="3200" b="1" dirty="0" smtClean="0"/>
              <a:t>           Klima  MŠ  =  </a:t>
            </a:r>
            <a:r>
              <a:rPr lang="cs-CZ" sz="3200" b="1" dirty="0" smtClean="0"/>
              <a:t>DĚTI + UČITELÉ + RODIČE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3" name="Isosceles Triangle 182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2" name="TextBox 1711">
            <a:extLst>
              <a:ext uri="{FF2B5EF4-FFF2-40B4-BE49-F238E27FC236}">
                <a16:creationId xmlns:a16="http://schemas.microsoft.com/office/drawing/2014/main" xmlns="" id="{23CFC18A-A2F9-4C39-921F-55AF96D0FA0B}"/>
              </a:ext>
            </a:extLst>
          </p:cNvPr>
          <p:cNvSpPr txBox="1"/>
          <p:nvPr/>
        </p:nvSpPr>
        <p:spPr>
          <a:xfrm>
            <a:off x="830295" y="1712889"/>
            <a:ext cx="9976895" cy="39546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5" name="Isosceles Triangle 184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Obrázek 2">
            <a:extLst>
              <a:ext uri="{FF2B5EF4-FFF2-40B4-BE49-F238E27FC236}">
                <a16:creationId xmlns:a16="http://schemas.microsoft.com/office/drawing/2014/main" xmlns="" id="{EC0E702D-2957-4619-B30D-5F0F73CF71E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149" t="14884" r="10125" b="-1376"/>
          <a:stretch/>
        </p:blipFill>
        <p:spPr>
          <a:xfrm>
            <a:off x="3718932" y="2258793"/>
            <a:ext cx="5148000" cy="38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D9521-1323-4AE2-86D4-DD5F220E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36" y="293298"/>
            <a:ext cx="8596668" cy="1320800"/>
          </a:xfrm>
        </p:spPr>
        <p:txBody>
          <a:bodyPr>
            <a:normAutofit/>
          </a:bodyPr>
          <a:lstStyle/>
          <a:p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Představení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výzkumu</a:t>
            </a:r>
            <a:endParaRPr lang="en-US" err="1">
              <a:solidFill>
                <a:schemeClr val="accent1">
                  <a:lumMod val="50000"/>
                </a:schemeClr>
              </a:solidFill>
              <a:latin typeface="Trebuchet MS" panose="020B0603020202020204"/>
              <a:cs typeface="Calibri"/>
            </a:endParaRPr>
          </a:p>
        </p:txBody>
      </p:sp>
      <p:sp>
        <p:nvSpPr>
          <p:cNvPr id="6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24DEF1-0D8F-41F8-8963-4B8AB6BEE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99" y="1096665"/>
            <a:ext cx="11328365" cy="56635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>
                <a:latin typeface="Calibri"/>
                <a:cs typeface="Calibri"/>
              </a:rPr>
              <a:t> </a:t>
            </a:r>
            <a:r>
              <a:rPr lang="en-US" sz="3200" b="1" dirty="0" err="1" smtClean="0">
                <a:latin typeface="Calibri"/>
                <a:cs typeface="Calibri"/>
              </a:rPr>
              <a:t>akční</a:t>
            </a:r>
            <a:r>
              <a:rPr lang="en-US" sz="3200" b="1" dirty="0" smtClean="0">
                <a:latin typeface="Calibri"/>
                <a:cs typeface="Calibri"/>
              </a:rPr>
              <a:t> </a:t>
            </a:r>
            <a:r>
              <a:rPr lang="en-US" sz="3200" b="1" dirty="0" err="1" smtClean="0">
                <a:latin typeface="Calibri"/>
                <a:cs typeface="Calibri"/>
              </a:rPr>
              <a:t>výzkum</a:t>
            </a:r>
            <a:r>
              <a:rPr lang="cs-CZ" sz="3200" dirty="0" smtClean="0">
                <a:latin typeface="Calibri"/>
                <a:cs typeface="Calibri"/>
              </a:rPr>
              <a:t>: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formy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komunikace</a:t>
            </a:r>
            <a:r>
              <a:rPr lang="en-US" sz="3200" dirty="0">
                <a:latin typeface="Calibri"/>
                <a:cs typeface="Calibri"/>
              </a:rPr>
              <a:t> a </a:t>
            </a:r>
            <a:r>
              <a:rPr lang="en-US" sz="3200" dirty="0" err="1">
                <a:latin typeface="Calibri"/>
                <a:cs typeface="Calibri"/>
              </a:rPr>
              <a:t>spolupráce</a:t>
            </a:r>
            <a:r>
              <a:rPr lang="en-US" sz="3200" dirty="0">
                <a:latin typeface="Calibri"/>
                <a:cs typeface="Calibri"/>
              </a:rPr>
              <a:t> MŠ s </a:t>
            </a:r>
            <a:r>
              <a:rPr lang="en-US" sz="3200" dirty="0" err="1">
                <a:latin typeface="Calibri"/>
                <a:cs typeface="Calibri"/>
              </a:rPr>
              <a:t>rodinou</a:t>
            </a:r>
            <a:endParaRPr lang="en-US" sz="3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cs-CZ" sz="3200" dirty="0" smtClean="0">
                <a:latin typeface="Calibri"/>
                <a:cs typeface="Calibri"/>
              </a:rPr>
              <a:t> </a:t>
            </a:r>
            <a:r>
              <a:rPr lang="en-US" sz="3200" dirty="0" err="1" smtClean="0">
                <a:latin typeface="Calibri"/>
                <a:cs typeface="Calibri"/>
              </a:rPr>
              <a:t>břez</a:t>
            </a:r>
            <a:r>
              <a:rPr lang="cs-CZ" sz="3200" dirty="0" smtClean="0">
                <a:latin typeface="Calibri"/>
                <a:cs typeface="Calibri"/>
              </a:rPr>
              <a:t>e</a:t>
            </a:r>
            <a:r>
              <a:rPr lang="en-US" sz="3200" dirty="0" smtClean="0">
                <a:latin typeface="Calibri"/>
                <a:cs typeface="Calibri"/>
              </a:rPr>
              <a:t>n </a:t>
            </a:r>
            <a:r>
              <a:rPr lang="en-US" sz="3200" dirty="0">
                <a:latin typeface="Calibri"/>
                <a:cs typeface="Calibri"/>
              </a:rPr>
              <a:t>2018 </a:t>
            </a:r>
            <a:r>
              <a:rPr lang="cs-CZ" sz="3200" dirty="0" smtClean="0">
                <a:latin typeface="Calibri"/>
                <a:cs typeface="Calibri"/>
              </a:rPr>
              <a:t>- b</a:t>
            </a:r>
            <a:r>
              <a:rPr lang="en-US" sz="3200" dirty="0" err="1" smtClean="0">
                <a:latin typeface="Calibri"/>
                <a:cs typeface="Calibri"/>
              </a:rPr>
              <a:t>řez</a:t>
            </a:r>
            <a:r>
              <a:rPr lang="cs-CZ" sz="3200" dirty="0" smtClean="0">
                <a:latin typeface="Calibri"/>
                <a:cs typeface="Calibri"/>
              </a:rPr>
              <a:t>e</a:t>
            </a:r>
            <a:r>
              <a:rPr lang="en-US" sz="3200" dirty="0" smtClean="0">
                <a:latin typeface="Calibri"/>
                <a:cs typeface="Calibri"/>
              </a:rPr>
              <a:t>n </a:t>
            </a:r>
            <a:r>
              <a:rPr lang="en-US" sz="3200" dirty="0">
                <a:latin typeface="Calibri"/>
                <a:cs typeface="Calibri"/>
              </a:rPr>
              <a:t>2019</a:t>
            </a:r>
            <a:endParaRPr lang="en-US" dirty="0">
              <a:latin typeface="Trebuchet MS" panose="020B0603020202020204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cs-CZ" sz="3200" dirty="0" smtClean="0">
                <a:latin typeface="Calibri"/>
                <a:cs typeface="Calibri"/>
              </a:rPr>
              <a:t> realizován </a:t>
            </a:r>
            <a:r>
              <a:rPr lang="en-US" sz="3200" dirty="0" err="1" smtClean="0">
                <a:latin typeface="Calibri"/>
                <a:cs typeface="Calibri"/>
              </a:rPr>
              <a:t>ve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dvou</a:t>
            </a:r>
            <a:r>
              <a:rPr lang="en-US" sz="3200" dirty="0">
                <a:latin typeface="Calibri"/>
                <a:cs typeface="Calibri"/>
              </a:rPr>
              <a:t> MŠ v </a:t>
            </a:r>
            <a:r>
              <a:rPr lang="en-US" sz="3200" dirty="0" err="1">
                <a:latin typeface="Calibri"/>
                <a:cs typeface="Calibri"/>
              </a:rPr>
              <a:t>Liberci</a:t>
            </a:r>
            <a:r>
              <a:rPr lang="en-US" sz="3200" dirty="0">
                <a:latin typeface="Calibri"/>
                <a:cs typeface="Calibri"/>
              </a:rPr>
              <a:t> </a:t>
            </a:r>
          </a:p>
          <a:p>
            <a:pPr marL="457200" indent="-457200">
              <a:lnSpc>
                <a:spcPct val="150000"/>
              </a:lnSpc>
            </a:pPr>
            <a:r>
              <a:rPr lang="en-US" sz="3200" dirty="0" err="1">
                <a:latin typeface="Calibri"/>
                <a:cs typeface="Calibri"/>
              </a:rPr>
              <a:t>cílová</a:t>
            </a:r>
            <a:r>
              <a:rPr lang="en-US" sz="3200" dirty="0">
                <a:latin typeface="Calibri"/>
                <a:cs typeface="Calibri"/>
              </a:rPr>
              <a:t> </a:t>
            </a:r>
            <a:r>
              <a:rPr lang="en-US" sz="3200" dirty="0" err="1">
                <a:latin typeface="Calibri"/>
                <a:cs typeface="Calibri"/>
              </a:rPr>
              <a:t>skupina</a:t>
            </a:r>
            <a:r>
              <a:rPr lang="en-US" sz="3200" dirty="0">
                <a:latin typeface="Calibri"/>
                <a:cs typeface="Calibri"/>
              </a:rPr>
              <a:t> - </a:t>
            </a:r>
            <a:r>
              <a:rPr lang="en-US" sz="3200" b="1" dirty="0" err="1">
                <a:latin typeface="Calibri"/>
                <a:cs typeface="Calibri"/>
              </a:rPr>
              <a:t>děti</a:t>
            </a:r>
            <a:r>
              <a:rPr lang="en-US" sz="3200" b="1" dirty="0">
                <a:latin typeface="Calibri"/>
                <a:cs typeface="Calibri"/>
              </a:rPr>
              <a:t>, </a:t>
            </a:r>
            <a:r>
              <a:rPr lang="en-US" sz="3200" b="1" dirty="0" err="1">
                <a:latin typeface="Calibri"/>
                <a:cs typeface="Calibri"/>
              </a:rPr>
              <a:t>rodiče</a:t>
            </a:r>
            <a:r>
              <a:rPr lang="en-US" sz="3200" b="1" dirty="0">
                <a:latin typeface="Calibri"/>
                <a:cs typeface="Calibri"/>
              </a:rPr>
              <a:t>, </a:t>
            </a:r>
            <a:r>
              <a:rPr lang="en-US" sz="3200" b="1" dirty="0" err="1" smtClean="0">
                <a:latin typeface="Calibri"/>
                <a:cs typeface="Calibri"/>
              </a:rPr>
              <a:t>učitel</a:t>
            </a:r>
            <a:r>
              <a:rPr lang="cs-CZ" sz="3200" b="1" dirty="0" err="1" smtClean="0">
                <a:latin typeface="Calibri"/>
                <a:cs typeface="Calibri"/>
              </a:rPr>
              <a:t>ky</a:t>
            </a:r>
            <a:r>
              <a:rPr lang="cs-CZ" sz="3200" b="1" dirty="0" smtClean="0">
                <a:latin typeface="Calibri"/>
                <a:cs typeface="Calibri"/>
              </a:rPr>
              <a:t> a vedení MŠ</a:t>
            </a:r>
            <a:endParaRPr lang="en-US" sz="3200" b="1" dirty="0" err="1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3200" dirty="0" err="1">
                <a:latin typeface="Calibri"/>
                <a:cs typeface="Calibri"/>
              </a:rPr>
              <a:t>realizace</a:t>
            </a:r>
            <a:r>
              <a:rPr lang="en-US" sz="3200" dirty="0">
                <a:latin typeface="Calibri"/>
                <a:cs typeface="Calibri"/>
              </a:rPr>
              <a:t> </a:t>
            </a:r>
            <a:r>
              <a:rPr lang="en-US" sz="3200" dirty="0" err="1">
                <a:latin typeface="Calibri"/>
                <a:cs typeface="Calibri"/>
              </a:rPr>
              <a:t>výzkumu</a:t>
            </a:r>
            <a:r>
              <a:rPr lang="en-US" sz="3200" dirty="0">
                <a:latin typeface="Calibri"/>
                <a:cs typeface="Calibri"/>
              </a:rPr>
              <a:t> - 3 </a:t>
            </a:r>
            <a:r>
              <a:rPr lang="en-US" sz="3200" dirty="0" err="1">
                <a:latin typeface="Calibri"/>
                <a:cs typeface="Calibri"/>
              </a:rPr>
              <a:t>fáze</a:t>
            </a:r>
            <a:endParaRPr lang="en-US" dirty="0" err="1"/>
          </a:p>
          <a:p>
            <a:pPr marL="457200" lvl="1" indent="0">
              <a:buNone/>
            </a:pPr>
            <a:endParaRPr lang="en-US" sz="2400" dirty="0">
              <a:latin typeface="Trebuchet MS" panose="020B0603020202020204"/>
              <a:cs typeface="Calibri"/>
            </a:endParaRPr>
          </a:p>
        </p:txBody>
      </p:sp>
      <p:sp>
        <p:nvSpPr>
          <p:cNvPr id="7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F2D16F3-4414-44F4-A1B0-DF73CD07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50" y="4748805"/>
            <a:ext cx="5345500" cy="17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2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1" name="Rectangle 180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473A0E-E220-41CD-B07B-92A1569A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72" y="810883"/>
            <a:ext cx="7302706" cy="7457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 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Cíle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výzkumu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3" name="Isosceles Triangle 182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2" name="TextBox 1711">
            <a:extLst>
              <a:ext uri="{FF2B5EF4-FFF2-40B4-BE49-F238E27FC236}">
                <a16:creationId xmlns:a16="http://schemas.microsoft.com/office/drawing/2014/main" xmlns="" id="{23CFC18A-A2F9-4C39-921F-55AF96D0FA0B}"/>
              </a:ext>
            </a:extLst>
          </p:cNvPr>
          <p:cNvSpPr txBox="1"/>
          <p:nvPr/>
        </p:nvSpPr>
        <p:spPr>
          <a:xfrm>
            <a:off x="830295" y="374754"/>
            <a:ext cx="10912972" cy="58311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zjistit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výchozí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stav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komunikace a spolupráce MŠ s rodinou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formulovat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problémy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vytvořit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návrh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nových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forem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komunikace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  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spolupráce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vyhodno</a:t>
            </a:r>
            <a:r>
              <a:rPr lang="cs-CZ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tit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efektivit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návrh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ů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hodno</a:t>
            </a:r>
            <a:r>
              <a:rPr lang="cs-CZ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tit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přínos pro konkrétní MŠ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5" name="Isosceles Triangle 184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xmlns="" id="{B7A77C3D-86F0-476D-B72E-8878A4433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918" y="4013200"/>
            <a:ext cx="3595236" cy="27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B25575-2DF9-4E4B-8B54-5E68AE52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2" y="408317"/>
            <a:ext cx="8596668" cy="673819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Řešený problém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3852153-8DED-4D99-A124-392F6AF0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60" y="1828800"/>
            <a:ext cx="8596668" cy="290809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>
              <a:lnSpc>
                <a:spcPct val="110000"/>
              </a:lnSpc>
              <a:buFont typeface="'Wingdings 3',Sans-Serif" charset="2"/>
            </a:pPr>
            <a:r>
              <a:rPr lang="en-US" sz="4000" dirty="0" err="1" smtClean="0">
                <a:latin typeface="Calibri"/>
                <a:cs typeface="Calibri"/>
              </a:rPr>
              <a:t>malá</a:t>
            </a: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4000" dirty="0" err="1">
                <a:latin typeface="Calibri"/>
                <a:cs typeface="Calibri"/>
              </a:rPr>
              <a:t>účast</a:t>
            </a: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cs-CZ" sz="4000" dirty="0" smtClean="0">
                <a:latin typeface="Calibri"/>
                <a:cs typeface="Calibri"/>
              </a:rPr>
              <a:t>rodičů </a:t>
            </a:r>
            <a:r>
              <a:rPr lang="en-US" sz="4000" dirty="0" err="1" smtClean="0">
                <a:latin typeface="Calibri"/>
                <a:cs typeface="Calibri"/>
              </a:rPr>
              <a:t>na</a:t>
            </a: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4000" dirty="0" err="1">
                <a:latin typeface="Calibri"/>
                <a:cs typeface="Calibri"/>
              </a:rPr>
              <a:t>akcích</a:t>
            </a: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cs-CZ" sz="4000" dirty="0" smtClean="0">
                <a:latin typeface="Calibri"/>
                <a:cs typeface="Calibri"/>
              </a:rPr>
              <a:t>MŠ </a:t>
            </a:r>
            <a:r>
              <a:rPr lang="en-US" sz="4000" dirty="0">
                <a:latin typeface="Calibri"/>
                <a:cs typeface="Calibri"/>
              </a:rPr>
              <a:t> </a:t>
            </a:r>
            <a:endParaRPr lang="cs-CZ" sz="4000" dirty="0" smtClean="0">
              <a:latin typeface="Calibri"/>
              <a:cs typeface="Calibri"/>
            </a:endParaRPr>
          </a:p>
          <a:p>
            <a:pPr algn="just">
              <a:lnSpc>
                <a:spcPct val="110000"/>
              </a:lnSpc>
              <a:buFont typeface="'Wingdings 3',Sans-Serif" charset="2"/>
            </a:pPr>
            <a:r>
              <a:rPr lang="cs-CZ" sz="4000" dirty="0">
                <a:latin typeface="Calibri"/>
                <a:ea typeface="+mn-lt"/>
                <a:cs typeface="Calibri"/>
              </a:rPr>
              <a:t>n</a:t>
            </a:r>
            <a:r>
              <a:rPr lang="cs-CZ" sz="4000" dirty="0" smtClean="0">
                <a:latin typeface="Calibri"/>
                <a:ea typeface="+mn-lt"/>
                <a:cs typeface="Calibri"/>
              </a:rPr>
              <a:t>edostačující zájem rodičů o aktivity nabízené MŠ</a:t>
            </a:r>
            <a:endParaRPr lang="en-US" sz="4000" dirty="0">
              <a:ea typeface="+mn-lt"/>
              <a:cs typeface="+mn-lt"/>
            </a:endParaRPr>
          </a:p>
          <a:p>
            <a:pPr algn="just">
              <a:lnSpc>
                <a:spcPct val="110000"/>
              </a:lnSpc>
              <a:buFont typeface="'Wingdings 3',Sans-Serif" charset="2"/>
            </a:pPr>
            <a:r>
              <a:rPr lang="en-US" sz="4000" dirty="0" err="1">
                <a:latin typeface="Calibri"/>
                <a:cs typeface="Calibri"/>
              </a:rPr>
              <a:t>neuspokojivá</a:t>
            </a: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4000" dirty="0" err="1">
                <a:latin typeface="Calibri"/>
                <a:cs typeface="Calibri"/>
              </a:rPr>
              <a:t>spolupráce</a:t>
            </a:r>
            <a:r>
              <a:rPr lang="en-US" sz="4000" dirty="0">
                <a:latin typeface="Calibri"/>
                <a:cs typeface="Calibri"/>
              </a:rPr>
              <a:t> MŠ s </a:t>
            </a:r>
            <a:r>
              <a:rPr lang="en-US" sz="4000" dirty="0" err="1">
                <a:latin typeface="Calibri"/>
                <a:cs typeface="Calibri"/>
              </a:rPr>
              <a:t>rodinou</a:t>
            </a:r>
            <a:r>
              <a:rPr lang="en-US" sz="4000" dirty="0">
                <a:latin typeface="Calibri"/>
                <a:cs typeface="Calibri"/>
              </a:rPr>
              <a:t> </a:t>
            </a:r>
            <a:endParaRPr lang="cs-CZ" sz="4000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3F869A92-A8DE-41B4-B3F6-ABA7BC003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442" y="4586990"/>
            <a:ext cx="2125799" cy="21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0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4D026A2-7476-44B0-9648-BB98882F7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8F8FC21-0A44-4045-95A1-B7935D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209B962-CD29-4D46-A7B0-10F6C7CF1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xmlns="" id="{CC8D40CF-4D47-411D-A8B7-0E4B29E98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xmlns="" id="{9B48A2AD-5257-4384-A7F5-A1EE4E68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04C26DE3-844C-47DA-831E-E7D7BF61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xmlns="" id="{922D975E-0684-4AA6-9FB7-929B250D5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xmlns="" id="{38ED5A9A-F0C7-4547-BC1E-22FC89BD2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xmlns="" id="{2D743765-A245-4349-A5CE-4AB5F078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0AF7217B-D042-44D2-9FC7-71FAB6651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1CC9171B-8BEB-48B1-B9BE-E9584522D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91E11-E656-47D2-85A0-318FC51C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54015"/>
            <a:ext cx="11040818" cy="96136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Uplatňované formy </a:t>
            </a: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komunikace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 rodinou v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MŠ A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xmlns="" id="{9E0B358A-DBBC-4780-8D53-BA2AE53E6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059090"/>
              </p:ext>
            </p:extLst>
          </p:nvPr>
        </p:nvGraphicFramePr>
        <p:xfrm>
          <a:off x="778504" y="1527985"/>
          <a:ext cx="10824801" cy="485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31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B62D28-1366-43EB-BABB-9DD7EADE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159" y="322053"/>
            <a:ext cx="10600107" cy="1099457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Uplatňované formy </a:t>
            </a:r>
            <a:r>
              <a:rPr lang="cs-CZ" b="1" u="sng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spolupráce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s rodinou v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MŠ A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38D94F0F-F1AC-4BA5-826E-4D351B40160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55614" y="1430959"/>
          <a:ext cx="10049452" cy="499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85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00D5A-959A-46A9-A127-B2B678AD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36" y="221411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sz="4000" b="1">
                <a:solidFill>
                  <a:schemeClr val="accent1">
                    <a:lumMod val="50000"/>
                  </a:schemeClr>
                </a:solidFill>
              </a:rPr>
              <a:t>Formulace problémů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CB07CB-6B08-4EAA-9F57-66385D0F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05" y="1708879"/>
            <a:ext cx="9213698" cy="50657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600" b="1" dirty="0">
                <a:latin typeface="Calibri"/>
                <a:cs typeface="Calibri"/>
              </a:rPr>
              <a:t>Příklady </a:t>
            </a:r>
            <a:r>
              <a:rPr lang="cs-CZ" sz="3600" b="1" dirty="0" smtClean="0">
                <a:latin typeface="Calibri"/>
                <a:cs typeface="Calibri"/>
              </a:rPr>
              <a:t>uvědomovaných problémů</a:t>
            </a:r>
          </a:p>
          <a:p>
            <a:pPr marL="0" indent="0">
              <a:buNone/>
            </a:pPr>
            <a:endParaRPr lang="cs-CZ" sz="3600" dirty="0">
              <a:latin typeface="Calibri"/>
              <a:cs typeface="Calibri"/>
            </a:endParaRPr>
          </a:p>
          <a:p>
            <a:pPr marL="457200" indent="-457200"/>
            <a:r>
              <a:rPr lang="cs-CZ" sz="3200" dirty="0">
                <a:latin typeface="Calibri"/>
                <a:cs typeface="Calibri"/>
              </a:rPr>
              <a:t>malá účast </a:t>
            </a:r>
            <a:r>
              <a:rPr lang="cs-CZ" sz="3200" dirty="0" smtClean="0">
                <a:latin typeface="Calibri"/>
                <a:cs typeface="Calibri"/>
              </a:rPr>
              <a:t>rodičů na </a:t>
            </a:r>
            <a:r>
              <a:rPr lang="cs-CZ" sz="3200" dirty="0">
                <a:latin typeface="Calibri"/>
                <a:cs typeface="Calibri"/>
              </a:rPr>
              <a:t>akcích </a:t>
            </a:r>
            <a:r>
              <a:rPr lang="cs-CZ" sz="3200" dirty="0" smtClean="0">
                <a:latin typeface="Calibri"/>
                <a:cs typeface="Calibri"/>
              </a:rPr>
              <a:t>pořádaných MŠ</a:t>
            </a:r>
          </a:p>
          <a:p>
            <a:pPr marL="457200" indent="-457200"/>
            <a:r>
              <a:rPr lang="cs-CZ" sz="3200" dirty="0">
                <a:latin typeface="Calibri"/>
                <a:cs typeface="Calibri"/>
              </a:rPr>
              <a:t>n</a:t>
            </a:r>
            <a:r>
              <a:rPr lang="cs-CZ" sz="3200" dirty="0" smtClean="0">
                <a:latin typeface="Calibri"/>
                <a:cs typeface="Calibri"/>
              </a:rPr>
              <a:t>ízká motivace učitelek MŠ </a:t>
            </a:r>
            <a:r>
              <a:rPr lang="cs-CZ" sz="3200" dirty="0" smtClean="0">
                <a:latin typeface="Calibri"/>
                <a:cs typeface="Calibri"/>
              </a:rPr>
              <a:t>ke komunikaci s rodiči</a:t>
            </a:r>
            <a:endParaRPr lang="cs-CZ" sz="3200" dirty="0">
              <a:latin typeface="Calibri"/>
              <a:cs typeface="Calibri"/>
            </a:endParaRPr>
          </a:p>
          <a:p>
            <a:pPr marL="457200" indent="-457200"/>
            <a:r>
              <a:rPr lang="cs-CZ" sz="3200" dirty="0">
                <a:latin typeface="Calibri"/>
                <a:cs typeface="Calibri"/>
              </a:rPr>
              <a:t>m</a:t>
            </a:r>
            <a:r>
              <a:rPr lang="cs-CZ" sz="3200" dirty="0" smtClean="0">
                <a:latin typeface="Calibri"/>
                <a:cs typeface="Calibri"/>
              </a:rPr>
              <a:t>álo </a:t>
            </a:r>
            <a:r>
              <a:rPr lang="cs-CZ" sz="3200" dirty="0" smtClean="0">
                <a:latin typeface="Calibri"/>
                <a:cs typeface="Calibri"/>
              </a:rPr>
              <a:t>aktualizovaný web MŠ</a:t>
            </a:r>
            <a:endParaRPr lang="cs-CZ" sz="3200" dirty="0">
              <a:latin typeface="Calibri"/>
              <a:cs typeface="Calibri"/>
            </a:endParaRPr>
          </a:p>
          <a:p>
            <a:pPr marL="457200" indent="-457200"/>
            <a:r>
              <a:rPr lang="cs-CZ" sz="3200" dirty="0">
                <a:latin typeface="Calibri"/>
                <a:cs typeface="Calibri"/>
              </a:rPr>
              <a:t>n</a:t>
            </a:r>
            <a:r>
              <a:rPr lang="cs-CZ" sz="3200" dirty="0" smtClean="0">
                <a:latin typeface="Calibri"/>
                <a:cs typeface="Calibri"/>
              </a:rPr>
              <a:t>edostačující informovanost </a:t>
            </a:r>
            <a:r>
              <a:rPr lang="cs-CZ" sz="3200" dirty="0">
                <a:latin typeface="Calibri"/>
                <a:cs typeface="Calibri"/>
              </a:rPr>
              <a:t>rodičů o dětech</a:t>
            </a:r>
          </a:p>
          <a:p>
            <a:pPr marL="0" indent="0">
              <a:buNone/>
            </a:pPr>
            <a:endParaRPr lang="cs-CZ" b="1" dirty="0">
              <a:latin typeface="Calibri"/>
              <a:ea typeface="+mn-lt"/>
              <a:cs typeface="+mn-lt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60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00D5A-959A-46A9-A127-B2B678AD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20" y="236401"/>
            <a:ext cx="9182187" cy="1320800"/>
          </a:xfrm>
        </p:spPr>
        <p:txBody>
          <a:bodyPr anchor="t"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</a:rPr>
              <a:t>Návrhy a intervence v rámci akčního výzkumu</a:t>
            </a:r>
            <a:endParaRPr lang="cs-CZ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CB07CB-6B08-4EAA-9F57-66385D0F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05" y="1903751"/>
            <a:ext cx="9213698" cy="4870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3200" dirty="0">
                <a:latin typeface="Calibri"/>
                <a:cs typeface="Calibri"/>
              </a:rPr>
              <a:t>z</a:t>
            </a:r>
            <a:r>
              <a:rPr lang="cs-CZ" sz="3200" dirty="0" smtClean="0">
                <a:latin typeface="Calibri"/>
                <a:cs typeface="Calibri"/>
              </a:rPr>
              <a:t>áří - úvodní </a:t>
            </a:r>
            <a:r>
              <a:rPr lang="cs-CZ" sz="3200" dirty="0">
                <a:latin typeface="Calibri"/>
                <a:cs typeface="Calibri"/>
              </a:rPr>
              <a:t>schůzka </a:t>
            </a:r>
            <a:r>
              <a:rPr lang="cs-CZ" sz="3200" dirty="0" smtClean="0">
                <a:latin typeface="Calibri"/>
                <a:cs typeface="Calibri"/>
              </a:rPr>
              <a:t>s rodiči nově přijatých dětí </a:t>
            </a:r>
            <a:r>
              <a:rPr lang="cs-CZ" sz="3200" dirty="0">
                <a:latin typeface="Calibri"/>
                <a:cs typeface="Calibri"/>
              </a:rPr>
              <a:t> </a:t>
            </a:r>
          </a:p>
          <a:p>
            <a:pPr algn="just"/>
            <a:r>
              <a:rPr lang="cs-CZ" sz="3200" dirty="0">
                <a:latin typeface="Calibri"/>
                <a:ea typeface="+mn-lt"/>
                <a:cs typeface="+mn-lt"/>
              </a:rPr>
              <a:t>o</a:t>
            </a:r>
            <a:r>
              <a:rPr lang="cs-CZ" sz="3200" dirty="0" smtClean="0">
                <a:latin typeface="Calibri"/>
                <a:ea typeface="+mn-lt"/>
                <a:cs typeface="+mn-lt"/>
              </a:rPr>
              <a:t>známení možnosti pravidelných konzultací s </a:t>
            </a:r>
            <a:r>
              <a:rPr lang="cs-CZ" sz="3200" dirty="0">
                <a:latin typeface="Calibri"/>
                <a:ea typeface="+mn-lt"/>
                <a:cs typeface="+mn-lt"/>
              </a:rPr>
              <a:t>rodiči</a:t>
            </a:r>
          </a:p>
          <a:p>
            <a:pPr algn="just"/>
            <a:r>
              <a:rPr lang="cs-CZ" sz="3200" dirty="0">
                <a:latin typeface="Calibri"/>
                <a:ea typeface="+mn-lt"/>
                <a:cs typeface="+mn-lt"/>
              </a:rPr>
              <a:t>p</a:t>
            </a:r>
            <a:r>
              <a:rPr lang="cs-CZ" sz="3200" dirty="0" smtClean="0">
                <a:latin typeface="Calibri"/>
                <a:ea typeface="+mn-lt"/>
                <a:cs typeface="+mn-lt"/>
              </a:rPr>
              <a:t>oskytnutí a aktualizace kontaktů </a:t>
            </a:r>
            <a:r>
              <a:rPr lang="cs-CZ" sz="3200" dirty="0">
                <a:latin typeface="Calibri"/>
                <a:ea typeface="+mn-lt"/>
                <a:cs typeface="+mn-lt"/>
              </a:rPr>
              <a:t>na odborná </a:t>
            </a:r>
            <a:r>
              <a:rPr lang="cs-CZ" sz="3200" dirty="0" smtClean="0">
                <a:latin typeface="Calibri"/>
                <a:ea typeface="+mn-lt"/>
                <a:cs typeface="+mn-lt"/>
              </a:rPr>
              <a:t>pracoviště</a:t>
            </a:r>
            <a:r>
              <a:rPr lang="cs-CZ" sz="3200" dirty="0">
                <a:latin typeface="Calibri"/>
                <a:ea typeface="+mn-lt"/>
                <a:cs typeface="+mn-lt"/>
              </a:rPr>
              <a:t> </a:t>
            </a:r>
            <a:r>
              <a:rPr lang="cs-CZ" sz="3200" dirty="0" smtClean="0">
                <a:latin typeface="Calibri"/>
                <a:ea typeface="+mn-lt"/>
                <a:cs typeface="+mn-lt"/>
              </a:rPr>
              <a:t>(PPP, SPC, logoped atd.)</a:t>
            </a:r>
            <a:endParaRPr lang="cs-CZ" sz="3200" dirty="0">
              <a:latin typeface="Calibri"/>
              <a:ea typeface="+mn-lt"/>
              <a:cs typeface="+mn-lt"/>
            </a:endParaRPr>
          </a:p>
          <a:p>
            <a:pPr algn="just"/>
            <a:r>
              <a:rPr lang="cs-CZ" sz="3200" dirty="0">
                <a:latin typeface="Calibri"/>
                <a:ea typeface="+mn-lt"/>
                <a:cs typeface="+mn-lt"/>
              </a:rPr>
              <a:t>inovace dosavadních forem spolupráce (tvořivé dílny, společné aktivity)</a:t>
            </a:r>
            <a:endParaRPr lang="cs-CZ" sz="3200" dirty="0"/>
          </a:p>
          <a:p>
            <a:pPr algn="just"/>
            <a:r>
              <a:rPr lang="cs-CZ" sz="3200" dirty="0" smtClean="0">
                <a:latin typeface="Calibri"/>
                <a:ea typeface="+mn-lt"/>
                <a:cs typeface="+mn-lt"/>
              </a:rPr>
              <a:t>možnost </a:t>
            </a:r>
            <a:r>
              <a:rPr lang="cs-CZ" sz="3200" dirty="0">
                <a:latin typeface="Calibri"/>
                <a:ea typeface="+mn-lt"/>
                <a:cs typeface="+mn-lt"/>
              </a:rPr>
              <a:t>zařazení nových forem </a:t>
            </a:r>
            <a:r>
              <a:rPr lang="cs-CZ" sz="3200" dirty="0" smtClean="0">
                <a:latin typeface="Calibri"/>
                <a:ea typeface="+mn-lt"/>
                <a:cs typeface="+mn-lt"/>
              </a:rPr>
              <a:t>spolupráce</a:t>
            </a:r>
          </a:p>
        </p:txBody>
      </p:sp>
    </p:spTree>
    <p:extLst>
      <p:ext uri="{BB962C8B-B14F-4D97-AF65-F5344CB8AC3E}">
        <p14:creationId xmlns:p14="http://schemas.microsoft.com/office/powerpoint/2010/main" val="66810691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336</Words>
  <Application>Microsoft Office PowerPoint</Application>
  <PresentationFormat>Širokoúhlá obrazovka</PresentationFormat>
  <Paragraphs>102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'Wingdings 3',Sans-Serif</vt:lpstr>
      <vt:lpstr>Fazeta</vt:lpstr>
      <vt:lpstr>Efektivní formy komunikace  a spolupráce  MŠ s rodinou</vt:lpstr>
      <vt:lpstr>            Klima  MŠ  =  DĚTI + UČITELÉ + RODIČE</vt:lpstr>
      <vt:lpstr>Představení výzkumu</vt:lpstr>
      <vt:lpstr> Cíle výzkumu </vt:lpstr>
      <vt:lpstr>Řešený problém</vt:lpstr>
      <vt:lpstr>Uplatňované formy komunikace s rodinou v MŠ A</vt:lpstr>
      <vt:lpstr>Uplatňované formy spolupráce s rodinou v MŠ A</vt:lpstr>
      <vt:lpstr>Formulace problémů</vt:lpstr>
      <vt:lpstr>Návrhy a intervence v rámci akčního výzkumu</vt:lpstr>
      <vt:lpstr>Výsledky  Učitelky</vt:lpstr>
      <vt:lpstr>Výsledky   Rodiče </vt:lpstr>
      <vt:lpstr>Prezentace aplikace PowerPoint</vt:lpstr>
      <vt:lpstr>Klima v MŠ – dynamický proces</vt:lpstr>
      <vt:lpstr>Doporučení k realizaci akčního výzkumu</vt:lpstr>
      <vt:lpstr>Hodnocení výsledků akčního výzkumu pro praxi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Simona Kiryková</cp:lastModifiedBy>
  <cp:revision>3787</cp:revision>
  <dcterms:created xsi:type="dcterms:W3CDTF">2014-08-26T23:43:54Z</dcterms:created>
  <dcterms:modified xsi:type="dcterms:W3CDTF">2019-09-18T23:46:40Z</dcterms:modified>
</cp:coreProperties>
</file>