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9" r:id="rId3"/>
    <p:sldId id="270" r:id="rId4"/>
    <p:sldId id="290" r:id="rId5"/>
    <p:sldId id="271" r:id="rId6"/>
    <p:sldId id="280" r:id="rId7"/>
    <p:sldId id="281" r:id="rId8"/>
    <p:sldId id="289" r:id="rId9"/>
    <p:sldId id="282" r:id="rId10"/>
    <p:sldId id="286" r:id="rId11"/>
    <p:sldId id="284" r:id="rId12"/>
    <p:sldId id="285" r:id="rId13"/>
    <p:sldId id="283" r:id="rId14"/>
    <p:sldId id="259" r:id="rId15"/>
    <p:sldId id="295" r:id="rId16"/>
    <p:sldId id="296" r:id="rId17"/>
  </p:sldIdLst>
  <p:sldSz cx="12188825" cy="6858000"/>
  <p:notesSz cx="6797675" cy="9926638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378" y="108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281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B2F976-BDFD-40FA-8CAE-C9917BD9D3D4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B3ACB9E-E719-467B-9477-465A9BF234A2}" type="datetime1">
              <a:rPr lang="cs-CZ" noProof="0" smtClean="0"/>
              <a:t>15.10.2019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3B36274-F2B9-4C45-BBB4-0EDF4CD651A7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02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5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539" y="2514601"/>
            <a:ext cx="8913077" cy="2262781"/>
          </a:xfrm>
        </p:spPr>
        <p:txBody>
          <a:bodyPr anchor="b">
            <a:normAutofit/>
          </a:bodyPr>
          <a:lstStyle>
            <a:lvl1pPr>
              <a:defRPr sz="539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539" y="4777380"/>
            <a:ext cx="891307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8A907C2-45F0-433A-A97F-8DDBFB85978E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198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4529541"/>
            <a:ext cx="779564" cy="365125"/>
          </a:xfrm>
        </p:spPr>
        <p:txBody>
          <a:bodyPr/>
          <a:lstStyle/>
          <a:p>
            <a:pPr rtl="0"/>
            <a:fld id="{E5137D0E-4A4F-4307-8994-C1891D747D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10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09600"/>
            <a:ext cx="8913077" cy="311704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8B812E-5739-4F10-A848-683BA183E532}" type="datetime1">
              <a:rPr lang="cs-CZ" noProof="0" smtClean="0"/>
              <a:t>15.10.2019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pPr rtl="0"/>
            <a:fld id="{E5137D0E-4A4F-4307-8994-C1891D747D59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479014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159" y="3505200"/>
            <a:ext cx="75345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8B812E-5739-4F10-A848-683BA183E532}" type="datetime1">
              <a:rPr lang="cs-CZ" noProof="0" smtClean="0"/>
              <a:t>15.10.2019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pPr rtl="0"/>
            <a:fld id="{E5137D0E-4A4F-4307-8994-C1891D747D59}" type="slidenum">
              <a:rPr lang="cs-CZ" noProof="0" smtClean="0"/>
              <a:pPr/>
              <a:t>‹#›</a:t>
            </a:fld>
            <a:endParaRPr lang="cs-CZ" noProof="0" dirty="0"/>
          </a:p>
        </p:txBody>
      </p:sp>
      <p:sp>
        <p:nvSpPr>
          <p:cNvPr id="14" name="TextBox 13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651486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2438401"/>
            <a:ext cx="8913078" cy="2724845"/>
          </a:xfrm>
        </p:spPr>
        <p:txBody>
          <a:bodyPr anchor="b">
            <a:normAutofit/>
          </a:bodyPr>
          <a:lstStyle>
            <a:lvl1pPr algn="l">
              <a:defRPr sz="4799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8B812E-5739-4F10-A848-683BA183E532}" type="datetime1">
              <a:rPr lang="cs-CZ" noProof="0" smtClean="0"/>
              <a:t>15.10.2019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pPr rtl="0"/>
            <a:fld id="{E5137D0E-4A4F-4307-8994-C1891D747D59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010397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8B812E-5739-4F10-A848-683BA183E532}" type="datetime1">
              <a:rPr lang="cs-CZ" noProof="0" smtClean="0"/>
              <a:t>15.10.2019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pPr rtl="0"/>
            <a:fld id="{E5137D0E-4A4F-4307-8994-C1891D747D59}" type="slidenum">
              <a:rPr lang="cs-CZ" noProof="0" smtClean="0"/>
              <a:pPr/>
              <a:t>‹#›</a:t>
            </a:fld>
            <a:endParaRPr lang="cs-CZ" noProof="0" dirty="0"/>
          </a:p>
        </p:txBody>
      </p:sp>
      <p:sp>
        <p:nvSpPr>
          <p:cNvPr id="17" name="TextBox 16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091074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27407"/>
            <a:ext cx="8913077" cy="2880020"/>
          </a:xfrm>
        </p:spPr>
        <p:txBody>
          <a:bodyPr anchor="ctr">
            <a:normAutofit/>
          </a:bodyPr>
          <a:lstStyle>
            <a:lvl1pPr algn="l">
              <a:defRPr sz="4799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8B812E-5739-4F10-A848-683BA183E532}" type="datetime1">
              <a:rPr lang="cs-CZ" noProof="0" smtClean="0"/>
              <a:t>15.10.2019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pPr rtl="0"/>
            <a:fld id="{E5137D0E-4A4F-4307-8994-C1891D747D59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386661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31A3986-C2FB-4188-8E14-C3E7F5021A50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47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2392" y="627406"/>
            <a:ext cx="2207026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538" y="627406"/>
            <a:ext cx="6475313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844D860-8CB7-4BFB-8570-BFCC02387E96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16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8B812E-5739-4F10-A848-683BA183E532}" type="datetime1">
              <a:rPr lang="cs-CZ" noProof="0" smtClean="0"/>
              <a:t>15.10.2019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7092014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2058750"/>
            <a:ext cx="8913077" cy="146880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3530129"/>
            <a:ext cx="8913077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8B812E-5739-4F10-A848-683BA183E532}" type="datetime1">
              <a:rPr lang="cs-CZ" noProof="0" smtClean="0"/>
              <a:t>15.10.2019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pPr rtl="0"/>
            <a:fld id="{E5137D0E-4A4F-4307-8994-C1891D747D59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3692008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538" y="2133600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8874" y="2126222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8B812E-5739-4F10-A848-683BA183E532}" type="datetime1">
              <a:rPr lang="cs-CZ" noProof="0" smtClean="0"/>
              <a:t>15.10.2019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pPr rtl="0"/>
            <a:fld id="{E5137D0E-4A4F-4307-8994-C1891D747D59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370423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608" y="1972703"/>
            <a:ext cx="399169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538" y="2548966"/>
            <a:ext cx="4341762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4674" y="1969475"/>
            <a:ext cx="399796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5091" y="2545738"/>
            <a:ext cx="433754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6BD7FCB-9B6D-4D0A-8E15-05156C3EF5DB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pPr rtl="0"/>
            <a:fld id="{E5137D0E-4A4F-4307-8994-C1891D747D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85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8B812E-5739-4F10-A848-683BA183E532}" type="datetime1">
              <a:rPr lang="cs-CZ" noProof="0" smtClean="0"/>
              <a:t>15.10.2019</a:t>
            </a:fld>
            <a:endParaRPr lang="cs-CZ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37655496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8B812E-5739-4F10-A848-683BA183E532}" type="datetime1">
              <a:rPr lang="cs-CZ" noProof="0" smtClean="0"/>
              <a:t>15.10.2019</a:t>
            </a:fld>
            <a:endParaRPr lang="cs-CZ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58487696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446088"/>
            <a:ext cx="3504286" cy="976312"/>
          </a:xfrm>
        </p:spPr>
        <p:txBody>
          <a:bodyPr anchor="b"/>
          <a:lstStyle>
            <a:lvl1pPr algn="l">
              <a:defRPr sz="1999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65" y="446089"/>
            <a:ext cx="5180251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8" y="1598613"/>
            <a:ext cx="350428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DA8890F-B379-4AB2-B2D2-4CA193A72414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36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4800600"/>
            <a:ext cx="891307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538" y="634965"/>
            <a:ext cx="8913078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367338"/>
            <a:ext cx="891307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0773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4" y="-786"/>
            <a:ext cx="2356060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3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2133600"/>
            <a:ext cx="8913078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58914" y="6130437"/>
            <a:ext cx="114598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F8B812E-5739-4F10-A848-683BA183E532}" type="datetime1">
              <a:rPr lang="cs-CZ" noProof="0" smtClean="0"/>
              <a:t>15.10.2019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538" y="6135809"/>
            <a:ext cx="7618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674" y="787783"/>
            <a:ext cx="77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99">
                <a:solidFill>
                  <a:srgbClr val="FEFFFF"/>
                </a:solidFill>
              </a:defRPr>
            </a:lvl1pPr>
          </a:lstStyle>
          <a:p>
            <a:pPr rtl="0"/>
            <a:fld id="{E5137D0E-4A4F-4307-8994-C1891D747D59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6456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" TargetMode="External"/><Relationship Id="rId2" Type="http://schemas.openxmlformats.org/officeDocument/2006/relationships/hyperlink" Target="http://www.csicr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8539" y="2514601"/>
            <a:ext cx="8913077" cy="1994519"/>
          </a:xfrm>
        </p:spPr>
        <p:txBody>
          <a:bodyPr rtlCol="0">
            <a:normAutofit/>
          </a:bodyPr>
          <a:lstStyle/>
          <a:p>
            <a:r>
              <a:rPr lang="cs-CZ" sz="4000" b="1" dirty="0"/>
              <a:t>Povinná předškolní docházka</a:t>
            </a:r>
            <a:br>
              <a:rPr lang="cs-CZ" sz="4000" b="1" dirty="0"/>
            </a:br>
            <a:r>
              <a:rPr lang="cs-CZ" sz="4000" b="1" dirty="0"/>
              <a:t>v kontextu školní připravenosti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8539" y="4777380"/>
            <a:ext cx="8913077" cy="1315916"/>
          </a:xfrm>
        </p:spPr>
        <p:txBody>
          <a:bodyPr rtlCol="0">
            <a:noAutofit/>
          </a:bodyPr>
          <a:lstStyle/>
          <a:p>
            <a:pPr algn="r" rtl="0"/>
            <a:r>
              <a:rPr lang="cs-CZ" sz="2000" b="1" dirty="0">
                <a:solidFill>
                  <a:schemeClr val="tx1">
                    <a:lumMod val="50000"/>
                  </a:schemeClr>
                </a:solidFill>
              </a:rPr>
              <a:t>Eva Šmelová</a:t>
            </a:r>
          </a:p>
          <a:p>
            <a:pPr algn="r" rtl="0"/>
            <a:r>
              <a:rPr lang="cs-CZ" sz="2000" i="1" dirty="0">
                <a:solidFill>
                  <a:schemeClr val="tx1">
                    <a:lumMod val="50000"/>
                  </a:schemeClr>
                </a:solidFill>
              </a:rPr>
              <a:t>Katedra primární a </a:t>
            </a:r>
            <a:r>
              <a:rPr lang="cs-CZ" sz="2000" i="1" dirty="0" err="1">
                <a:solidFill>
                  <a:schemeClr val="tx1">
                    <a:lumMod val="50000"/>
                  </a:schemeClr>
                </a:solidFill>
              </a:rPr>
              <a:t>prepirmární</a:t>
            </a:r>
            <a:r>
              <a:rPr lang="cs-CZ" sz="2000" i="1" dirty="0">
                <a:solidFill>
                  <a:schemeClr val="tx1">
                    <a:lumMod val="50000"/>
                  </a:schemeClr>
                </a:solidFill>
              </a:rPr>
              <a:t> pedagogiky</a:t>
            </a:r>
          </a:p>
          <a:p>
            <a:pPr algn="r" rtl="0"/>
            <a:r>
              <a:rPr lang="cs-CZ" sz="2000" i="1" dirty="0">
                <a:solidFill>
                  <a:schemeClr val="tx1">
                    <a:lumMod val="50000"/>
                  </a:schemeClr>
                </a:solidFill>
              </a:rPr>
              <a:t>Pedagogická fakulta Univerzity Palackého v Olomouci</a:t>
            </a:r>
          </a:p>
        </p:txBody>
      </p:sp>
    </p:spTree>
    <p:extLst>
      <p:ext uri="{BB962C8B-B14F-4D97-AF65-F5344CB8AC3E}">
        <p14:creationId xmlns:p14="http://schemas.microsoft.com/office/powerpoint/2010/main" val="4565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2F1E4-6311-4344-887F-4AE2C460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Kvalita předškolního vzdělávání            z pohledu ČŠI </a:t>
            </a:r>
            <a:r>
              <a:rPr lang="cs-CZ" sz="2000" dirty="0"/>
              <a:t>(Výroční zpráva ČŠI 2017/2018)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DC3760-E9D6-4461-9168-4740534D2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964" y="2133600"/>
            <a:ext cx="9439652" cy="41002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 dirty="0"/>
              <a:t>Nedaří se:</a:t>
            </a:r>
            <a:r>
              <a:rPr lang="cs-CZ" sz="2800" dirty="0"/>
              <a:t> zařazovat kvalitní problémové učení, podporovat samostatnost a verbální projev </a:t>
            </a:r>
            <a:r>
              <a:rPr lang="cs-CZ" sz="2800" dirty="0" smtClean="0"/>
              <a:t>dítěte,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stále přetrvává „</a:t>
            </a:r>
            <a:r>
              <a:rPr lang="cs-CZ" sz="2800" i="1" dirty="0"/>
              <a:t>málo efektivní</a:t>
            </a:r>
            <a:r>
              <a:rPr lang="cs-CZ" sz="2800" dirty="0"/>
              <a:t>“ frontální práce s pracovními listy, kde není uplatněna výraznější </a:t>
            </a:r>
            <a:r>
              <a:rPr lang="cs-CZ" sz="2800" b="1" dirty="0"/>
              <a:t>diferenciace náročnosti</a:t>
            </a:r>
          </a:p>
          <a:p>
            <a:r>
              <a:rPr lang="cs-CZ" sz="2800" dirty="0"/>
              <a:t>není pravidelně prováděna pedagogická diagnostika, </a:t>
            </a:r>
            <a:r>
              <a:rPr lang="cs-CZ" sz="2800" b="1" dirty="0"/>
              <a:t>přetrvává formálnost                                                       </a:t>
            </a:r>
            <a:r>
              <a:rPr lang="cs-CZ" sz="2800" dirty="0"/>
              <a:t>(cca 2/3 škol má propracovaný systém)</a:t>
            </a:r>
          </a:p>
          <a:p>
            <a:r>
              <a:rPr lang="cs-CZ" sz="2800" dirty="0"/>
              <a:t>21 % škol zařazuje </a:t>
            </a:r>
            <a:r>
              <a:rPr lang="cs-CZ" sz="2800" b="1" dirty="0"/>
              <a:t>sebehodnocení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178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9CCCC-B425-4DFD-B729-4EA0A3072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972" y="624110"/>
            <a:ext cx="936764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Reflexe povinné předškolní docházky</a:t>
            </a:r>
            <a:br>
              <a:rPr lang="cs-CZ" b="1" dirty="0"/>
            </a:br>
            <a:r>
              <a:rPr lang="cs-CZ" b="1" dirty="0"/>
              <a:t>										</a:t>
            </a:r>
            <a:r>
              <a:rPr lang="cs-CZ" sz="2200" dirty="0"/>
              <a:t>(Výroční zpráva ČŠI 2017/2018)</a:t>
            </a:r>
            <a:br>
              <a:rPr lang="cs-CZ" sz="2200" dirty="0"/>
            </a:br>
            <a:endParaRPr lang="cs-CZ" sz="2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BEC18A-5312-4F0E-BE1D-FE0D219D4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9996" y="1905000"/>
            <a:ext cx="9151620" cy="4404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/>
              <a:t>Pozitivní zjištění</a:t>
            </a:r>
            <a:endParaRPr lang="cs-CZ" sz="2800" dirty="0"/>
          </a:p>
          <a:p>
            <a:r>
              <a:rPr lang="cs-CZ" sz="2800" dirty="0"/>
              <a:t>malé dopady na personální podmínky škol nebo na jejich organizaci </a:t>
            </a:r>
          </a:p>
          <a:p>
            <a:pPr lvl="1"/>
            <a:r>
              <a:rPr lang="cs-CZ" sz="2800" dirty="0"/>
              <a:t>jde především o důsledek nízkého počtu nově přijatých dětí, na něž legislativní opatření cílí</a:t>
            </a:r>
          </a:p>
          <a:p>
            <a:r>
              <a:rPr lang="cs-CZ" sz="2800" b="1" dirty="0"/>
              <a:t>nevyskytují specifické problémy s adaptací </a:t>
            </a:r>
            <a:r>
              <a:rPr lang="cs-CZ" sz="2800" dirty="0"/>
              <a:t>u dětí, které do MŠ nově vstupují v pěti letech</a:t>
            </a:r>
          </a:p>
        </p:txBody>
      </p:sp>
    </p:spTree>
    <p:extLst>
      <p:ext uri="{BB962C8B-B14F-4D97-AF65-F5344CB8AC3E}">
        <p14:creationId xmlns:p14="http://schemas.microsoft.com/office/powerpoint/2010/main" val="1004230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17167-A8C8-4E91-8201-EB8AC6B3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Reflexe povinné předškolní docházky</a:t>
            </a:r>
            <a:br>
              <a:rPr lang="cs-CZ" b="1" dirty="0"/>
            </a:br>
            <a:r>
              <a:rPr lang="cs-CZ" b="1" dirty="0"/>
              <a:t>										</a:t>
            </a:r>
            <a:r>
              <a:rPr lang="cs-CZ" sz="2200" dirty="0"/>
              <a:t>(Výroční zpráva ČŠI 2017/2018)</a:t>
            </a:r>
            <a:br>
              <a:rPr lang="cs-CZ" sz="22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3348DF-C0E3-48D5-B122-AB413D7CF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940" y="2133600"/>
            <a:ext cx="9655676" cy="4100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Negativní zjištění - oblast vzdělávání</a:t>
            </a:r>
          </a:p>
          <a:p>
            <a:r>
              <a:rPr lang="cs-CZ" sz="2600" b="1" dirty="0"/>
              <a:t>nepodařilo </a:t>
            </a:r>
            <a:r>
              <a:rPr lang="cs-CZ" sz="2600" b="1" dirty="0" smtClean="0"/>
              <a:t>se zapojit </a:t>
            </a:r>
            <a:r>
              <a:rPr lang="cs-CZ" sz="2600" b="1" dirty="0"/>
              <a:t>všechny děti,</a:t>
            </a:r>
            <a:r>
              <a:rPr lang="cs-CZ" sz="2600" dirty="0"/>
              <a:t> pro které byl poslední školní rok povinný (zhruba 3 % dětí z populačního ročníku)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legislativa dostatečně neupřesňuje postup </a:t>
            </a:r>
            <a:r>
              <a:rPr lang="cs-CZ" sz="2600" b="1" dirty="0"/>
              <a:t>při ověřování dosahování očekávaných výstupů u dětí v režimu individuálního vzdělávání</a:t>
            </a:r>
            <a:r>
              <a:rPr lang="cs-CZ" sz="2600" dirty="0"/>
              <a:t>, (formální ověřování bez potřebné zpětné vazby, chybí potřebná metodická podpora)</a:t>
            </a:r>
          </a:p>
          <a:p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37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73931" y="365924"/>
            <a:ext cx="9576911" cy="1262875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Opatření pro plynulý přechod                     z MŠ do ZŠ (EU</a:t>
            </a:r>
            <a:r>
              <a:rPr lang="cs-CZ" sz="3600" b="1" dirty="0" smtClean="0"/>
              <a:t>) – možné podněty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49957" y="1628798"/>
            <a:ext cx="10153128" cy="4536505"/>
          </a:xfrm>
        </p:spPr>
        <p:txBody>
          <a:bodyPr>
            <a:noAutofit/>
          </a:bodyPr>
          <a:lstStyle/>
          <a:p>
            <a:endParaRPr lang="cs-CZ" sz="2400" dirty="0"/>
          </a:p>
          <a:p>
            <a:r>
              <a:rPr lang="cs-CZ" sz="2800" dirty="0"/>
              <a:t>Spolupráce MŠ </a:t>
            </a:r>
            <a:r>
              <a:rPr lang="cs-CZ" sz="2800" dirty="0" smtClean="0"/>
              <a:t>– ZŠ. </a:t>
            </a:r>
            <a:endParaRPr lang="cs-CZ" sz="2800" dirty="0"/>
          </a:p>
          <a:p>
            <a:r>
              <a:rPr lang="cs-CZ" sz="2800" dirty="0"/>
              <a:t>Předávání informací o vývoji dítěte základní </a:t>
            </a:r>
            <a:r>
              <a:rPr lang="cs-CZ" sz="2800" dirty="0" smtClean="0"/>
              <a:t>škole.</a:t>
            </a:r>
            <a:endParaRPr lang="cs-CZ" sz="2800" dirty="0"/>
          </a:p>
          <a:p>
            <a:r>
              <a:rPr lang="cs-CZ" sz="2800" dirty="0"/>
              <a:t>Vypracování společného vzdělávacího projektu             s dětmi MŠ – ZŠ, formální návštěvy dětí MŠ do </a:t>
            </a:r>
            <a:r>
              <a:rPr lang="cs-CZ" sz="2800" dirty="0" smtClean="0"/>
              <a:t>ZŠ.</a:t>
            </a:r>
            <a:endParaRPr lang="cs-CZ" sz="2800" dirty="0"/>
          </a:p>
          <a:p>
            <a:r>
              <a:rPr lang="cs-CZ" sz="2800" dirty="0"/>
              <a:t>Organizování setkávání rodičů a diskuse o jejich roli     ve fázi přechodu dítěte do primární </a:t>
            </a:r>
            <a:r>
              <a:rPr lang="cs-CZ" sz="2800" dirty="0" smtClean="0"/>
              <a:t>školy.</a:t>
            </a:r>
            <a:endParaRPr lang="cs-CZ" sz="2800" dirty="0"/>
          </a:p>
          <a:p>
            <a:r>
              <a:rPr lang="cs-CZ" sz="2800" dirty="0"/>
              <a:t>V některých zemích nejsou žádná konkrétní </a:t>
            </a:r>
            <a:r>
              <a:rPr lang="cs-CZ" sz="2800" dirty="0" smtClean="0"/>
              <a:t>opatření.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24641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Prioritní </a:t>
            </a:r>
            <a:r>
              <a:rPr lang="cs-CZ" b="1" dirty="0"/>
              <a:t>cíle ČR pro rok 2019- 2023</a:t>
            </a:r>
            <a:br>
              <a:rPr lang="cs-CZ" b="1" dirty="0"/>
            </a:br>
            <a:r>
              <a:rPr lang="cs-CZ" b="1" dirty="0"/>
              <a:t>(MŠMT)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972" y="1700808"/>
            <a:ext cx="9367644" cy="42104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800" dirty="0"/>
              <a:t>Společně s MPSV vytvořit efektivní </a:t>
            </a:r>
            <a:r>
              <a:rPr lang="cs-CZ" sz="2800" b="1" dirty="0"/>
              <a:t>model péče      o děti v předškolním věku </a:t>
            </a:r>
            <a:r>
              <a:rPr lang="cs-CZ" sz="2800" dirty="0"/>
              <a:t>(péče </a:t>
            </a:r>
            <a:r>
              <a:rPr lang="cs-CZ" sz="2800" dirty="0" smtClean="0"/>
              <a:t>x </a:t>
            </a:r>
            <a:r>
              <a:rPr lang="cs-CZ" sz="2800" dirty="0"/>
              <a:t>vzdělávání</a:t>
            </a:r>
            <a:r>
              <a:rPr lang="cs-CZ" sz="2800" dirty="0" smtClean="0"/>
              <a:t>).</a:t>
            </a:r>
            <a:endParaRPr lang="cs-CZ" sz="2800" dirty="0"/>
          </a:p>
          <a:p>
            <a:r>
              <a:rPr lang="cs-CZ" sz="2800" dirty="0"/>
              <a:t>Zkvalitňovat předškolní vzdělávání a eliminovat </a:t>
            </a:r>
            <a:r>
              <a:rPr lang="cs-CZ" sz="2800" b="1" dirty="0"/>
              <a:t>odklady povinné školní </a:t>
            </a:r>
            <a:r>
              <a:rPr lang="cs-CZ" sz="2800" b="1" dirty="0" smtClean="0"/>
              <a:t>docházky.</a:t>
            </a:r>
            <a:endParaRPr lang="cs-CZ" sz="2800" b="1" dirty="0"/>
          </a:p>
          <a:p>
            <a:r>
              <a:rPr lang="cs-CZ" sz="2800" dirty="0"/>
              <a:t>Zasazovat se o </a:t>
            </a:r>
            <a:r>
              <a:rPr lang="cs-CZ" sz="2800" b="1" dirty="0"/>
              <a:t>maximální rozvoj potenciálu </a:t>
            </a:r>
            <a:r>
              <a:rPr lang="cs-CZ" sz="2800" dirty="0"/>
              <a:t>všech dětí včetně rozvoje jejich tvořivosti (revize RVP PV</a:t>
            </a:r>
            <a:r>
              <a:rPr lang="cs-CZ" sz="2800" dirty="0" smtClean="0"/>
              <a:t>).</a:t>
            </a:r>
            <a:endParaRPr lang="cs-CZ" sz="2800" dirty="0"/>
          </a:p>
          <a:p>
            <a:r>
              <a:rPr lang="cs-CZ" sz="2800" dirty="0"/>
              <a:t>Zvyšovat podíl dětí zapojených v povinném předškolním </a:t>
            </a:r>
            <a:r>
              <a:rPr lang="cs-CZ" sz="2800" dirty="0" smtClean="0"/>
              <a:t>vzdělávání. </a:t>
            </a:r>
            <a:r>
              <a:rPr lang="cs-CZ" sz="2800" dirty="0"/>
              <a:t>(</a:t>
            </a:r>
            <a:r>
              <a:rPr lang="cs-CZ" sz="2800" dirty="0" smtClean="0"/>
              <a:t>www.msmt.cz</a:t>
            </a:r>
            <a:r>
              <a:rPr lang="cs-CZ" sz="28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284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53648-4F29-4527-ADDA-DB9A6730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538" y="609600"/>
            <a:ext cx="8913077" cy="2099320"/>
          </a:xfrm>
        </p:spPr>
        <p:txBody>
          <a:bodyPr>
            <a:normAutofit/>
          </a:bodyPr>
          <a:lstStyle/>
          <a:p>
            <a:pPr algn="r"/>
            <a:r>
              <a:rPr lang="cs-CZ" sz="5400" b="1" dirty="0"/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AA7FA3-3DDD-486D-9F11-EB5270A49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8538" y="2492895"/>
            <a:ext cx="8913077" cy="3984103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847F3B0-4240-40D1-AEFD-2F01F4D56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715" y="2852936"/>
            <a:ext cx="45339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5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95D25-5A2C-434D-8644-897785FD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BF8269-F409-4651-B598-405D4B366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8538" y="1484784"/>
            <a:ext cx="8913078" cy="4896544"/>
          </a:xfrm>
        </p:spPr>
        <p:txBody>
          <a:bodyPr>
            <a:normAutofit fontScale="47500" lnSpcReduction="20000"/>
          </a:bodyPr>
          <a:lstStyle/>
          <a:p>
            <a:endParaRPr lang="cs-CZ" dirty="0"/>
          </a:p>
          <a:p>
            <a:r>
              <a:rPr lang="cs-CZ" sz="2200" dirty="0"/>
              <a:t>DELORS, J. </a:t>
            </a:r>
            <a:r>
              <a:rPr lang="cs-CZ" sz="2200" i="1" dirty="0" err="1"/>
              <a:t>Lernfähigkeit</a:t>
            </a:r>
            <a:r>
              <a:rPr lang="cs-CZ" sz="2200" i="1" dirty="0"/>
              <a:t>. </a:t>
            </a:r>
            <a:r>
              <a:rPr lang="cs-CZ" sz="2200" i="1" dirty="0" err="1"/>
              <a:t>Unser</a:t>
            </a:r>
            <a:r>
              <a:rPr lang="cs-CZ" sz="2200" i="1" dirty="0"/>
              <a:t> </a:t>
            </a:r>
            <a:r>
              <a:rPr lang="cs-CZ" sz="2200" i="1" dirty="0" err="1"/>
              <a:t>verborgener</a:t>
            </a:r>
            <a:r>
              <a:rPr lang="cs-CZ" sz="2200" i="1" dirty="0"/>
              <a:t> </a:t>
            </a:r>
            <a:r>
              <a:rPr lang="cs-CZ" sz="2200" i="1" dirty="0" err="1"/>
              <a:t>Reichtum</a:t>
            </a:r>
            <a:r>
              <a:rPr lang="cs-CZ" sz="2200" i="1" dirty="0"/>
              <a:t>. UNESCO-</a:t>
            </a:r>
            <a:r>
              <a:rPr lang="cs-CZ" sz="2200" i="1" dirty="0" err="1"/>
              <a:t>Bericht</a:t>
            </a:r>
            <a:r>
              <a:rPr lang="cs-CZ" sz="2200" i="1" dirty="0"/>
              <a:t> </a:t>
            </a:r>
            <a:r>
              <a:rPr lang="cs-CZ" sz="2200" i="1" dirty="0" err="1"/>
              <a:t>zur</a:t>
            </a:r>
            <a:r>
              <a:rPr lang="cs-CZ" sz="2200" i="1" dirty="0"/>
              <a:t> </a:t>
            </a:r>
            <a:r>
              <a:rPr lang="cs-CZ" sz="2200" i="1" dirty="0" err="1"/>
              <a:t>Bildung</a:t>
            </a:r>
            <a:r>
              <a:rPr lang="cs-CZ" sz="2200" i="1" dirty="0"/>
              <a:t> </a:t>
            </a:r>
            <a:r>
              <a:rPr lang="cs-CZ" sz="2200" i="1" dirty="0" err="1"/>
              <a:t>für</a:t>
            </a:r>
            <a:r>
              <a:rPr lang="cs-CZ" sz="2200" i="1" dirty="0"/>
              <a:t> </a:t>
            </a:r>
            <a:r>
              <a:rPr lang="cs-CZ" sz="2200" i="1" dirty="0" err="1"/>
              <a:t>das</a:t>
            </a:r>
            <a:r>
              <a:rPr lang="cs-CZ" sz="2200" i="1" dirty="0"/>
              <a:t> 21. </a:t>
            </a:r>
            <a:r>
              <a:rPr lang="cs-CZ" sz="2200" i="1" dirty="0" err="1"/>
              <a:t>Jahrhundert</a:t>
            </a:r>
            <a:r>
              <a:rPr lang="cs-CZ" sz="2200" dirty="0"/>
              <a:t>. </a:t>
            </a:r>
            <a:r>
              <a:rPr lang="cs-CZ" sz="2200" dirty="0" err="1"/>
              <a:t>Neuwied</a:t>
            </a:r>
            <a:r>
              <a:rPr lang="cs-CZ" sz="2200" dirty="0"/>
              <a:t>: </a:t>
            </a:r>
            <a:r>
              <a:rPr lang="cs-CZ" sz="2200" dirty="0" err="1"/>
              <a:t>Luchterhand</a:t>
            </a:r>
            <a:r>
              <a:rPr lang="cs-CZ" sz="2200" dirty="0"/>
              <a:t> 1997.</a:t>
            </a:r>
          </a:p>
          <a:p>
            <a:r>
              <a:rPr lang="cs-CZ" sz="2200" dirty="0"/>
              <a:t>GLENN, Ch. </a:t>
            </a:r>
            <a:r>
              <a:rPr lang="cs-CZ" sz="2200" i="1" dirty="0" err="1"/>
              <a:t>Educational</a:t>
            </a:r>
            <a:r>
              <a:rPr lang="cs-CZ" sz="2200" i="1" dirty="0"/>
              <a:t> </a:t>
            </a:r>
            <a:r>
              <a:rPr lang="cs-CZ" sz="2200" i="1" dirty="0" err="1"/>
              <a:t>Freedom</a:t>
            </a:r>
            <a:r>
              <a:rPr lang="cs-CZ" sz="2200" i="1" dirty="0"/>
              <a:t> in </a:t>
            </a:r>
            <a:r>
              <a:rPr lang="cs-CZ" sz="2200" i="1" dirty="0" err="1"/>
              <a:t>Eastern</a:t>
            </a:r>
            <a:r>
              <a:rPr lang="cs-CZ" sz="2200" i="1" dirty="0"/>
              <a:t> </a:t>
            </a:r>
            <a:r>
              <a:rPr lang="cs-CZ" sz="2200" i="1" dirty="0" err="1"/>
              <a:t>Europe</a:t>
            </a:r>
            <a:r>
              <a:rPr lang="cs-CZ" sz="2200" dirty="0"/>
              <a:t>. Boston: Boston University 1992.</a:t>
            </a:r>
          </a:p>
          <a:p>
            <a:r>
              <a:rPr lang="cs-CZ" sz="2200" i="1" dirty="0" err="1"/>
              <a:t>Globalization</a:t>
            </a:r>
            <a:r>
              <a:rPr lang="cs-CZ" sz="2200" i="1" dirty="0"/>
              <a:t> and </a:t>
            </a:r>
            <a:r>
              <a:rPr lang="cs-CZ" sz="2200" i="1" dirty="0" err="1"/>
              <a:t>living</a:t>
            </a:r>
            <a:r>
              <a:rPr lang="cs-CZ" sz="2200" i="1" dirty="0"/>
              <a:t> </a:t>
            </a:r>
            <a:r>
              <a:rPr lang="cs-CZ" sz="2200" i="1" dirty="0" err="1"/>
              <a:t>together</a:t>
            </a:r>
            <a:r>
              <a:rPr lang="cs-CZ" sz="2200" i="1" dirty="0"/>
              <a:t>. </a:t>
            </a:r>
            <a:r>
              <a:rPr lang="cs-CZ" sz="2200" i="1" dirty="0" err="1"/>
              <a:t>The</a:t>
            </a:r>
            <a:r>
              <a:rPr lang="cs-CZ" sz="2200" i="1" dirty="0"/>
              <a:t> </a:t>
            </a:r>
            <a:r>
              <a:rPr lang="cs-CZ" sz="2200" i="1" dirty="0" err="1"/>
              <a:t>challenges</a:t>
            </a:r>
            <a:r>
              <a:rPr lang="cs-CZ" sz="2200" i="1" dirty="0"/>
              <a:t> </a:t>
            </a:r>
            <a:r>
              <a:rPr lang="cs-CZ" sz="2200" i="1" dirty="0" err="1"/>
              <a:t>for</a:t>
            </a:r>
            <a:r>
              <a:rPr lang="cs-CZ" sz="2200" i="1" dirty="0"/>
              <a:t> </a:t>
            </a:r>
            <a:r>
              <a:rPr lang="cs-CZ" sz="2200" i="1" dirty="0" err="1"/>
              <a:t>educational</a:t>
            </a:r>
            <a:r>
              <a:rPr lang="cs-CZ" sz="2200" i="1" dirty="0"/>
              <a:t> </a:t>
            </a:r>
            <a:r>
              <a:rPr lang="cs-CZ" sz="2200" i="1" dirty="0" err="1"/>
              <a:t>content</a:t>
            </a:r>
            <a:r>
              <a:rPr lang="cs-CZ" sz="2200" i="1" dirty="0"/>
              <a:t> in </a:t>
            </a:r>
            <a:r>
              <a:rPr lang="cs-CZ" sz="2200" i="1" dirty="0" err="1"/>
              <a:t>Asia</a:t>
            </a:r>
            <a:r>
              <a:rPr lang="cs-CZ" sz="2200" dirty="0"/>
              <a:t>. Paris: UNESCO-BIE, 1999.</a:t>
            </a:r>
          </a:p>
          <a:p>
            <a:r>
              <a:rPr lang="cs-CZ" sz="2200" dirty="0" err="1"/>
              <a:t>PETERßEN</a:t>
            </a:r>
            <a:r>
              <a:rPr lang="cs-CZ" sz="2200" dirty="0"/>
              <a:t>, W. H. Didaktik </a:t>
            </a:r>
            <a:r>
              <a:rPr lang="cs-CZ" sz="2200" dirty="0" err="1"/>
              <a:t>und</a:t>
            </a:r>
            <a:r>
              <a:rPr lang="cs-CZ" sz="2200" dirty="0"/>
              <a:t> Curriculum/</a:t>
            </a:r>
            <a:r>
              <a:rPr lang="cs-CZ" sz="2200" dirty="0" err="1"/>
              <a:t>Lehrplan</a:t>
            </a:r>
            <a:r>
              <a:rPr lang="cs-CZ" sz="2200" dirty="0"/>
              <a:t>. In: ROTH, L., </a:t>
            </a:r>
            <a:r>
              <a:rPr lang="cs-CZ" sz="2200" dirty="0" err="1"/>
              <a:t>ed</a:t>
            </a:r>
            <a:r>
              <a:rPr lang="cs-CZ" sz="2200" dirty="0"/>
              <a:t>. </a:t>
            </a:r>
            <a:r>
              <a:rPr lang="cs-CZ" sz="2200" i="1" dirty="0" err="1"/>
              <a:t>Pädagogik</a:t>
            </a:r>
            <a:r>
              <a:rPr lang="cs-CZ" sz="2200" i="1" dirty="0"/>
              <a:t>. </a:t>
            </a:r>
            <a:r>
              <a:rPr lang="cs-CZ" sz="2200" i="1" dirty="0" err="1"/>
              <a:t>Handbuch</a:t>
            </a:r>
            <a:r>
              <a:rPr lang="cs-CZ" sz="2200" i="1" dirty="0"/>
              <a:t> </a:t>
            </a:r>
            <a:r>
              <a:rPr lang="cs-CZ" sz="2200" i="1" dirty="0" err="1"/>
              <a:t>für</a:t>
            </a:r>
            <a:r>
              <a:rPr lang="cs-CZ" sz="2200" i="1" dirty="0"/>
              <a:t> Studium </a:t>
            </a:r>
            <a:r>
              <a:rPr lang="cs-CZ" sz="2200" i="1" dirty="0" err="1"/>
              <a:t>und</a:t>
            </a:r>
            <a:r>
              <a:rPr lang="cs-CZ" sz="2200" i="1" dirty="0"/>
              <a:t> </a:t>
            </a:r>
            <a:r>
              <a:rPr lang="cs-CZ" sz="2200" i="1" dirty="0" err="1"/>
              <a:t>Praxis</a:t>
            </a:r>
            <a:r>
              <a:rPr lang="cs-CZ" sz="2200" i="1" dirty="0"/>
              <a:t>.</a:t>
            </a:r>
            <a:r>
              <a:rPr lang="cs-CZ" sz="2200" dirty="0"/>
              <a:t> </a:t>
            </a:r>
            <a:r>
              <a:rPr lang="cs-CZ" sz="2200" dirty="0" err="1"/>
              <a:t>München</a:t>
            </a:r>
            <a:r>
              <a:rPr lang="cs-CZ" sz="2200" dirty="0"/>
              <a:t>: </a:t>
            </a:r>
            <a:r>
              <a:rPr lang="cs-CZ" sz="2200" dirty="0" err="1"/>
              <a:t>Ehrenwirth</a:t>
            </a:r>
            <a:r>
              <a:rPr lang="cs-CZ" sz="2200" dirty="0"/>
              <a:t> 1991</a:t>
            </a:r>
            <a:r>
              <a:rPr lang="cs-CZ" sz="2200" dirty="0" smtClean="0"/>
              <a:t>.</a:t>
            </a:r>
            <a:endParaRPr lang="cs-CZ" sz="2200" dirty="0"/>
          </a:p>
          <a:p>
            <a:r>
              <a:rPr lang="cs-CZ" sz="2200" dirty="0" smtClean="0"/>
              <a:t>RÝDL, K. ,ŠMELOVÁ, E. Vývoj institucí pro předškolní výchovu (1869-2011). Olomouc: UP, 2012.</a:t>
            </a:r>
          </a:p>
          <a:p>
            <a:r>
              <a:rPr lang="cs-CZ" sz="2200" dirty="0" smtClean="0"/>
              <a:t>ŠMELOVÁ</a:t>
            </a:r>
            <a:r>
              <a:rPr lang="cs-CZ" sz="2200" dirty="0"/>
              <a:t>, E. Práce se vzdělávacími cíli při tvorbě třídního vzdělávacího programu pro předškolní vzdělávání. In </a:t>
            </a:r>
            <a:r>
              <a:rPr lang="cs-CZ" sz="2200" i="1" dirty="0"/>
              <a:t>XX. </a:t>
            </a:r>
            <a:r>
              <a:rPr lang="cs-CZ" sz="2200" i="1" dirty="0" err="1"/>
              <a:t>Didmattech</a:t>
            </a:r>
            <a:r>
              <a:rPr lang="cs-CZ" sz="2200" dirty="0"/>
              <a:t>. Olomouc: </a:t>
            </a:r>
            <a:r>
              <a:rPr lang="cs-CZ" sz="2200" dirty="0" err="1"/>
              <a:t>Votobia</a:t>
            </a:r>
            <a:r>
              <a:rPr lang="cs-CZ" sz="2200" dirty="0"/>
              <a:t>, 2007, s. 696-700.</a:t>
            </a:r>
          </a:p>
          <a:p>
            <a:r>
              <a:rPr lang="cs-CZ" sz="2200" dirty="0"/>
              <a:t>ŠMELOVÁ, E., PETROVÁ, A., SOURALOVÁ, E. </a:t>
            </a:r>
            <a:r>
              <a:rPr lang="cs-CZ" sz="2200" i="1" dirty="0" err="1"/>
              <a:t>Pre-school</a:t>
            </a:r>
            <a:r>
              <a:rPr lang="cs-CZ" sz="2200" i="1" dirty="0"/>
              <a:t> </a:t>
            </a:r>
            <a:r>
              <a:rPr lang="cs-CZ" sz="2200" i="1" dirty="0" err="1"/>
              <a:t>education</a:t>
            </a:r>
            <a:r>
              <a:rPr lang="cs-CZ" sz="2200" i="1" dirty="0"/>
              <a:t> in </a:t>
            </a:r>
            <a:r>
              <a:rPr lang="cs-CZ" sz="2200" i="1" dirty="0" err="1"/>
              <a:t>the</a:t>
            </a:r>
            <a:r>
              <a:rPr lang="cs-CZ" sz="2200" i="1" dirty="0"/>
              <a:t> </a:t>
            </a:r>
            <a:r>
              <a:rPr lang="cs-CZ" sz="2200" i="1" dirty="0" err="1"/>
              <a:t>context</a:t>
            </a:r>
            <a:r>
              <a:rPr lang="cs-CZ" sz="2200" i="1" dirty="0"/>
              <a:t> </a:t>
            </a:r>
            <a:r>
              <a:rPr lang="cs-CZ" sz="2200" i="1" dirty="0" err="1"/>
              <a:t>of</a:t>
            </a:r>
            <a:r>
              <a:rPr lang="cs-CZ" sz="2200" i="1" dirty="0"/>
              <a:t> curriculum </a:t>
            </a:r>
            <a:r>
              <a:rPr lang="cs-CZ" sz="2200" i="1" dirty="0" err="1"/>
              <a:t>children's</a:t>
            </a:r>
            <a:r>
              <a:rPr lang="cs-CZ" sz="2200" i="1" dirty="0"/>
              <a:t> </a:t>
            </a:r>
            <a:r>
              <a:rPr lang="cs-CZ" sz="2200" i="1" dirty="0" err="1"/>
              <a:t>readiness</a:t>
            </a:r>
            <a:r>
              <a:rPr lang="cs-CZ" sz="2200" i="1" dirty="0"/>
              <a:t> </a:t>
            </a:r>
            <a:r>
              <a:rPr lang="cs-CZ" sz="2200" i="1" dirty="0" err="1"/>
              <a:t>for</a:t>
            </a:r>
            <a:r>
              <a:rPr lang="cs-CZ" sz="2200" i="1" dirty="0"/>
              <a:t> </a:t>
            </a:r>
            <a:r>
              <a:rPr lang="cs-CZ" sz="2200" i="1" dirty="0" err="1"/>
              <a:t>compulsory</a:t>
            </a:r>
            <a:r>
              <a:rPr lang="cs-CZ" sz="2200" i="1" dirty="0"/>
              <a:t> </a:t>
            </a:r>
            <a:r>
              <a:rPr lang="cs-CZ" sz="2200" i="1" dirty="0" err="1"/>
              <a:t>school</a:t>
            </a:r>
            <a:r>
              <a:rPr lang="cs-CZ" sz="2200" i="1" dirty="0"/>
              <a:t> </a:t>
            </a:r>
            <a:r>
              <a:rPr lang="cs-CZ" sz="2200" i="1" dirty="0" err="1"/>
              <a:t>attendance</a:t>
            </a:r>
            <a:r>
              <a:rPr lang="cs-CZ" sz="2200" i="1" dirty="0"/>
              <a:t> in </a:t>
            </a:r>
            <a:r>
              <a:rPr lang="cs-CZ" sz="2200" i="1" dirty="0" err="1"/>
              <a:t>the</a:t>
            </a:r>
            <a:r>
              <a:rPr lang="cs-CZ" sz="2200" i="1" dirty="0"/>
              <a:t> </a:t>
            </a:r>
            <a:r>
              <a:rPr lang="cs-CZ" sz="2200" i="1" dirty="0" err="1"/>
              <a:t>context</a:t>
            </a:r>
            <a:r>
              <a:rPr lang="cs-CZ" sz="2200" i="1" dirty="0"/>
              <a:t> </a:t>
            </a:r>
            <a:r>
              <a:rPr lang="cs-CZ" sz="2200" i="1" dirty="0" err="1"/>
              <a:t>of</a:t>
            </a:r>
            <a:r>
              <a:rPr lang="cs-CZ" sz="2200" i="1" dirty="0"/>
              <a:t> </a:t>
            </a:r>
            <a:r>
              <a:rPr lang="cs-CZ" sz="2200" i="1" dirty="0" err="1"/>
              <a:t>selected</a:t>
            </a:r>
            <a:r>
              <a:rPr lang="cs-CZ" sz="2200" i="1" dirty="0"/>
              <a:t> EU </a:t>
            </a:r>
            <a:r>
              <a:rPr lang="cs-CZ" sz="2200" i="1" dirty="0" err="1"/>
              <a:t>countries</a:t>
            </a:r>
            <a:r>
              <a:rPr lang="cs-CZ" sz="2200" i="1" dirty="0"/>
              <a:t> – Czech Republic, Slovakia, </a:t>
            </a:r>
            <a:r>
              <a:rPr lang="cs-CZ" sz="2200" i="1" dirty="0" err="1"/>
              <a:t>Slovenia</a:t>
            </a:r>
            <a:r>
              <a:rPr lang="cs-CZ" sz="2200" dirty="0"/>
              <a:t>. Olomouc: Univerzita Palackého v Olomouci, 2012, s. 193-221.</a:t>
            </a:r>
          </a:p>
          <a:p>
            <a:r>
              <a:rPr lang="cs-CZ" sz="2200" dirty="0"/>
              <a:t>ŠMELOVÁ, E., PETROVÁ, A., SOURALOVÁ, E. </a:t>
            </a:r>
            <a:r>
              <a:rPr lang="cs-CZ" sz="2200" i="1" dirty="0"/>
              <a:t>Připravenost dětí k zahájení povinné školní docházky v kontextu současného kurikula</a:t>
            </a:r>
            <a:r>
              <a:rPr lang="cs-CZ" sz="2200" dirty="0"/>
              <a:t>. Olomouc: Univerzita Palackého v Olomouci, 2012, s. 243-273</a:t>
            </a:r>
            <a:r>
              <a:rPr lang="cs-CZ" sz="2200" dirty="0" smtClean="0"/>
              <a:t>.</a:t>
            </a:r>
          </a:p>
          <a:p>
            <a:r>
              <a:rPr lang="cs-CZ" sz="2300" dirty="0" smtClean="0"/>
              <a:t>ŠMELOVÁ, E., RÝDL, K. </a:t>
            </a:r>
            <a:r>
              <a:rPr lang="en-US" sz="2300" dirty="0" smtClean="0"/>
              <a:t>Child's </a:t>
            </a:r>
            <a:r>
              <a:rPr lang="en-US" sz="2300" dirty="0"/>
              <a:t>Readiness for Compulsory Education in the Context of Research and Development Aimed at Czech </a:t>
            </a:r>
            <a:r>
              <a:rPr lang="en-US" sz="2300" dirty="0" smtClean="0"/>
              <a:t>Kindergartens</a:t>
            </a:r>
            <a:r>
              <a:rPr lang="cs-CZ" sz="2300" dirty="0" smtClean="0"/>
              <a:t>. s. 104 – 118. In. </a:t>
            </a:r>
            <a:r>
              <a:rPr lang="cs-CZ" sz="2300" dirty="0" err="1" smtClean="0"/>
              <a:t>Implicit</a:t>
            </a:r>
            <a:r>
              <a:rPr lang="cs-CZ" sz="2300" dirty="0" smtClean="0"/>
              <a:t> Pedagogy </a:t>
            </a:r>
            <a:r>
              <a:rPr lang="cs-CZ" sz="2300" dirty="0" err="1" smtClean="0"/>
              <a:t>for</a:t>
            </a:r>
            <a:r>
              <a:rPr lang="cs-CZ" sz="2300" dirty="0" smtClean="0"/>
              <a:t> </a:t>
            </a:r>
            <a:r>
              <a:rPr lang="cs-CZ" sz="2300" dirty="0" err="1" smtClean="0"/>
              <a:t>Optimized</a:t>
            </a:r>
            <a:r>
              <a:rPr lang="cs-CZ" sz="2300" dirty="0" smtClean="0"/>
              <a:t> </a:t>
            </a:r>
            <a:r>
              <a:rPr lang="cs-CZ" sz="2300" dirty="0" err="1" smtClean="0"/>
              <a:t>Learning</a:t>
            </a:r>
            <a:r>
              <a:rPr lang="cs-CZ" sz="2300" dirty="0" smtClean="0"/>
              <a:t> in </a:t>
            </a:r>
            <a:r>
              <a:rPr lang="cs-CZ" sz="2300" dirty="0" err="1" smtClean="0"/>
              <a:t>Contemporary</a:t>
            </a:r>
            <a:r>
              <a:rPr lang="cs-CZ" sz="2300" dirty="0" smtClean="0"/>
              <a:t>, IGI </a:t>
            </a:r>
            <a:r>
              <a:rPr lang="cs-CZ" sz="2300" dirty="0" err="1" smtClean="0"/>
              <a:t>Global</a:t>
            </a:r>
            <a:r>
              <a:rPr lang="cs-CZ" sz="2300" dirty="0" smtClean="0"/>
              <a:t>, 2018.</a:t>
            </a:r>
          </a:p>
          <a:p>
            <a:r>
              <a:rPr lang="cs-CZ" sz="2400" dirty="0" smtClean="0"/>
              <a:t>VALENTOVÁ, Školní zralost a školní připravenost.  In. KOLLÁRIKOVÁ</a:t>
            </a:r>
            <a:r>
              <a:rPr lang="cs-CZ" sz="2400" dirty="0"/>
              <a:t>, Z.; PUPALA, B. (</a:t>
            </a:r>
            <a:r>
              <a:rPr lang="cs-CZ" sz="2400" dirty="0" err="1"/>
              <a:t>ed</a:t>
            </a:r>
            <a:r>
              <a:rPr lang="cs-CZ" sz="2400" dirty="0"/>
              <a:t>.). Předškolní a primární pedagogika. </a:t>
            </a:r>
            <a:r>
              <a:rPr lang="cs-CZ" sz="2400" dirty="0" err="1"/>
              <a:t>Predškolská</a:t>
            </a:r>
            <a:r>
              <a:rPr lang="cs-CZ" sz="2400" dirty="0"/>
              <a:t> a </a:t>
            </a:r>
            <a:r>
              <a:rPr lang="cs-CZ" sz="2400" dirty="0" err="1"/>
              <a:t>elementárna</a:t>
            </a:r>
            <a:r>
              <a:rPr lang="cs-CZ" sz="2400" dirty="0"/>
              <a:t> </a:t>
            </a:r>
            <a:r>
              <a:rPr lang="cs-CZ" sz="2400" dirty="0" smtClean="0"/>
              <a:t>pedagogika. Praha, Portál, 2001.</a:t>
            </a:r>
            <a:endParaRPr lang="cs-CZ" sz="2200" dirty="0"/>
          </a:p>
          <a:p>
            <a:r>
              <a:rPr lang="cs-CZ" sz="2200" dirty="0"/>
              <a:t>Výroční zpráva ČŠI </a:t>
            </a:r>
            <a:r>
              <a:rPr lang="cs-CZ" sz="2200" dirty="0" smtClean="0"/>
              <a:t>2017/2018 dostupné na: https://</a:t>
            </a:r>
            <a:r>
              <a:rPr lang="cs-CZ" sz="2200" dirty="0" smtClean="0">
                <a:hlinkClick r:id="rId2"/>
              </a:rPr>
              <a:t>www.csicr.cz</a:t>
            </a:r>
            <a:endParaRPr lang="cs-CZ" sz="2200" dirty="0"/>
          </a:p>
          <a:p>
            <a:r>
              <a:rPr lang="cs-CZ" sz="2200" dirty="0" smtClean="0"/>
              <a:t>Zprávy </a:t>
            </a:r>
            <a:r>
              <a:rPr lang="cs-CZ" sz="2200" dirty="0"/>
              <a:t>OECD </a:t>
            </a:r>
            <a:r>
              <a:rPr lang="cs-CZ" sz="2200" dirty="0" smtClean="0"/>
              <a:t>2018 dostupné na: </a:t>
            </a:r>
            <a:r>
              <a:rPr lang="cs-CZ" u="sng" dirty="0"/>
              <a:t>https://www.naerasmusplus.cz › </a:t>
            </a:r>
            <a:r>
              <a:rPr lang="cs-CZ" u="sng" dirty="0" smtClean="0"/>
              <a:t>reformy-a-</a:t>
            </a:r>
            <a:r>
              <a:rPr lang="cs-CZ" u="sng" dirty="0" err="1" smtClean="0"/>
              <a:t>systemy</a:t>
            </a:r>
            <a:r>
              <a:rPr lang="cs-CZ" u="sng" dirty="0" smtClean="0"/>
              <a:t>-</a:t>
            </a:r>
            <a:r>
              <a:rPr lang="cs-CZ" u="sng" dirty="0" err="1" smtClean="0"/>
              <a:t>vzdelavani-eurydice</a:t>
            </a:r>
            <a:endParaRPr lang="cs-CZ" sz="2200" dirty="0" smtClean="0"/>
          </a:p>
          <a:p>
            <a:r>
              <a:rPr lang="cs-CZ" sz="2200" dirty="0" smtClean="0"/>
              <a:t>Školský zákon 561/2004 Sb. dostupné na: </a:t>
            </a:r>
            <a:r>
              <a:rPr lang="cs-CZ" sz="2200" dirty="0" smtClean="0">
                <a:hlinkClick r:id="rId3"/>
              </a:rPr>
              <a:t>https://www.msmt.cz</a:t>
            </a:r>
            <a:endParaRPr lang="cs-CZ" sz="2200" dirty="0" smtClean="0"/>
          </a:p>
          <a:p>
            <a:r>
              <a:rPr lang="cs-CZ" sz="2200" dirty="0" smtClean="0"/>
              <a:t>Prioritní cíle ČR pro rok 2019 – 2023. dostupné na: </a:t>
            </a:r>
            <a:r>
              <a:rPr lang="cs-CZ" sz="2200" dirty="0">
                <a:hlinkClick r:id="rId3"/>
              </a:rPr>
              <a:t>https://www.msmt.cz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2061964" y="624110"/>
            <a:ext cx="9439652" cy="100469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cs-CZ" b="1" dirty="0" smtClean="0"/>
              <a:t>Exkurz </a:t>
            </a:r>
            <a:r>
              <a:rPr lang="cs-CZ" b="1" dirty="0"/>
              <a:t>do historie – kritéria školní zralosti </a:t>
            </a:r>
            <a:br>
              <a:rPr lang="cs-CZ" b="1" dirty="0"/>
            </a:br>
            <a:r>
              <a:rPr lang="cs-CZ" b="1" dirty="0"/>
              <a:t>    a připravenosti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2C5AA574-0F30-4540-B2D6-BEE5710602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827623"/>
              </p:ext>
            </p:extLst>
          </p:nvPr>
        </p:nvGraphicFramePr>
        <p:xfrm>
          <a:off x="2061964" y="1905000"/>
          <a:ext cx="9439475" cy="49357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0651">
                  <a:extLst>
                    <a:ext uri="{9D8B030D-6E8A-4147-A177-3AD203B41FA5}">
                      <a16:colId xmlns:a16="http://schemas.microsoft.com/office/drawing/2014/main" val="994603831"/>
                    </a:ext>
                  </a:extLst>
                </a:gridCol>
                <a:gridCol w="3050720">
                  <a:extLst>
                    <a:ext uri="{9D8B030D-6E8A-4147-A177-3AD203B41FA5}">
                      <a16:colId xmlns:a16="http://schemas.microsoft.com/office/drawing/2014/main" val="870888074"/>
                    </a:ext>
                  </a:extLst>
                </a:gridCol>
                <a:gridCol w="5498104">
                  <a:extLst>
                    <a:ext uri="{9D8B030D-6E8A-4147-A177-3AD203B41FA5}">
                      <a16:colId xmlns:a16="http://schemas.microsoft.com/office/drawing/2014/main" val="2313597100"/>
                    </a:ext>
                  </a:extLst>
                </a:gridCol>
              </a:tblGrid>
              <a:tr h="347604">
                <a:tc>
                  <a:txBody>
                    <a:bodyPr/>
                    <a:lstStyle/>
                    <a:p>
                      <a:r>
                        <a:rPr lang="cs-CZ" b="1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Dokumenty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Kritéria pro přijetí dítěte do povinného </a:t>
                      </a:r>
                      <a:r>
                        <a:rPr lang="cs-CZ" dirty="0" err="1"/>
                        <a:t>vzděl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891603"/>
                  </a:ext>
                </a:extLst>
              </a:tr>
              <a:tr h="868950">
                <a:tc>
                  <a:txBody>
                    <a:bodyPr/>
                    <a:lstStyle/>
                    <a:p>
                      <a:r>
                        <a:rPr lang="cs-CZ" b="1" dirty="0"/>
                        <a:t>1868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Hasnerův</a:t>
                      </a:r>
                      <a:r>
                        <a:rPr lang="cs-CZ" dirty="0"/>
                        <a:t> zákon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99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Kritérium</a:t>
                      </a:r>
                      <a:r>
                        <a:rPr lang="cs-CZ" sz="1799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„pro povinnost školní počíná se životním </a:t>
                      </a:r>
                      <a:r>
                        <a:rPr lang="cs-CZ" sz="1799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rokem šestým </a:t>
                      </a:r>
                      <a:r>
                        <a:rPr lang="cs-CZ" sz="1799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dokonaným …“</a:t>
                      </a:r>
                    </a:p>
                    <a:p>
                      <a:r>
                        <a:rPr lang="cs-CZ" sz="1799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Další podmínky nebyly </a:t>
                      </a:r>
                      <a:r>
                        <a:rPr lang="cs-CZ" sz="1799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stanoveny.</a:t>
                      </a:r>
                      <a:endParaRPr lang="cs-CZ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269800"/>
                  </a:ext>
                </a:extLst>
              </a:tr>
              <a:tr h="868950">
                <a:tc>
                  <a:txBody>
                    <a:bodyPr/>
                    <a:lstStyle/>
                    <a:p>
                      <a:r>
                        <a:rPr lang="cs-CZ" b="1" dirty="0"/>
                        <a:t>1870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99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Řád školní a vyučovací pro obyčejné školy obecné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Kritérium: </a:t>
                      </a:r>
                      <a:r>
                        <a:rPr lang="cs-CZ" dirty="0"/>
                        <a:t>věk dítěte (</a:t>
                      </a:r>
                      <a:r>
                        <a:rPr lang="cs-CZ" dirty="0" smtClean="0"/>
                        <a:t>6).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383895"/>
                  </a:ext>
                </a:extLst>
              </a:tr>
              <a:tr h="1129622">
                <a:tc>
                  <a:txBody>
                    <a:bodyPr/>
                    <a:lstStyle/>
                    <a:p>
                      <a:r>
                        <a:rPr lang="cs-CZ" b="1" dirty="0"/>
                        <a:t>1937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99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Školní a vyučovací řád pro školy obecné </a:t>
                      </a:r>
                      <a:r>
                        <a:rPr lang="cs-CZ" sz="1799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a </a:t>
                      </a:r>
                      <a:r>
                        <a:rPr lang="cs-CZ" sz="1799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měšťanské i pro školy (třídy) pomocné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99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Stanovuje podmínky pro </a:t>
                      </a:r>
                      <a:r>
                        <a:rPr lang="cs-CZ" sz="1799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přijetí</a:t>
                      </a:r>
                      <a:r>
                        <a:rPr lang="cs-CZ" sz="1799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</a:t>
                      </a:r>
                      <a:r>
                        <a:rPr lang="cs-CZ" sz="1799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nepřijetí dětí </a:t>
                      </a:r>
                      <a:r>
                        <a:rPr lang="cs-CZ" sz="1799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veřejných obecných škol. </a:t>
                      </a:r>
                    </a:p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99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(d. </a:t>
                      </a:r>
                      <a:r>
                        <a:rPr lang="cs-CZ" sz="1799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nedosáhly šesti roků, děti trpící nějakou tělesnou, smyslovou nebo duševní vadou</a:t>
                      </a:r>
                      <a:r>
                        <a:rPr lang="cs-CZ" sz="1799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04755"/>
                  </a:ext>
                </a:extLst>
              </a:tr>
              <a:tr h="1129622">
                <a:tc>
                  <a:txBody>
                    <a:bodyPr/>
                    <a:lstStyle/>
                    <a:p>
                      <a:r>
                        <a:rPr lang="cs-CZ" b="1" dirty="0"/>
                        <a:t>1948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99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č. 95/1948 Sb</a:t>
                      </a:r>
                      <a:r>
                        <a:rPr lang="cs-CZ" sz="1799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799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Zákon </a:t>
                      </a:r>
                      <a:r>
                        <a:rPr lang="cs-CZ" sz="1799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o </a:t>
                      </a:r>
                      <a:r>
                        <a:rPr lang="cs-CZ" sz="1799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základní úpravě </a:t>
                      </a:r>
                      <a:r>
                        <a:rPr lang="cs-CZ" sz="1799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jednotného školství  </a:t>
                      </a:r>
                    </a:p>
                    <a:p>
                      <a:r>
                        <a:rPr lang="cs-CZ" sz="1799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(č. 95/1948)</a:t>
                      </a:r>
                      <a:r>
                        <a:rPr lang="cs-CZ" sz="1799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MŠ – začleněny do školské soustavy</a:t>
                      </a:r>
                    </a:p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Kritérium</a:t>
                      </a:r>
                      <a:r>
                        <a:rPr lang="cs-CZ" dirty="0"/>
                        <a:t>: nástup do školy - </a:t>
                      </a:r>
                      <a:r>
                        <a:rPr lang="cs-CZ" sz="1799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počátek </a:t>
                      </a:r>
                      <a:r>
                        <a:rPr lang="cs-CZ" sz="1799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</a:t>
                      </a:r>
                      <a:r>
                        <a:rPr lang="cs-CZ" sz="1799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r., „</a:t>
                      </a:r>
                      <a:r>
                        <a:rPr lang="cs-CZ" sz="1799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který následoval </a:t>
                      </a:r>
                      <a:r>
                        <a:rPr lang="cs-CZ" sz="1799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dni dovršení šesti roků dítěte…“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438994"/>
                  </a:ext>
                </a:extLst>
              </a:tr>
              <a:tr h="347604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494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28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28461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AF16750-05A3-4EC7-904A-332345CCB4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93059"/>
              </p:ext>
            </p:extLst>
          </p:nvPr>
        </p:nvGraphicFramePr>
        <p:xfrm>
          <a:off x="2205980" y="1196753"/>
          <a:ext cx="9295636" cy="49788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7079">
                  <a:extLst>
                    <a:ext uri="{9D8B030D-6E8A-4147-A177-3AD203B41FA5}">
                      <a16:colId xmlns:a16="http://schemas.microsoft.com/office/drawing/2014/main" val="2740206642"/>
                    </a:ext>
                  </a:extLst>
                </a:gridCol>
                <a:gridCol w="4523521">
                  <a:extLst>
                    <a:ext uri="{9D8B030D-6E8A-4147-A177-3AD203B41FA5}">
                      <a16:colId xmlns:a16="http://schemas.microsoft.com/office/drawing/2014/main" val="4186389077"/>
                    </a:ext>
                  </a:extLst>
                </a:gridCol>
                <a:gridCol w="3895036">
                  <a:extLst>
                    <a:ext uri="{9D8B030D-6E8A-4147-A177-3AD203B41FA5}">
                      <a16:colId xmlns:a16="http://schemas.microsoft.com/office/drawing/2014/main" val="3548681303"/>
                    </a:ext>
                  </a:extLst>
                </a:gridCol>
              </a:tblGrid>
              <a:tr h="365633">
                <a:tc>
                  <a:txBody>
                    <a:bodyPr/>
                    <a:lstStyle/>
                    <a:p>
                      <a:r>
                        <a:rPr lang="cs-CZ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Dokumenty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Kritéria pro vstup do ZŠ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065141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cs-CZ" sz="2000" dirty="0"/>
                        <a:t>1960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Zákon č. 186/1960 Sb</a:t>
                      </a: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Zákon o soustavě výchovy a vzdělávání (školský zákon) </a:t>
                      </a:r>
                      <a:endParaRPr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Kritérium</a:t>
                      </a:r>
                      <a:r>
                        <a:rPr lang="cs-CZ" sz="2000" dirty="0"/>
                        <a:t>: věk 6 let</a:t>
                      </a:r>
                    </a:p>
                    <a:p>
                      <a:r>
                        <a:rPr lang="cs-CZ" sz="2000" b="0" dirty="0"/>
                        <a:t>Přijetí do ZŠ </a:t>
                      </a:r>
                      <a:r>
                        <a:rPr lang="cs-CZ" sz="2000" b="1" dirty="0"/>
                        <a:t>před dovršením           6 let – </a:t>
                      </a:r>
                      <a:r>
                        <a:rPr lang="cs-CZ" sz="2000" b="1" u="none" dirty="0"/>
                        <a:t>tělesně a duševně </a:t>
                      </a:r>
                      <a:r>
                        <a:rPr lang="cs-CZ" sz="2000" b="1" u="none" dirty="0" smtClean="0"/>
                        <a:t>vyspělé.</a:t>
                      </a:r>
                      <a:endParaRPr lang="cs-CZ" sz="2000" b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181438"/>
                  </a:ext>
                </a:extLst>
              </a:tr>
              <a:tr h="639826">
                <a:tc>
                  <a:txBody>
                    <a:bodyPr/>
                    <a:lstStyle/>
                    <a:p>
                      <a:r>
                        <a:rPr lang="cs-CZ" sz="2000" dirty="0"/>
                        <a:t>1968</a:t>
                      </a:r>
                    </a:p>
                    <a:p>
                      <a:r>
                        <a:rPr lang="cs-CZ" sz="2000" dirty="0"/>
                        <a:t>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Legislativa nepřináší zásadní změny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834585"/>
                  </a:ext>
                </a:extLst>
              </a:tr>
              <a:tr h="2601575">
                <a:tc>
                  <a:txBody>
                    <a:bodyPr/>
                    <a:lstStyle/>
                    <a:p>
                      <a:r>
                        <a:rPr lang="cs-CZ" sz="2000" dirty="0"/>
                        <a:t>2004</a:t>
                      </a:r>
                    </a:p>
                    <a:p>
                      <a:endParaRPr lang="cs-CZ" sz="2000" dirty="0"/>
                    </a:p>
                    <a:p>
                      <a:endParaRPr lang="cs-CZ" sz="2000" dirty="0"/>
                    </a:p>
                    <a:p>
                      <a:endParaRPr lang="cs-CZ" sz="2000" dirty="0"/>
                    </a:p>
                    <a:p>
                      <a:endParaRPr lang="cs-CZ" sz="2000" dirty="0"/>
                    </a:p>
                    <a:p>
                      <a:endParaRPr lang="cs-CZ" sz="2000" dirty="0"/>
                    </a:p>
                    <a:p>
                      <a:endParaRPr lang="cs-CZ" sz="2000" dirty="0"/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Zákon č. 561/2004 S</a:t>
                      </a: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cs-CZ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Zákon o předškolním, základním, středním, vyšším odborném a jiném vzdělávání</a:t>
                      </a:r>
                    </a:p>
                    <a:p>
                      <a:endParaRPr lang="cs-CZ" sz="20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20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Precizace </a:t>
                      </a:r>
                      <a:r>
                        <a:rPr lang="cs-CZ" sz="2000" b="1" u="none" dirty="0"/>
                        <a:t>inkluzivních </a:t>
                      </a:r>
                      <a:r>
                        <a:rPr lang="cs-CZ" sz="2000" b="1" u="none" dirty="0" smtClean="0"/>
                        <a:t>přístupů.</a:t>
                      </a:r>
                      <a:endParaRPr lang="cs-CZ" sz="2000" b="1" u="none" dirty="0"/>
                    </a:p>
                    <a:p>
                      <a:r>
                        <a:rPr lang="cs-CZ" sz="2000" dirty="0"/>
                        <a:t>Byla dána pravidla pro zřizování přípravných tříd.</a:t>
                      </a:r>
                    </a:p>
                    <a:p>
                      <a:r>
                        <a:rPr lang="cs-CZ" sz="2000" b="1" dirty="0"/>
                        <a:t>Kritéria</a:t>
                      </a:r>
                      <a:r>
                        <a:rPr lang="cs-CZ" sz="2000" dirty="0"/>
                        <a:t>: </a:t>
                      </a:r>
                      <a:r>
                        <a:rPr lang="cs-CZ" sz="2000" u="none" dirty="0"/>
                        <a:t>dovršení 6 roků,</a:t>
                      </a:r>
                    </a:p>
                    <a:p>
                      <a:r>
                        <a:rPr lang="cs-CZ" sz="2000" u="none" dirty="0"/>
                        <a:t>fyzická, psychická, sociální a emoční </a:t>
                      </a:r>
                      <a:r>
                        <a:rPr lang="cs-CZ" sz="2000" u="none" dirty="0" smtClean="0"/>
                        <a:t>zralost.</a:t>
                      </a:r>
                      <a:endParaRPr lang="cs-CZ" sz="2000" u="none" dirty="0"/>
                    </a:p>
                    <a:p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861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35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114870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pro zahájení povinné školní docházky (EU)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1964" y="1772816"/>
            <a:ext cx="9439652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r>
              <a:rPr lang="cs-CZ" sz="2800" b="1" dirty="0"/>
              <a:t>Kritéria:</a:t>
            </a:r>
          </a:p>
          <a:p>
            <a:pPr lvl="1"/>
            <a:r>
              <a:rPr lang="cs-CZ" sz="2800" b="1" dirty="0"/>
              <a:t>pouze věk, </a:t>
            </a:r>
            <a:r>
              <a:rPr lang="cs-CZ" sz="2800" dirty="0"/>
              <a:t>bez možného odkladu (např. Belgie: návštěva </a:t>
            </a:r>
            <a:r>
              <a:rPr lang="cs-CZ" sz="2800" dirty="0" err="1"/>
              <a:t>předšk</a:t>
            </a:r>
            <a:r>
              <a:rPr lang="cs-CZ" sz="2800" dirty="0"/>
              <a:t>. zařízení poslední rok              před vstupem do primárního vzdělávání)</a:t>
            </a:r>
          </a:p>
          <a:p>
            <a:pPr lvl="1"/>
            <a:r>
              <a:rPr lang="cs-CZ" sz="2800" b="1" dirty="0"/>
              <a:t>pouze věk</a:t>
            </a:r>
            <a:r>
              <a:rPr lang="cs-CZ" sz="2800" dirty="0"/>
              <a:t>, s možným odkladem</a:t>
            </a:r>
            <a:r>
              <a:rPr lang="cs-CZ" sz="2800" b="1" dirty="0"/>
              <a:t> </a:t>
            </a:r>
            <a:r>
              <a:rPr lang="cs-CZ" sz="2800" dirty="0"/>
              <a:t>(zde se předpokládá školní připravenost)</a:t>
            </a:r>
          </a:p>
          <a:p>
            <a:pPr lvl="1"/>
            <a:r>
              <a:rPr lang="cs-CZ" sz="2800" b="1" dirty="0"/>
              <a:t>věk a zralost / školní připravenost </a:t>
            </a:r>
            <a:r>
              <a:rPr lang="cs-CZ" sz="2800" dirty="0"/>
              <a:t>(je kontrolována před zahájením </a:t>
            </a:r>
            <a:r>
              <a:rPr lang="cs-CZ" sz="2800" dirty="0" err="1"/>
              <a:t>šk</a:t>
            </a:r>
            <a:r>
              <a:rPr lang="cs-CZ" sz="2800" dirty="0"/>
              <a:t>. docházky)</a:t>
            </a:r>
          </a:p>
          <a:p>
            <a:pPr marL="457063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14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Výzkumy školní zralosti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9956" y="1700808"/>
            <a:ext cx="9793088" cy="4824536"/>
          </a:xfrm>
        </p:spPr>
        <p:txBody>
          <a:bodyPr>
            <a:normAutofit/>
          </a:bodyPr>
          <a:lstStyle/>
          <a:p>
            <a:r>
              <a:rPr lang="cs-CZ" sz="2400" dirty="0"/>
              <a:t>F. </a:t>
            </a:r>
            <a:r>
              <a:rPr lang="cs-CZ" sz="2400" dirty="0" err="1"/>
              <a:t>Čáda</a:t>
            </a:r>
            <a:r>
              <a:rPr lang="cs-CZ" sz="2400" dirty="0"/>
              <a:t> (1865 – 1918) v </a:t>
            </a:r>
            <a:r>
              <a:rPr lang="cs-CZ" sz="2400" dirty="0" smtClean="0"/>
              <a:t>oblasti </a:t>
            </a:r>
            <a:r>
              <a:rPr lang="cs-CZ" sz="2400" dirty="0"/>
              <a:t>vývoje řeči</a:t>
            </a:r>
          </a:p>
          <a:p>
            <a:r>
              <a:rPr lang="cs-CZ" sz="2400" dirty="0"/>
              <a:t>V. Příhoda (1889 – 1966)</a:t>
            </a:r>
          </a:p>
          <a:p>
            <a:r>
              <a:rPr lang="cs-CZ" sz="2400" b="1" dirty="0"/>
              <a:t>60. léta 20. století</a:t>
            </a:r>
            <a:r>
              <a:rPr lang="cs-CZ" sz="2400" dirty="0"/>
              <a:t> zaměření výzkumů na zvládání školních nároků v oblasti sociální komunikace, myšlenkových operací… </a:t>
            </a:r>
          </a:p>
          <a:p>
            <a:r>
              <a:rPr lang="cs-CZ" sz="2400" b="1" dirty="0"/>
              <a:t>od 70. let 20. století </a:t>
            </a:r>
            <a:r>
              <a:rPr lang="cs-CZ" sz="2400" dirty="0"/>
              <a:t>snaha zjišťovat úroveň školní zralosti           za pomoci standardizovaných testů </a:t>
            </a:r>
          </a:p>
          <a:p>
            <a:pPr lvl="1"/>
            <a:r>
              <a:rPr lang="cs-CZ" sz="2400" dirty="0"/>
              <a:t>Kern/Jirásek test školní zralosti </a:t>
            </a:r>
          </a:p>
          <a:p>
            <a:pPr lvl="1"/>
            <a:r>
              <a:rPr lang="cs-CZ" sz="2400" dirty="0" err="1"/>
              <a:t>Edfeldtův</a:t>
            </a:r>
            <a:r>
              <a:rPr lang="cs-CZ" sz="2400" dirty="0"/>
              <a:t> reverzní test zrakové percepce </a:t>
            </a:r>
          </a:p>
          <a:p>
            <a:pPr lvl="1"/>
            <a:r>
              <a:rPr lang="cs-CZ" sz="2400" dirty="0"/>
              <a:t>O</a:t>
            </a:r>
            <a:r>
              <a:rPr lang="cs-CZ" sz="2400" dirty="0" smtClean="0"/>
              <a:t>rientační </a:t>
            </a:r>
            <a:r>
              <a:rPr lang="cs-CZ" sz="2400" dirty="0"/>
              <a:t>test dynamické </a:t>
            </a:r>
            <a:r>
              <a:rPr lang="cs-CZ" sz="2400" dirty="0" smtClean="0"/>
              <a:t>praxe</a:t>
            </a:r>
            <a:endParaRPr lang="cs-CZ" sz="2400" dirty="0"/>
          </a:p>
          <a:p>
            <a:pPr marL="457063" lvl="1" indent="0">
              <a:buNone/>
            </a:pPr>
            <a:r>
              <a:rPr lang="cs-CZ" sz="2400" b="1" dirty="0" smtClean="0"/>
              <a:t>Další </a:t>
            </a:r>
            <a:r>
              <a:rPr lang="cs-CZ" sz="2400" b="1" dirty="0"/>
              <a:t>významné osobnosti</a:t>
            </a:r>
            <a:r>
              <a:rPr lang="cs-CZ" sz="2400" dirty="0"/>
              <a:t>: Matějček, </a:t>
            </a:r>
            <a:r>
              <a:rPr lang="cs-CZ" sz="2400" dirty="0" err="1"/>
              <a:t>Langmaier</a:t>
            </a:r>
            <a:r>
              <a:rPr lang="cs-CZ" sz="2400" dirty="0"/>
              <a:t>, </a:t>
            </a:r>
            <a:r>
              <a:rPr lang="cs-CZ" sz="2400" dirty="0" err="1"/>
              <a:t>Helus</a:t>
            </a:r>
            <a:r>
              <a:rPr lang="cs-CZ" sz="2400" dirty="0"/>
              <a:t>, atd.</a:t>
            </a:r>
          </a:p>
        </p:txBody>
      </p:sp>
    </p:spTree>
    <p:extLst>
      <p:ext uri="{BB962C8B-B14F-4D97-AF65-F5344CB8AC3E}">
        <p14:creationId xmlns:p14="http://schemas.microsoft.com/office/powerpoint/2010/main" val="20349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BC596-4FDE-4CFE-8C72-9D129070E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64465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Pojetí školní zralost - školní připravenosti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AFFDAE-0081-4057-862C-29B41EB51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972" y="1412776"/>
            <a:ext cx="9577064" cy="5184576"/>
          </a:xfrm>
        </p:spPr>
        <p:txBody>
          <a:bodyPr>
            <a:noAutofit/>
          </a:bodyPr>
          <a:lstStyle/>
          <a:p>
            <a:r>
              <a:rPr lang="cs-CZ" sz="2400" dirty="0"/>
              <a:t>Vychází zejména </a:t>
            </a:r>
            <a:r>
              <a:rPr lang="cs-CZ" sz="2400" b="1" dirty="0"/>
              <a:t>z vývojové psychologie -</a:t>
            </a:r>
            <a:r>
              <a:rPr lang="cs-CZ" sz="2400" dirty="0"/>
              <a:t> periodizační schémata tj. komplexní pojetí psychického </a:t>
            </a:r>
            <a:r>
              <a:rPr lang="cs-CZ" sz="2400" dirty="0" smtClean="0"/>
              <a:t>vývoje.</a:t>
            </a:r>
            <a:endParaRPr lang="cs-CZ" sz="2400" dirty="0"/>
          </a:p>
          <a:p>
            <a:r>
              <a:rPr lang="cs-CZ" sz="2400" dirty="0"/>
              <a:t>70. léta 20. století </a:t>
            </a:r>
            <a:r>
              <a:rPr lang="cs-CZ" sz="2400" b="1" dirty="0"/>
              <a:t>pedagogové preferují pojem školní připravenost </a:t>
            </a:r>
            <a:r>
              <a:rPr lang="cs-CZ" sz="2400" dirty="0"/>
              <a:t>(východisko pojetí východoněmeckých autorů zejména </a:t>
            </a:r>
            <a:r>
              <a:rPr lang="cs-CZ" sz="2400" dirty="0" err="1"/>
              <a:t>Witzlacka</a:t>
            </a:r>
            <a:r>
              <a:rPr lang="cs-CZ" sz="2400" dirty="0"/>
              <a:t> (1968), </a:t>
            </a:r>
            <a:r>
              <a:rPr lang="cs-CZ" sz="2400" b="1" dirty="0"/>
              <a:t>nepovažova</a:t>
            </a:r>
            <a:r>
              <a:rPr lang="cs-CZ" sz="2400" dirty="0"/>
              <a:t>l zralost jako nutnou podmínku pro vstup do povinné školní </a:t>
            </a:r>
            <a:r>
              <a:rPr lang="cs-CZ" sz="2400" dirty="0" smtClean="0"/>
              <a:t>docházky</a:t>
            </a:r>
            <a:endParaRPr lang="cs-CZ" sz="2400" dirty="0"/>
          </a:p>
          <a:p>
            <a:pPr lvl="1"/>
            <a:r>
              <a:rPr lang="cs-CZ" sz="2400" i="1" dirty="0"/>
              <a:t>škola dítě soustavně rozvíjí a přizpůsobuje dítěti vzdělávací podmínky v souladu s jeho aktuálními </a:t>
            </a:r>
            <a:r>
              <a:rPr lang="cs-CZ" sz="2400" i="1" dirty="0" smtClean="0"/>
              <a:t>možnostmi.</a:t>
            </a:r>
            <a:endParaRPr lang="cs-CZ" sz="2400" i="1" dirty="0"/>
          </a:p>
          <a:p>
            <a:r>
              <a:rPr lang="cs-CZ" sz="2400" dirty="0"/>
              <a:t>P</a:t>
            </a:r>
            <a:r>
              <a:rPr lang="cs-CZ" sz="2400" dirty="0" smtClean="0"/>
              <a:t>od </a:t>
            </a:r>
            <a:r>
              <a:rPr lang="cs-CZ" sz="2400" dirty="0"/>
              <a:t>vlivem pedagogů se pojetí školní zralosti a připravenosti rozšířilo o nový rozměr tj. </a:t>
            </a:r>
            <a:r>
              <a:rPr lang="cs-CZ" sz="2400" b="1" dirty="0"/>
              <a:t>o pedagogickou situaci, do níž dítě vstupuje</a:t>
            </a:r>
            <a:r>
              <a:rPr lang="cs-CZ" sz="2400" dirty="0"/>
              <a:t>, základem je podnětnost prostředí. </a:t>
            </a:r>
          </a:p>
          <a:p>
            <a:r>
              <a:rPr lang="cs-CZ" sz="1800" i="1" dirty="0"/>
              <a:t>„Do jaké míry je toto pojetí uplatňováno, zda není přeceňováno řízené učení?“ </a:t>
            </a:r>
            <a:r>
              <a:rPr lang="cs-CZ" sz="1800" dirty="0"/>
              <a:t>(Valentová 2001, s. 220)</a:t>
            </a:r>
          </a:p>
        </p:txBody>
      </p:sp>
    </p:spTree>
    <p:extLst>
      <p:ext uri="{BB962C8B-B14F-4D97-AF65-F5344CB8AC3E}">
        <p14:creationId xmlns:p14="http://schemas.microsoft.com/office/powerpoint/2010/main" val="169304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53FE7-F545-439D-99A1-8444B91C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932682"/>
          </a:xfrm>
        </p:spPr>
        <p:txBody>
          <a:bodyPr/>
          <a:lstStyle/>
          <a:p>
            <a:pPr algn="ctr"/>
            <a:r>
              <a:rPr lang="cs-CZ" b="1" dirty="0"/>
              <a:t>Složky školní připravenosti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019F1-130C-48B8-B7BA-826293FEF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8538" y="1556792"/>
            <a:ext cx="8913078" cy="4354430"/>
          </a:xfrm>
        </p:spPr>
        <p:txBody>
          <a:bodyPr>
            <a:noAutofit/>
          </a:bodyPr>
          <a:lstStyle/>
          <a:p>
            <a:pPr lvl="0"/>
            <a:r>
              <a:rPr lang="cs-CZ" sz="2400" b="1" dirty="0"/>
              <a:t>kognitivní</a:t>
            </a:r>
            <a:r>
              <a:rPr lang="cs-CZ" sz="2400" dirty="0"/>
              <a:t> (rozvoj vnímání, představivost, pozornost, myšlení, </a:t>
            </a:r>
            <a:r>
              <a:rPr lang="cs-CZ" sz="2400" dirty="0" smtClean="0"/>
              <a:t>paměť</a:t>
            </a:r>
            <a:endParaRPr lang="cs-CZ" sz="2400" dirty="0"/>
          </a:p>
          <a:p>
            <a:pPr lvl="0"/>
            <a:r>
              <a:rPr lang="cs-CZ" sz="2400" b="1" dirty="0"/>
              <a:t>emocionální a sociální </a:t>
            </a:r>
            <a:r>
              <a:rPr lang="cs-CZ" sz="2400" dirty="0"/>
              <a:t>(přijetí role školáka, respektovat a dodržovat normy, být schopný komunikovat atd</a:t>
            </a:r>
            <a:r>
              <a:rPr lang="cs-CZ" sz="2400" dirty="0" smtClean="0"/>
              <a:t>.</a:t>
            </a:r>
            <a:endParaRPr lang="cs-CZ" sz="2400" dirty="0"/>
          </a:p>
          <a:p>
            <a:pPr lvl="0"/>
            <a:r>
              <a:rPr lang="cs-CZ" sz="2400" b="1" dirty="0" smtClean="0"/>
              <a:t>fyzická</a:t>
            </a:r>
            <a:endParaRPr lang="cs-CZ" sz="2400" dirty="0"/>
          </a:p>
          <a:p>
            <a:pPr marL="0" lvl="0" indent="0">
              <a:buNone/>
            </a:pPr>
            <a:endParaRPr lang="cs-CZ" sz="2400" b="1" dirty="0"/>
          </a:p>
          <a:p>
            <a:pPr marL="0" lvl="0" indent="0">
              <a:buNone/>
            </a:pPr>
            <a:r>
              <a:rPr lang="cs-CZ" sz="2400" b="1" dirty="0"/>
              <a:t>Učitel MŠ má pro posouzení školní připravenosti stanovené očekávané výstupy v RVP PV</a:t>
            </a:r>
            <a:endParaRPr lang="cs-CZ" sz="2400" dirty="0"/>
          </a:p>
          <a:p>
            <a:r>
              <a:rPr lang="cs-CZ" sz="2400" b="1" u="sng" dirty="0"/>
              <a:t>jsou základem pro pedagogickou </a:t>
            </a:r>
            <a:r>
              <a:rPr lang="cs-CZ" sz="2400" b="1" u="sng" dirty="0" smtClean="0"/>
              <a:t>diagnostiku.</a:t>
            </a:r>
            <a:endParaRPr lang="cs-CZ" sz="2400" b="1" u="sng" dirty="0"/>
          </a:p>
        </p:txBody>
      </p:sp>
    </p:spTree>
    <p:extLst>
      <p:ext uri="{BB962C8B-B14F-4D97-AF65-F5344CB8AC3E}">
        <p14:creationId xmlns:p14="http://schemas.microsoft.com/office/powerpoint/2010/main" val="173408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7980" y="365923"/>
            <a:ext cx="10801047" cy="902837"/>
          </a:xfrm>
        </p:spPr>
        <p:txBody>
          <a:bodyPr>
            <a:normAutofit fontScale="90000"/>
          </a:bodyPr>
          <a:lstStyle/>
          <a:p>
            <a:pPr algn="r"/>
            <a:r>
              <a:rPr lang="cs-CZ" b="1" dirty="0"/>
              <a:t>Pozorování – základ pedagogické diagnostiky </a:t>
            </a:r>
            <a:r>
              <a:rPr lang="cs-CZ" b="1" dirty="0" smtClean="0"/>
              <a:t>                          </a:t>
            </a:r>
            <a:r>
              <a:rPr lang="cs-CZ" sz="2200" dirty="0" smtClean="0"/>
              <a:t>(studie OECD)</a:t>
            </a:r>
            <a:r>
              <a:rPr lang="cs-CZ" sz="2200" b="1" dirty="0"/>
              <a:t/>
            </a:r>
            <a:br>
              <a:rPr lang="cs-CZ" sz="2200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386726"/>
              </p:ext>
            </p:extLst>
          </p:nvPr>
        </p:nvGraphicFramePr>
        <p:xfrm>
          <a:off x="549796" y="1268760"/>
          <a:ext cx="11639028" cy="532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5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4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073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Přístupy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0084">
                <a:tc>
                  <a:txBody>
                    <a:bodyPr/>
                    <a:lstStyle/>
                    <a:p>
                      <a:r>
                        <a:rPr lang="cs-CZ" sz="1800" dirty="0"/>
                        <a:t>1.</a:t>
                      </a:r>
                    </a:p>
                  </a:txBody>
                  <a:tcPr marL="91416" marR="91416"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Obecně</a:t>
                      </a:r>
                      <a:r>
                        <a:rPr lang="cs-CZ" sz="2000" b="1" baseline="0" dirty="0"/>
                        <a:t> stanovené </a:t>
                      </a:r>
                      <a:r>
                        <a:rPr lang="cs-CZ" sz="2000" b="1" baseline="0" dirty="0" smtClean="0"/>
                        <a:t>požadavky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(Německo</a:t>
                      </a:r>
                      <a:r>
                        <a:rPr lang="cs-CZ" sz="2000" dirty="0"/>
                        <a:t>, Rakousko, Slovinsko, Island a Norsko</a:t>
                      </a:r>
                      <a:r>
                        <a:rPr lang="cs-CZ" sz="2000" dirty="0" smtClean="0"/>
                        <a:t>), </a:t>
                      </a:r>
                      <a:r>
                        <a:rPr lang="cs-CZ" sz="2000" b="1" dirty="0"/>
                        <a:t>autonomie</a:t>
                      </a:r>
                      <a:r>
                        <a:rPr lang="cs-CZ" sz="2000" b="1" baseline="0" dirty="0"/>
                        <a:t> škol</a:t>
                      </a:r>
                      <a:r>
                        <a:rPr lang="cs-CZ" sz="2000" b="1" dirty="0"/>
                        <a:t> </a:t>
                      </a:r>
                      <a:r>
                        <a:rPr lang="cs-CZ" sz="2000" dirty="0"/>
                        <a:t>při rozhodování o tom, jak by měla být zjištění zaznamenána. 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Standardizované testy</a:t>
                      </a:r>
                    </a:p>
                    <a:p>
                      <a:r>
                        <a:rPr lang="cs-CZ" sz="2000" dirty="0"/>
                        <a:t>např. Bulharsko a Severní Makedonie - pokyny pro každou z hlavních oblastí učení a vývoje     v předškolním vzdělávání a péči. </a:t>
                      </a:r>
                    </a:p>
                    <a:p>
                      <a:r>
                        <a:rPr lang="cs-CZ" sz="2000" dirty="0"/>
                        <a:t>V Dánsku je rozsah zkoušek konkrétnější.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022">
                <a:tc>
                  <a:txBody>
                    <a:bodyPr/>
                    <a:lstStyle/>
                    <a:p>
                      <a:r>
                        <a:rPr lang="cs-CZ" sz="1800" dirty="0"/>
                        <a:t>2.</a:t>
                      </a:r>
                    </a:p>
                  </a:txBody>
                  <a:tcPr marL="91416" marR="91416"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Soustavné pozorování                        </a:t>
                      </a:r>
                      <a:r>
                        <a:rPr lang="cs-CZ" sz="2000" dirty="0"/>
                        <a:t>s pravidelnými záznamy (ČR</a:t>
                      </a:r>
                      <a:r>
                        <a:rPr lang="cs-CZ" sz="2000" dirty="0" smtClean="0"/>
                        <a:t>).</a:t>
                      </a:r>
                      <a:endParaRPr lang="cs-CZ" sz="20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3.</a:t>
                      </a:r>
                    </a:p>
                  </a:txBody>
                  <a:tcPr marL="91416" marR="91416"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Dětské portfolio </a:t>
                      </a:r>
                      <a:r>
                        <a:rPr lang="cs-CZ" sz="2000" dirty="0"/>
                        <a:t>(ČR</a:t>
                      </a:r>
                      <a:r>
                        <a:rPr lang="cs-CZ" sz="2000" dirty="0" smtClean="0"/>
                        <a:t>).</a:t>
                      </a:r>
                      <a:endParaRPr lang="cs-CZ" sz="2000" dirty="0"/>
                    </a:p>
                    <a:p>
                      <a:endParaRPr lang="cs-CZ" sz="20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022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Krátkodobá pozorování                      </a:t>
                      </a:r>
                      <a:r>
                        <a:rPr lang="cs-CZ" sz="2000" dirty="0"/>
                        <a:t>s pravidelnými </a:t>
                      </a:r>
                      <a:r>
                        <a:rPr lang="cs-CZ" sz="2000" dirty="0" smtClean="0"/>
                        <a:t>záznamy.</a:t>
                      </a:r>
                      <a:endParaRPr lang="cs-CZ" sz="20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16" marR="91416" marT="45708" marB="45708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Sebehodnocení dětí</a:t>
                      </a:r>
                    </a:p>
                    <a:p>
                      <a:r>
                        <a:rPr lang="cs-CZ" sz="2000" b="0" dirty="0"/>
                        <a:t>(např. Bulharsko, Estonsko, Itálie, Maďarsko, Malta), </a:t>
                      </a:r>
                    </a:p>
                    <a:p>
                      <a:r>
                        <a:rPr lang="cs-CZ" sz="2000" b="0" dirty="0"/>
                        <a:t>metoda hodnocení zohledňuje                           a upřednostňuje zkušenosti a názory dítěte, povzbuzuje děti k aktivní účasti</a:t>
                      </a:r>
                      <a:r>
                        <a:rPr lang="cs-CZ" sz="2000" b="0" baseline="0" dirty="0"/>
                        <a:t> na</a:t>
                      </a:r>
                      <a:r>
                        <a:rPr lang="cs-CZ" sz="2000" b="0" dirty="0"/>
                        <a:t> </a:t>
                      </a:r>
                      <a:r>
                        <a:rPr lang="cs-CZ" sz="2000" b="0" dirty="0" smtClean="0"/>
                        <a:t>učení.</a:t>
                      </a:r>
                      <a:endParaRPr lang="cs-CZ" sz="2000" b="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336"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endParaRPr lang="cs-CZ" sz="20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16" marR="91416" marT="45708" marB="45708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056"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 marL="91416" marR="91416"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354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70DE2-FCC9-494A-BDC6-195154789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826" y="692696"/>
            <a:ext cx="8909366" cy="128089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Kvalita </a:t>
            </a:r>
            <a:r>
              <a:rPr lang="cs-CZ" b="1" dirty="0"/>
              <a:t>předškolního vzdělávání            z pohledu ČŠI </a:t>
            </a:r>
            <a:r>
              <a:rPr lang="cs-CZ" sz="2000" dirty="0"/>
              <a:t>(Výroční zpráva ČŠI 2017/2018)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6FC724-E8CD-40D6-9D44-D723FFACC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7988" y="2276872"/>
            <a:ext cx="9219916" cy="4116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/>
              <a:t>Daří se: </a:t>
            </a:r>
            <a:r>
              <a:rPr lang="cs-CZ" sz="2800" dirty="0"/>
              <a:t>vzdělávací výsledky odpovídají očekávaným výstupům (90,2 </a:t>
            </a:r>
            <a:r>
              <a:rPr lang="cs-CZ" sz="2800" dirty="0" smtClean="0"/>
              <a:t>%).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2/3 oslovených škol sleduje úspěšnost dítěte          v 1. roč. </a:t>
            </a:r>
            <a:r>
              <a:rPr lang="cs-CZ" sz="2800" dirty="0" smtClean="0"/>
              <a:t>ZŠ.</a:t>
            </a:r>
            <a:endParaRPr lang="cs-CZ" sz="2800" dirty="0"/>
          </a:p>
          <a:p>
            <a:r>
              <a:rPr lang="cs-CZ" sz="2800" dirty="0"/>
              <a:t>MŠ realizují podpůrné aktivity zaměřené na přípravu dětí k zahájení povinné školní </a:t>
            </a:r>
            <a:r>
              <a:rPr lang="cs-CZ" sz="2800" dirty="0" smtClean="0"/>
              <a:t>docházky.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0275943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434</TotalTime>
  <Words>987</Words>
  <Application>Microsoft Office PowerPoint</Application>
  <PresentationFormat>Vlastní</PresentationFormat>
  <Paragraphs>143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Palatino Linotype</vt:lpstr>
      <vt:lpstr>Wingdings 3</vt:lpstr>
      <vt:lpstr>Stébla</vt:lpstr>
      <vt:lpstr>Povinná předškolní docházka v kontextu školní připravenosti </vt:lpstr>
      <vt:lpstr>Exkurz do historie – kritéria školní zralosti      a připravenosti </vt:lpstr>
      <vt:lpstr>Prezentace aplikace PowerPoint</vt:lpstr>
      <vt:lpstr>Kritéria pro zahájení povinné školní docházky (EU)</vt:lpstr>
      <vt:lpstr>Výzkumy školní zralosti</vt:lpstr>
      <vt:lpstr>Pojetí školní zralost - školní připravenosti</vt:lpstr>
      <vt:lpstr>Složky školní připravenosti</vt:lpstr>
      <vt:lpstr>Pozorování – základ pedagogické diagnostiky                           (studie OECD)  </vt:lpstr>
      <vt:lpstr>Kvalita předškolního vzdělávání            z pohledu ČŠI (Výroční zpráva ČŠI 2017/2018)</vt:lpstr>
      <vt:lpstr>Kvalita předškolního vzdělávání            z pohledu ČŠI (Výroční zpráva ČŠI 2017/2018)</vt:lpstr>
      <vt:lpstr>Reflexe povinné předškolní docházky           (Výroční zpráva ČŠI 2017/2018) </vt:lpstr>
      <vt:lpstr>Reflexe povinné předškolní docházky           (Výroční zpráva ČŠI 2017/2018) </vt:lpstr>
      <vt:lpstr>Opatření pro plynulý přechod                     z MŠ do ZŠ (EU) – možné podněty</vt:lpstr>
      <vt:lpstr>Prioritní cíle ČR pro rok 2019- 2023 (MŠMT)</vt:lpstr>
      <vt:lpstr>Děkuji za pozornost</vt:lpstr>
      <vt:lpstr>Použitá literatura</vt:lpstr>
    </vt:vector>
  </TitlesOfParts>
  <Company>PdF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nadpisu</dc:title>
  <dc:creator>Švaňhalová Renáta</dc:creator>
  <cp:lastModifiedBy>Šmelová Eva</cp:lastModifiedBy>
  <cp:revision>48</cp:revision>
  <cp:lastPrinted>2019-10-15T08:50:41Z</cp:lastPrinted>
  <dcterms:created xsi:type="dcterms:W3CDTF">2019-09-16T14:07:36Z</dcterms:created>
  <dcterms:modified xsi:type="dcterms:W3CDTF">2019-10-15T10:07:43Z</dcterms:modified>
</cp:coreProperties>
</file>