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56" r:id="rId3"/>
    <p:sldId id="260" r:id="rId4"/>
    <p:sldId id="281" r:id="rId5"/>
    <p:sldId id="261" r:id="rId6"/>
    <p:sldId id="262" r:id="rId7"/>
    <p:sldId id="263" r:id="rId8"/>
    <p:sldId id="264" r:id="rId9"/>
    <p:sldId id="28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82" r:id="rId20"/>
    <p:sldId id="276" r:id="rId21"/>
    <p:sldId id="277" r:id="rId22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>
        <p:scale>
          <a:sx n="126" d="100"/>
          <a:sy n="126" d="100"/>
        </p:scale>
        <p:origin x="-128" y="-1892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19.09.2019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/>
              <a:t>Aneta Urbišová, Katedra primární a preprimární pedagogiky, PdF UP v Olomouci, Žižkovo nám. 5, Olomouc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Aneta Urbišová, Katedra primární a preprimární pedagogiky, PdF UP v Olomouci, Žižkovo nám. 5, Olomouc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/>
              <a:t>Aneta Urbišová, Katedra primární a preprimární pedagogiky, PdF UP v Olomouci, Žižkovo nám. 5, Olomouc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Aneta Urbišová, Katedra primární a preprimární pedagogiky, PdF UP v Olomouci, Žižkovo nám. 5, Olomouc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Aneta Urbišová, Katedra primární a preprimární pedagogiky, PdF UP v Olomouci, Žižkovo nám. 5, Olomouc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Aneta Urbišová, Katedra primární a preprimární pedagogiky, PdF UP v Olomouci, Žižkovo nám. 5, Olomouc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Aneta Urbišová, Katedra primární a preprimární pedagogiky, PdF UP v Olomouci, Žižkovo nám. 5, Olomouc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Aneta Urbišová, Katedra primární a preprimární pedagogiky, PdF UP v Olomouci, Žižkovo nám. 5, Olomouc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Aneta Urbišová, Katedra primární a preprimární pedagogiky, PdF UP v Olomouci, Žižkovo nám. 5, Olomouc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Aneta Urbišová, Katedra primární a preprimární pedagogiky, PdF UP v Olomouci, Žižkovo nám. 5, Olomouc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8D6778B7-EA01-4161-A600-EE6583D9E745}"/>
              </a:ext>
            </a:extLst>
          </p:cNvPr>
          <p:cNvGrpSpPr/>
          <p:nvPr/>
        </p:nvGrpSpPr>
        <p:grpSpPr>
          <a:xfrm>
            <a:off x="2617773" y="557392"/>
            <a:ext cx="3763993" cy="1146050"/>
            <a:chOff x="3214688" y="314324"/>
            <a:chExt cx="5762625" cy="1681832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6AB935D7-2680-4DA5-BEF1-E5F67D3EC9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5" name="Picture 2" descr="EU MSMT">
              <a:extLst>
                <a:ext uri="{FF2B5EF4-FFF2-40B4-BE49-F238E27FC236}">
                  <a16:creationId xmlns:a16="http://schemas.microsoft.com/office/drawing/2014/main" id="{80149F54-DD1A-48C0-B3FD-1B689CB37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45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Akční výzkum v MŠ Hlušovice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47372"/>
            <a:ext cx="7560000" cy="3310360"/>
          </a:xfrm>
        </p:spPr>
        <p:txBody>
          <a:bodyPr>
            <a:normAutofit/>
          </a:bodyPr>
          <a:lstStyle/>
          <a:p>
            <a:pPr lvl="1" algn="l"/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08D56BBA-0D97-4E6B-9947-F985D46BB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644126"/>
              </p:ext>
            </p:extLst>
          </p:nvPr>
        </p:nvGraphicFramePr>
        <p:xfrm>
          <a:off x="1499918" y="2749560"/>
          <a:ext cx="599970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162">
                  <a:extLst>
                    <a:ext uri="{9D8B030D-6E8A-4147-A177-3AD203B41FA5}">
                      <a16:colId xmlns:a16="http://schemas.microsoft.com/office/drawing/2014/main" val="881912583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584128531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83045063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435975585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31998112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460887310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3500984511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141469217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913709199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278648905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248349401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Diagnostika… / Dítě č.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90363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překreslování podle šablony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271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čáry svislé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3416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čáry vodorovné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6017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kruhu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86405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vlnovky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89996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zubů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05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38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Akční výzkum v MŠ Hlušovice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47372"/>
            <a:ext cx="7560000" cy="43405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Aplikace námětů a aktivit k cílenému rozvoji grafomotorických dovedností</a:t>
            </a:r>
            <a:r>
              <a:rPr lang="cs-CZ" sz="1400" dirty="0"/>
              <a:t>	</a:t>
            </a:r>
            <a:endParaRPr lang="cs-CZ" sz="1400" dirty="0">
              <a:solidFill>
                <a:srgbClr val="FF0000"/>
              </a:solidFill>
            </a:endParaRPr>
          </a:p>
          <a:p>
            <a:pPr lvl="1" algn="l"/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3F9FF990-9746-4030-AC5B-940866B007FA}"/>
              </a:ext>
            </a:extLst>
          </p:cNvPr>
          <p:cNvSpPr txBox="1"/>
          <p:nvPr/>
        </p:nvSpPr>
        <p:spPr>
          <a:xfrm>
            <a:off x="720000" y="3420269"/>
            <a:ext cx="37304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</a:rPr>
              <a:t>Hra vyšívání</a:t>
            </a: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D96271E-6E78-4728-8403-5B6EC0935B81}"/>
              </a:ext>
            </a:extLst>
          </p:cNvPr>
          <p:cNvSpPr txBox="1"/>
          <p:nvPr/>
        </p:nvSpPr>
        <p:spPr>
          <a:xfrm>
            <a:off x="4686258" y="3420269"/>
            <a:ext cx="37304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</a:rPr>
              <a:t>Hra </a:t>
            </a:r>
            <a:r>
              <a:rPr lang="cs-CZ" sz="1400" dirty="0" err="1">
                <a:solidFill>
                  <a:schemeClr val="accent2"/>
                </a:solidFill>
              </a:rPr>
              <a:t>Equilibrio</a:t>
            </a:r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E870D0A-6E6E-40D6-AD2D-14B21EE5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58" y="3793369"/>
            <a:ext cx="1889756" cy="2520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89BDD93-E9FD-4AAA-A823-09DBFF48B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3" y="3793369"/>
            <a:ext cx="188987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6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Akční výzkum v MŠ Hlušovice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47372"/>
            <a:ext cx="7560000" cy="43405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Aplikace námětů a aktivit k cílenému rozvoji grafomotorických dovedností</a:t>
            </a:r>
            <a:r>
              <a:rPr lang="cs-CZ" sz="1400" dirty="0"/>
              <a:t>	</a:t>
            </a:r>
            <a:endParaRPr lang="cs-CZ" sz="1400" dirty="0">
              <a:solidFill>
                <a:srgbClr val="FF0000"/>
              </a:solidFill>
            </a:endParaRPr>
          </a:p>
          <a:p>
            <a:pPr lvl="1" algn="l"/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3F9FF990-9746-4030-AC5B-940866B007FA}"/>
              </a:ext>
            </a:extLst>
          </p:cNvPr>
          <p:cNvSpPr txBox="1"/>
          <p:nvPr/>
        </p:nvSpPr>
        <p:spPr>
          <a:xfrm>
            <a:off x="720000" y="3420269"/>
            <a:ext cx="37304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</a:rPr>
              <a:t>Hra hříbečky</a:t>
            </a: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D96271E-6E78-4728-8403-5B6EC0935B81}"/>
              </a:ext>
            </a:extLst>
          </p:cNvPr>
          <p:cNvSpPr txBox="1"/>
          <p:nvPr/>
        </p:nvSpPr>
        <p:spPr>
          <a:xfrm>
            <a:off x="4686258" y="3420269"/>
            <a:ext cx="37304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</a:rPr>
              <a:t>Hra kostičky do spirály</a:t>
            </a: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FB1AB-E7A2-43F2-9E4B-679D06FA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93369"/>
            <a:ext cx="3318510" cy="25200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1556598-57EB-49AD-9400-AC51D07D4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58" y="3796262"/>
            <a:ext cx="335978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1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Akční výzkum v MŠ Hlušovice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47372"/>
            <a:ext cx="7560000" cy="43405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Aplikace námětů a aktivit k cílenému rozvoji grafomotorických dovedností</a:t>
            </a:r>
            <a:r>
              <a:rPr lang="cs-CZ" sz="1400" dirty="0"/>
              <a:t>	</a:t>
            </a:r>
            <a:endParaRPr lang="cs-CZ" sz="1400" dirty="0">
              <a:solidFill>
                <a:srgbClr val="FF0000"/>
              </a:solidFill>
            </a:endParaRPr>
          </a:p>
          <a:p>
            <a:pPr lvl="1" algn="l"/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3F9FF990-9746-4030-AC5B-940866B007FA}"/>
              </a:ext>
            </a:extLst>
          </p:cNvPr>
          <p:cNvSpPr txBox="1"/>
          <p:nvPr/>
        </p:nvSpPr>
        <p:spPr>
          <a:xfrm>
            <a:off x="720000" y="3420269"/>
            <a:ext cx="37304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</a:rPr>
              <a:t>Hra v </a:t>
            </a:r>
            <a:r>
              <a:rPr lang="cs-CZ" sz="1400" dirty="0" err="1">
                <a:solidFill>
                  <a:schemeClr val="accent2"/>
                </a:solidFill>
              </a:rPr>
              <a:t>pískovničce</a:t>
            </a:r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D96271E-6E78-4728-8403-5B6EC0935B81}"/>
              </a:ext>
            </a:extLst>
          </p:cNvPr>
          <p:cNvSpPr txBox="1"/>
          <p:nvPr/>
        </p:nvSpPr>
        <p:spPr>
          <a:xfrm>
            <a:off x="4686258" y="3420269"/>
            <a:ext cx="37304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</a:rPr>
              <a:t>Motivované cvičení na jemnou motoriku</a:t>
            </a: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C5A88ED-D5D2-44ED-AE65-CAD5B0721D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93369"/>
            <a:ext cx="3360000" cy="2520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70A2A0A-4EFE-4594-8435-310E3D54C5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58" y="3815292"/>
            <a:ext cx="335939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6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Akční výzkum v MŠ Hlušovice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47372"/>
            <a:ext cx="7560000" cy="43405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Aplikace námětů a aktivit k cílenému rozvoji grafomotorických dovedností</a:t>
            </a:r>
            <a:r>
              <a:rPr lang="cs-CZ" sz="1400" dirty="0"/>
              <a:t>	</a:t>
            </a:r>
            <a:endParaRPr lang="cs-CZ" sz="1400" dirty="0">
              <a:solidFill>
                <a:srgbClr val="FF0000"/>
              </a:solidFill>
            </a:endParaRPr>
          </a:p>
          <a:p>
            <a:pPr lvl="1" algn="l"/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3F9FF990-9746-4030-AC5B-940866B007FA}"/>
              </a:ext>
            </a:extLst>
          </p:cNvPr>
          <p:cNvSpPr txBox="1"/>
          <p:nvPr/>
        </p:nvSpPr>
        <p:spPr>
          <a:xfrm>
            <a:off x="720000" y="3420269"/>
            <a:ext cx="37304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</a:rPr>
              <a:t>Cviky na uvolnění zápěstí, lokte a ramene</a:t>
            </a: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D96271E-6E78-4728-8403-5B6EC0935B81}"/>
              </a:ext>
            </a:extLst>
          </p:cNvPr>
          <p:cNvSpPr txBox="1"/>
          <p:nvPr/>
        </p:nvSpPr>
        <p:spPr>
          <a:xfrm>
            <a:off x="4686258" y="3420269"/>
            <a:ext cx="37304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</a:rPr>
              <a:t>Hry s trojhrannou násadkou na tužku</a:t>
            </a: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A8557BA-BFFE-41AC-B7DC-4FBA2FCD48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815292"/>
            <a:ext cx="3360000" cy="25200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7D3E881-7388-44F1-AD3D-DDDCD86DC7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58" y="3815292"/>
            <a:ext cx="3361690" cy="252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3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Akční výzkum v MŠ Hlušovice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47372"/>
            <a:ext cx="7560000" cy="43405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Aplikace námětů a aktivit k cílenému rozvoji grafomotorických dovedností</a:t>
            </a:r>
            <a:r>
              <a:rPr lang="cs-CZ" sz="1400" dirty="0"/>
              <a:t>	</a:t>
            </a:r>
            <a:endParaRPr lang="cs-CZ" sz="1400" dirty="0">
              <a:solidFill>
                <a:srgbClr val="FF0000"/>
              </a:solidFill>
            </a:endParaRPr>
          </a:p>
          <a:p>
            <a:pPr lvl="1" algn="l"/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3F9FF990-9746-4030-AC5B-940866B007FA}"/>
              </a:ext>
            </a:extLst>
          </p:cNvPr>
          <p:cNvSpPr txBox="1"/>
          <p:nvPr/>
        </p:nvSpPr>
        <p:spPr>
          <a:xfrm>
            <a:off x="720000" y="3420269"/>
            <a:ext cx="37304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</a:rPr>
              <a:t>Vybarvování</a:t>
            </a: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D96271E-6E78-4728-8403-5B6EC0935B81}"/>
              </a:ext>
            </a:extLst>
          </p:cNvPr>
          <p:cNvSpPr txBox="1"/>
          <p:nvPr/>
        </p:nvSpPr>
        <p:spPr>
          <a:xfrm>
            <a:off x="4686258" y="3420269"/>
            <a:ext cx="37304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</a:rPr>
              <a:t>Obtahování</a:t>
            </a: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C3393DD-00B6-443B-91C5-87A1D4038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816877"/>
            <a:ext cx="1890000" cy="25200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22CC731-B345-4740-A254-E6774E6990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58" y="3816877"/>
            <a:ext cx="188976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0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Akční výzkum v MŠ Hlušovice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47372"/>
            <a:ext cx="7560000" cy="33103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/>
              <a:t>Výstupní diagnostika (</a:t>
            </a:r>
            <a:r>
              <a:rPr lang="cs-CZ" sz="1700" dirty="0" err="1"/>
              <a:t>posttest</a:t>
            </a:r>
            <a:r>
              <a:rPr lang="cs-CZ" sz="1700" dirty="0"/>
              <a:t>)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400" dirty="0"/>
              <a:t>Popis a průběh</a:t>
            </a:r>
            <a:endParaRPr lang="cs-CZ" sz="1400" dirty="0">
              <a:solidFill>
                <a:srgbClr val="FF0000"/>
              </a:solidFill>
            </a:endParaRP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400" dirty="0"/>
              <a:t>Závěry: </a:t>
            </a:r>
            <a:endParaRPr lang="cs-CZ" sz="1400" dirty="0">
              <a:solidFill>
                <a:srgbClr val="FF0000"/>
              </a:solidFill>
            </a:endParaRPr>
          </a:p>
          <a:p>
            <a:pPr lvl="1" algn="l"/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08D56BBA-0D97-4E6B-9947-F985D46BB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793918"/>
              </p:ext>
            </p:extLst>
          </p:nvPr>
        </p:nvGraphicFramePr>
        <p:xfrm>
          <a:off x="1499918" y="3635024"/>
          <a:ext cx="599970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162">
                  <a:extLst>
                    <a:ext uri="{9D8B030D-6E8A-4147-A177-3AD203B41FA5}">
                      <a16:colId xmlns:a16="http://schemas.microsoft.com/office/drawing/2014/main" val="881912583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584128531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83045063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435975585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31998112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460887310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3500984511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141469217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913709199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278648905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248349401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Diagnostika… / Dítě č.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90363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úchopu psacího náčiní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271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uvolněnosti ruky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3416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správného sezení a držení těla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6017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postavení hlavy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86405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orientace pracovního listu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89996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labyrintu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0598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vybarvování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8808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překreslování podle šablony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01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čáry svislé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240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68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Akční výzkum v MŠ Hlušovice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47372"/>
            <a:ext cx="7560000" cy="3310360"/>
          </a:xfrm>
        </p:spPr>
        <p:txBody>
          <a:bodyPr>
            <a:normAutofit/>
          </a:bodyPr>
          <a:lstStyle/>
          <a:p>
            <a:pPr lvl="1" algn="l"/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08D56BBA-0D97-4E6B-9947-F985D46BB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748747"/>
              </p:ext>
            </p:extLst>
          </p:nvPr>
        </p:nvGraphicFramePr>
        <p:xfrm>
          <a:off x="1499918" y="2749560"/>
          <a:ext cx="599970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162">
                  <a:extLst>
                    <a:ext uri="{9D8B030D-6E8A-4147-A177-3AD203B41FA5}">
                      <a16:colId xmlns:a16="http://schemas.microsoft.com/office/drawing/2014/main" val="881912583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584128531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83045063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435975585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31998112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460887310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3500984511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141469217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913709199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278648905"/>
                    </a:ext>
                  </a:extLst>
                </a:gridCol>
                <a:gridCol w="376854">
                  <a:extLst>
                    <a:ext uri="{9D8B030D-6E8A-4147-A177-3AD203B41FA5}">
                      <a16:colId xmlns:a16="http://schemas.microsoft.com/office/drawing/2014/main" val="2248349401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Diagnostika… / Dítě č.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90363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čáry vodorovné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271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kruhu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3416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vlnovky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6017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cs-CZ" sz="1200" dirty="0"/>
                        <a:t>zubů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864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968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Akční výzkum v MŠ Hlušovice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47372"/>
            <a:ext cx="7560000" cy="33103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/>
              <a:t>Závěry z akčního výzkumu: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u 4 dětí došlo ke zlepšení v oblasti úchopu psacího náčiní, 2 děti nezaznamenaly kvalitativní posun;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u 5 dětí došlo ke zlepšení v oblasti uvolněnosti ruky,  3 děti nezaznamenaly kvalitativní posun;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u 5 dětí došlo ke zlepšení v oblasti správného sezení a držení těla;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u 3 dětí došlo ke zlepšení v oblasti postavení hlavy;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u 3 dětí došlo ke zlepšení v oblasti orientace pracovního listu, 2 děti nezaznamenaly kvalitativní posun;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u 1 dítěte došlo ke zlepšení v oblasti labyrintu, 1 dítě nezaznamenalo kvalitativní posun;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u 0 dětí došlo ke zlepšení v oblasti vybarvování, 0 dětí nezaznamenalo kvalitativní posun;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u 1 dítěte došlo ke zlepšení v oblasti překreslování podle šablony,;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/>
          </a:p>
          <a:p>
            <a:pPr lvl="1" algn="l"/>
            <a:endParaRPr lang="cs-CZ" sz="1306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316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EA2A1-0248-964F-91CA-D954AF4C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Akční výzkum v MŠ Hlušovice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5A00E5-595D-4548-B6FE-4D6ABDFAC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sz="131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31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310" dirty="0">
                <a:solidFill>
                  <a:schemeClr val="accent2"/>
                </a:solidFill>
              </a:rPr>
              <a:t>u 3 dětí došlo ke zlepšení v oblasti čáry svislé, 2 děti nezaznamenaly kvalitativní posun;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</a:rPr>
              <a:t>u 3 dětí došlo ke zlepšení v oblasti čáry vodorovné, 2 děti nezaznamenaly kvalitativní posun;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</a:rPr>
              <a:t>u 5 dětí došlo ke zlepšení v oblasti kruhu, 2 děti nezaznamenaly kvalitativní posun;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</a:rPr>
              <a:t>u 3 dětí došlo ke zlepšení v oblasti vlnovky, 3 děti nezaznamenaly kvalitativní posun;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</a:rPr>
              <a:t>u 3 dětí došlo ke zlepšení v oblasti zubů, 2 děti nezaznamenaly kvalitativní posun.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endParaRPr lang="cs-CZ" sz="131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202D24-EDE1-E648-A953-923F880E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                Aneta Urbišová, Katedra primární a preprimární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3C30DFB-3011-D44A-877B-965268F99A6C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311F18BC-903C-4F49-B130-1F73E7AD62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D78CF79A-AD00-3D4F-98E6-3924947E3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585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cs-CZ" i="1" dirty="0"/>
            </a:br>
            <a:br>
              <a:rPr lang="cs-CZ" i="1" dirty="0"/>
            </a:br>
            <a:r>
              <a:rPr lang="cs-CZ" i="1" dirty="0"/>
              <a:t>Připravenost dětí na vstup do ZŠ z hlediska grafomotorických dovedností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Realizace akčního výzkumu v MŠ Hlušovice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Akční výzkum v MŠ Hlušovice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52424"/>
            <a:ext cx="7560000" cy="33103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/>
              <a:t>Návrhy možných opatření: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individuální přístup k dětem – vnitřní diferenciace třídy; 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modifikace vzdělávací nabídky;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zřízení edukativně stimulační skupiny pro děti předškolního věku v MŠ;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/>
              <a:t>???</a:t>
            </a:r>
            <a:endParaRPr lang="cs-CZ" sz="1306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2676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538" y="2613836"/>
            <a:ext cx="7560000" cy="1612866"/>
          </a:xfrm>
        </p:spPr>
        <p:txBody>
          <a:bodyPr/>
          <a:lstStyle/>
          <a:p>
            <a:pPr algn="ctr"/>
            <a:br>
              <a:rPr lang="cs-CZ" i="1" dirty="0"/>
            </a:br>
            <a:br>
              <a:rPr lang="cs-CZ" i="1" dirty="0"/>
            </a:br>
            <a:r>
              <a:rPr lang="cs-CZ" i="1" dirty="0"/>
              <a:t>Děkuji Vám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874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MŠ Hlušovice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47372"/>
            <a:ext cx="7560000" cy="33103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Mateřská škola Hlušovice je vesnická dvoutřídní škola s dlouholetou tradicí.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Sídlí v budově bývalé základní školy postavené před 200 lety.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V roce 2017 proběhly rozsáhlé rekonstrukce a rozšíření kapacity z dotací EU na současných 41 dětí.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Děti se vzdělávají ve dvou heterogenních třídách.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V MŠ pracují pouze plně kvalifikované učitelky MŠ s dlouholetou praxí, byly vytvořeny pozice asistenta pedagoga, školního asistenta a v současné době využíváme odborné péče speciálního pedagoga.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11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30A57B-63EE-1C42-8492-0A7A77E6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Aneta Urbišová, Katedra primární a preprimární pedagogiky, PdF UP v Olomouci, Žižkovo nám. 5, Olomouc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13F72D71-F490-C34E-BE8D-47BD5C9601BD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D4DA7809-7C0A-914F-80F5-69F99DDF99F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5" name="Picture 2" descr="EU MSMT">
              <a:extLst>
                <a:ext uri="{FF2B5EF4-FFF2-40B4-BE49-F238E27FC236}">
                  <a16:creationId xmlns:a16="http://schemas.microsoft.com/office/drawing/2014/main" id="{8D5E2468-2096-C24E-AD84-33A929C69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7E431447-2A1C-3842-9C8A-D2D1E8EC8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9976" y="2252825"/>
            <a:ext cx="5015569" cy="28212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1C18956-FD4D-0A47-8C57-1A71BEE8E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15" y="2107858"/>
            <a:ext cx="3237214" cy="32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9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Rozvoj grafomotorických dovedností v MŠ Hlušovice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47372"/>
            <a:ext cx="7560000" cy="33103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Denně zařazujeme do vzdělávacího programu pohybové aktivity a výtvarné činnosti na rozvoj hrubé i jemné motoriky.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Děti vzděláváme formou prožitkového učení, kooperativních činností a situačního učení, děti povzbuzujeme k vlastní aktivitě.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Učitelky uplatňují diferenciaci ve vzdělávání, preferují individuální přístup k dětem a maximálně využívají vzdělávacího potenciálu dítěte vzhledem k jeho individuálním možnostem a schopnostem.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Používáme Metodu dobrého startu ve skupinových činnostech nejen s předškoláky.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Spolupracujeme s Mensou ČR a využíváme při pohybových aktivitách techniky NTC učení – rotace, rovnováha, akomodace oční čočky, hudba s pohybem.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472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Charakteristika akčního výzkumu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47372"/>
            <a:ext cx="7560000" cy="33103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/>
              <a:t>Reaktivní akční výzkum;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/>
              <a:t>Cíl: </a:t>
            </a:r>
          </a:p>
          <a:p>
            <a:pPr marL="792876" lvl="1" indent="-342900" algn="just">
              <a:buFont typeface="Arial" panose="020B0604020202020204" pitchFamily="34" charset="0"/>
              <a:buChar char="•"/>
            </a:pPr>
            <a:r>
              <a:rPr lang="cs-CZ" sz="1400" dirty="0"/>
              <a:t>zjistit a zmapovat úroveň grafomotorických dovedností vybraných dětí předškolního věku, </a:t>
            </a:r>
          </a:p>
          <a:p>
            <a:pPr marL="792876" lvl="1" indent="-342900" algn="just">
              <a:buFont typeface="Arial" panose="020B0604020202020204" pitchFamily="34" charset="0"/>
              <a:buChar char="•"/>
            </a:pPr>
            <a:r>
              <a:rPr lang="cs-CZ" sz="1400" dirty="0"/>
              <a:t>navrhnout a aplikovat náměty a aktivity zaměřené na rozvoj grafomotorických dovedností těchto dětí,</a:t>
            </a:r>
          </a:p>
          <a:p>
            <a:pPr marL="792876" lvl="1" indent="-342900" algn="just">
              <a:buFont typeface="Arial" panose="020B0604020202020204" pitchFamily="34" charset="0"/>
              <a:buChar char="•"/>
            </a:pPr>
            <a:r>
              <a:rPr lang="cs-CZ" sz="1400" dirty="0"/>
              <a:t>sledovat rozvoj grafomotoriky,</a:t>
            </a:r>
          </a:p>
          <a:p>
            <a:pPr marL="792876" lvl="1" indent="-342900" algn="just">
              <a:buFont typeface="Arial" panose="020B0604020202020204" pitchFamily="34" charset="0"/>
              <a:buChar char="•"/>
            </a:pPr>
            <a:r>
              <a:rPr lang="cs-CZ" sz="1400" dirty="0"/>
              <a:t>ověřením efektivity prováděných činností prokázat, že pravidelné procvičování této oblasti vede k výrazným pokrokům v rozvoji grafomotorických dovedností dětí předškolního věku.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/>
              <a:t>Výzkumný problém: 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Jaká je připravenost dětí na vstup do ZŠ z hlediska grafomotorických dovedností? (deskriptivní výzkumný problém)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674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Charakteristika akčního výzkumu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77851"/>
            <a:ext cx="7560000" cy="354764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/>
              <a:t>Výzkumná otázka: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400" dirty="0"/>
              <a:t>Jaká je úroveň grafomotorických dovedností dětí před vstupem do ZŠ?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400" dirty="0"/>
              <a:t>Jaké činnosti na cílený rozvoj grafomotorických dovedností jsou u dětí oblíbené?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400" dirty="0"/>
              <a:t>Jakým způsobem lze zvyšovat úroveň hygieny psaní u dětí předškolního věku?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400" dirty="0"/>
              <a:t>Jakým způsobem lze provádět nápravu správného držení psacího náčiní u těchto dětí?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/>
              <a:t>Harmonogram výzkumu: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400" dirty="0"/>
              <a:t>Březen 2019 – vstupní diagnostika (</a:t>
            </a:r>
            <a:r>
              <a:rPr lang="cs-CZ" sz="1400" dirty="0" err="1"/>
              <a:t>pretest</a:t>
            </a:r>
            <a:r>
              <a:rPr lang="cs-CZ" sz="1400" dirty="0"/>
              <a:t>)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400" dirty="0"/>
              <a:t>Březen – květen 2019 – aplikace námětů a individuálních aktivit k cílenému rozvoji grafomotorických dovedností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400" dirty="0"/>
              <a:t>Červen 2019 – výstupní diagnostika (</a:t>
            </a:r>
            <a:r>
              <a:rPr lang="cs-CZ" sz="1400" dirty="0" err="1"/>
              <a:t>posttest</a:t>
            </a:r>
            <a:r>
              <a:rPr lang="cs-CZ" sz="1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/>
              <a:t>Výzkumný vzorek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10 dětí předškolního věku (5 – 7 let)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1 dítě s odkladem školní docházky, 0 dětí se speciálními vzdělávacími potřebami 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841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Charakteristika akčního výzkumu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47372"/>
            <a:ext cx="7560000" cy="33103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/>
              <a:t>Výzkumná metoda: 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nestandardizované, skryté, zúčastněné pozorování;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analýza produktů a činností dítěte.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/>
              <a:t>Kritéria diagnostiky: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Hygiena psaní (správný úchop, uvolněnost ruky, správné sezení a držení těla, postavení hlavy, orientace pracovního listu);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Vizuomotorika (labyrint, vybarvování, překreslování podle předlohy);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306" dirty="0"/>
              <a:t>Grafomotorické prvky (čára svislá, čára vodorovná, kruh, vlnovka, zuby).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9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821072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Akční výzkum v MŠ Hlušovice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47372"/>
            <a:ext cx="7560000" cy="33103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/>
              <a:t>Vstupní diagnostika (</a:t>
            </a:r>
            <a:r>
              <a:rPr lang="cs-CZ" sz="1700" dirty="0" err="1"/>
              <a:t>pretest</a:t>
            </a:r>
            <a:r>
              <a:rPr lang="cs-CZ" sz="1700" dirty="0"/>
              <a:t>)</a:t>
            </a: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400" dirty="0"/>
              <a:t>Popis a průběh</a:t>
            </a:r>
            <a:endParaRPr lang="cs-CZ" sz="1400" dirty="0">
              <a:solidFill>
                <a:srgbClr val="FF0000"/>
              </a:solidFill>
            </a:endParaRPr>
          </a:p>
          <a:p>
            <a:pPr marL="792876" lvl="1" indent="-342900" algn="l">
              <a:buFont typeface="Arial" panose="020B0604020202020204" pitchFamily="34" charset="0"/>
              <a:buChar char="•"/>
            </a:pPr>
            <a:r>
              <a:rPr lang="cs-CZ" sz="1400" dirty="0"/>
              <a:t>Závěry: </a:t>
            </a:r>
            <a:endParaRPr lang="cs-CZ" sz="1400" dirty="0">
              <a:solidFill>
                <a:srgbClr val="FF0000"/>
              </a:solidFill>
            </a:endParaRPr>
          </a:p>
          <a:p>
            <a:pPr lvl="1" algn="l"/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792876" lvl="1" indent="-342900" algn="l">
              <a:buFont typeface="Arial" panose="020B0604020202020204" pitchFamily="34" charset="0"/>
              <a:buChar char="•"/>
            </a:pPr>
            <a:endParaRPr lang="cs-CZ" sz="1306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Aneta </a:t>
            </a:r>
            <a:r>
              <a:rPr lang="cs-CZ" dirty="0" err="1"/>
              <a:t>Urbišová</a:t>
            </a:r>
            <a:r>
              <a:rPr lang="cs-CZ" dirty="0"/>
              <a:t>, Katedra primární a </a:t>
            </a:r>
            <a:r>
              <a:rPr lang="cs-CZ" dirty="0" err="1"/>
              <a:t>preprimární</a:t>
            </a:r>
            <a:r>
              <a:rPr lang="cs-CZ" dirty="0"/>
              <a:t> pedagogiky, </a:t>
            </a:r>
            <a:r>
              <a:rPr lang="cs-CZ" dirty="0" err="1"/>
              <a:t>PdF</a:t>
            </a:r>
            <a:r>
              <a:rPr lang="cs-CZ" dirty="0"/>
              <a:t> UP v Olomouci, Žižkovo nám. 5, Olomouc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517DF6-ADA8-4420-BE18-13BBE88011A2}"/>
              </a:ext>
            </a:extLst>
          </p:cNvPr>
          <p:cNvGrpSpPr/>
          <p:nvPr/>
        </p:nvGrpSpPr>
        <p:grpSpPr>
          <a:xfrm>
            <a:off x="5235545" y="0"/>
            <a:ext cx="3763993" cy="1146050"/>
            <a:chOff x="3214688" y="314324"/>
            <a:chExt cx="5762625" cy="168183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23F358C-0023-4110-88F7-E5081B826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36196" y="1489991"/>
              <a:ext cx="5541117" cy="506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79350" rIns="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0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Lora"/>
                </a:rPr>
                <a:t>  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Podpora </a:t>
              </a: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pregramotností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3838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v předškolním vzdělávání</a:t>
              </a:r>
              <a:endParaRPr kumimoji="0" lang="cs-CZ" altLang="cs-CZ" sz="6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600" b="1" i="0" u="none" strike="noStrike" cap="none" normalizeH="0" baseline="0" dirty="0" err="1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  <a:r>
                <a:rPr kumimoji="0" lang="cs-CZ" altLang="cs-CZ" sz="600" b="1" i="0" u="none" strike="noStrike" cap="none" normalizeH="0" baseline="0" dirty="0">
                  <a:ln>
                    <a:noFill/>
                  </a:ln>
                  <a:solidFill>
                    <a:srgbClr val="13131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č.: CZ.02.3.68/0.0/0.0/16_011/0000663</a:t>
              </a:r>
            </a:p>
          </p:txBody>
        </p:sp>
        <p:pic>
          <p:nvPicPr>
            <p:cNvPr id="7" name="Picture 2" descr="EU MSMT">
              <a:extLst>
                <a:ext uri="{FF2B5EF4-FFF2-40B4-BE49-F238E27FC236}">
                  <a16:creationId xmlns:a16="http://schemas.microsoft.com/office/drawing/2014/main" id="{3A844DCA-80B9-492D-B00E-BC9BDFF0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314324"/>
              <a:ext cx="5762625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08D56BBA-0D97-4E6B-9947-F985D46BB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733840"/>
              </p:ext>
            </p:extLst>
          </p:nvPr>
        </p:nvGraphicFramePr>
        <p:xfrm>
          <a:off x="1402672" y="3635024"/>
          <a:ext cx="5595385" cy="267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645">
                  <a:extLst>
                    <a:ext uri="{9D8B030D-6E8A-4147-A177-3AD203B41FA5}">
                      <a16:colId xmlns:a16="http://schemas.microsoft.com/office/drawing/2014/main" val="881912583"/>
                    </a:ext>
                  </a:extLst>
                </a:gridCol>
                <a:gridCol w="399074">
                  <a:extLst>
                    <a:ext uri="{9D8B030D-6E8A-4147-A177-3AD203B41FA5}">
                      <a16:colId xmlns:a16="http://schemas.microsoft.com/office/drawing/2014/main" val="2584128531"/>
                    </a:ext>
                  </a:extLst>
                </a:gridCol>
                <a:gridCol w="399074">
                  <a:extLst>
                    <a:ext uri="{9D8B030D-6E8A-4147-A177-3AD203B41FA5}">
                      <a16:colId xmlns:a16="http://schemas.microsoft.com/office/drawing/2014/main" val="283045063"/>
                    </a:ext>
                  </a:extLst>
                </a:gridCol>
                <a:gridCol w="399074">
                  <a:extLst>
                    <a:ext uri="{9D8B030D-6E8A-4147-A177-3AD203B41FA5}">
                      <a16:colId xmlns:a16="http://schemas.microsoft.com/office/drawing/2014/main" val="435975585"/>
                    </a:ext>
                  </a:extLst>
                </a:gridCol>
                <a:gridCol w="399074">
                  <a:extLst>
                    <a:ext uri="{9D8B030D-6E8A-4147-A177-3AD203B41FA5}">
                      <a16:colId xmlns:a16="http://schemas.microsoft.com/office/drawing/2014/main" val="231998112"/>
                    </a:ext>
                  </a:extLst>
                </a:gridCol>
                <a:gridCol w="399074">
                  <a:extLst>
                    <a:ext uri="{9D8B030D-6E8A-4147-A177-3AD203B41FA5}">
                      <a16:colId xmlns:a16="http://schemas.microsoft.com/office/drawing/2014/main" val="2460887310"/>
                    </a:ext>
                  </a:extLst>
                </a:gridCol>
                <a:gridCol w="399074">
                  <a:extLst>
                    <a:ext uri="{9D8B030D-6E8A-4147-A177-3AD203B41FA5}">
                      <a16:colId xmlns:a16="http://schemas.microsoft.com/office/drawing/2014/main" val="3500984511"/>
                    </a:ext>
                  </a:extLst>
                </a:gridCol>
                <a:gridCol w="399074">
                  <a:extLst>
                    <a:ext uri="{9D8B030D-6E8A-4147-A177-3AD203B41FA5}">
                      <a16:colId xmlns:a16="http://schemas.microsoft.com/office/drawing/2014/main" val="2141469217"/>
                    </a:ext>
                  </a:extLst>
                </a:gridCol>
                <a:gridCol w="399074">
                  <a:extLst>
                    <a:ext uri="{9D8B030D-6E8A-4147-A177-3AD203B41FA5}">
                      <a16:colId xmlns:a16="http://schemas.microsoft.com/office/drawing/2014/main" val="913709199"/>
                    </a:ext>
                  </a:extLst>
                </a:gridCol>
                <a:gridCol w="399074">
                  <a:extLst>
                    <a:ext uri="{9D8B030D-6E8A-4147-A177-3AD203B41FA5}">
                      <a16:colId xmlns:a16="http://schemas.microsoft.com/office/drawing/2014/main" val="2278648905"/>
                    </a:ext>
                  </a:extLst>
                </a:gridCol>
                <a:gridCol w="399074">
                  <a:extLst>
                    <a:ext uri="{9D8B030D-6E8A-4147-A177-3AD203B41FA5}">
                      <a16:colId xmlns:a16="http://schemas.microsoft.com/office/drawing/2014/main" val="2248349401"/>
                    </a:ext>
                  </a:extLst>
                </a:gridCol>
              </a:tblGrid>
              <a:tr h="33282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Diagnostika… / Dítě č.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903639"/>
                  </a:ext>
                </a:extLst>
              </a:tr>
              <a:tr h="332826">
                <a:tc>
                  <a:txBody>
                    <a:bodyPr/>
                    <a:lstStyle/>
                    <a:p>
                      <a:r>
                        <a:rPr lang="cs-CZ" sz="1200" dirty="0"/>
                        <a:t>úchopu psacího náčiní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27127"/>
                  </a:ext>
                </a:extLst>
              </a:tr>
              <a:tr h="266456">
                <a:tc>
                  <a:txBody>
                    <a:bodyPr/>
                    <a:lstStyle/>
                    <a:p>
                      <a:r>
                        <a:rPr lang="cs-CZ" sz="1200" dirty="0"/>
                        <a:t>uvolněnosti ruky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341667"/>
                  </a:ext>
                </a:extLst>
              </a:tr>
              <a:tr h="444094">
                <a:tc>
                  <a:txBody>
                    <a:bodyPr/>
                    <a:lstStyle/>
                    <a:p>
                      <a:r>
                        <a:rPr lang="cs-CZ" sz="1200" dirty="0"/>
                        <a:t>správného sezení a držení těla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601736"/>
                  </a:ext>
                </a:extLst>
              </a:tr>
              <a:tr h="266456">
                <a:tc>
                  <a:txBody>
                    <a:bodyPr/>
                    <a:lstStyle/>
                    <a:p>
                      <a:r>
                        <a:rPr lang="cs-CZ" sz="1200" dirty="0"/>
                        <a:t>postavení hlavy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864054"/>
                  </a:ext>
                </a:extLst>
              </a:tr>
              <a:tr h="444094">
                <a:tc>
                  <a:txBody>
                    <a:bodyPr/>
                    <a:lstStyle/>
                    <a:p>
                      <a:r>
                        <a:rPr lang="cs-CZ" sz="1200" dirty="0"/>
                        <a:t>orientace pracovního listu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899961"/>
                  </a:ext>
                </a:extLst>
              </a:tr>
              <a:tr h="266456">
                <a:tc>
                  <a:txBody>
                    <a:bodyPr/>
                    <a:lstStyle/>
                    <a:p>
                      <a:r>
                        <a:rPr lang="cs-CZ" sz="1200" dirty="0"/>
                        <a:t>labyrintu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059844"/>
                  </a:ext>
                </a:extLst>
              </a:tr>
              <a:tr h="266456">
                <a:tc>
                  <a:txBody>
                    <a:bodyPr/>
                    <a:lstStyle/>
                    <a:p>
                      <a:r>
                        <a:rPr lang="cs-CZ" sz="1200" dirty="0"/>
                        <a:t>vybarvování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880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8456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</Template>
  <TotalTime>635</TotalTime>
  <Words>1920</Words>
  <Application>Microsoft Office PowerPoint</Application>
  <PresentationFormat>Vlastní</PresentationFormat>
  <Paragraphs>616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Lora</vt:lpstr>
      <vt:lpstr>Motiv Office</vt:lpstr>
      <vt:lpstr>Prezentace aplikace PowerPoint</vt:lpstr>
      <vt:lpstr>  Připravenost dětí na vstup do ZŠ z hlediska grafomotorických dovedností</vt:lpstr>
      <vt:lpstr>MŠ Hlušovice</vt:lpstr>
      <vt:lpstr>Prezentace aplikace PowerPoint</vt:lpstr>
      <vt:lpstr>Rozvoj grafomotorických dovedností v MŠ Hlušovice</vt:lpstr>
      <vt:lpstr>Charakteristika akčního výzkumu</vt:lpstr>
      <vt:lpstr>Charakteristika akčního výzkumu</vt:lpstr>
      <vt:lpstr>Charakteristika akčního výzkumu</vt:lpstr>
      <vt:lpstr>Akční výzkum v MŠ Hlušovice</vt:lpstr>
      <vt:lpstr>Akční výzkum v MŠ Hlušovice</vt:lpstr>
      <vt:lpstr>Akční výzkum v MŠ Hlušovice</vt:lpstr>
      <vt:lpstr>Akční výzkum v MŠ Hlušovice</vt:lpstr>
      <vt:lpstr>Akční výzkum v MŠ Hlušovice</vt:lpstr>
      <vt:lpstr>Akční výzkum v MŠ Hlušovice</vt:lpstr>
      <vt:lpstr>Akční výzkum v MŠ Hlušovice</vt:lpstr>
      <vt:lpstr>Akční výzkum v MŠ Hlušovice</vt:lpstr>
      <vt:lpstr>Akční výzkum v MŠ Hlušovice</vt:lpstr>
      <vt:lpstr>Akční výzkum v MŠ Hlušovice</vt:lpstr>
      <vt:lpstr>Akční výzkum v MŠ Hlušovice</vt:lpstr>
      <vt:lpstr>Akční výzkum v MŠ Hlušovice</vt:lpstr>
      <vt:lpstr>  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Petrová</dc:creator>
  <cp:lastModifiedBy>Jitka Petrová</cp:lastModifiedBy>
  <cp:revision>34</cp:revision>
  <cp:lastPrinted>2019-09-17T19:10:06Z</cp:lastPrinted>
  <dcterms:created xsi:type="dcterms:W3CDTF">2019-09-14T07:37:22Z</dcterms:created>
  <dcterms:modified xsi:type="dcterms:W3CDTF">2019-09-19T12:31:25Z</dcterms:modified>
</cp:coreProperties>
</file>