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14" r:id="rId1"/>
  </p:sldMasterIdLst>
  <p:notesMasterIdLst>
    <p:notesMasterId r:id="rId41"/>
  </p:notesMasterIdLst>
  <p:sldIdLst>
    <p:sldId id="256" r:id="rId2"/>
    <p:sldId id="257" r:id="rId3"/>
    <p:sldId id="258" r:id="rId4"/>
    <p:sldId id="294" r:id="rId5"/>
    <p:sldId id="259" r:id="rId6"/>
    <p:sldId id="260" r:id="rId7"/>
    <p:sldId id="293" r:id="rId8"/>
    <p:sldId id="295" r:id="rId9"/>
    <p:sldId id="263" r:id="rId10"/>
    <p:sldId id="264" r:id="rId11"/>
    <p:sldId id="265" r:id="rId12"/>
    <p:sldId id="266" r:id="rId13"/>
    <p:sldId id="267" r:id="rId14"/>
    <p:sldId id="268" r:id="rId15"/>
    <p:sldId id="277" r:id="rId16"/>
    <p:sldId id="278" r:id="rId17"/>
    <p:sldId id="286" r:id="rId18"/>
    <p:sldId id="269" r:id="rId19"/>
    <p:sldId id="288" r:id="rId20"/>
    <p:sldId id="270" r:id="rId21"/>
    <p:sldId id="279" r:id="rId22"/>
    <p:sldId id="287" r:id="rId23"/>
    <p:sldId id="290" r:id="rId24"/>
    <p:sldId id="271" r:id="rId25"/>
    <p:sldId id="272" r:id="rId26"/>
    <p:sldId id="273" r:id="rId27"/>
    <p:sldId id="274" r:id="rId28"/>
    <p:sldId id="280" r:id="rId29"/>
    <p:sldId id="281" r:id="rId30"/>
    <p:sldId id="289" r:id="rId31"/>
    <p:sldId id="275" r:id="rId32"/>
    <p:sldId id="292" r:id="rId33"/>
    <p:sldId id="276" r:id="rId34"/>
    <p:sldId id="282" r:id="rId35"/>
    <p:sldId id="283" r:id="rId36"/>
    <p:sldId id="291" r:id="rId37"/>
    <p:sldId id="296" r:id="rId38"/>
    <p:sldId id="297" r:id="rId39"/>
    <p:sldId id="284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F64756-A618-44EA-AEA0-5860F3E1D5E0}" v="126" dt="2019-09-10T15:44:21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7" autoAdjust="0"/>
    <p:restoredTop sz="94660"/>
  </p:normalViewPr>
  <p:slideViewPr>
    <p:cSldViewPr snapToGrid="0">
      <p:cViewPr>
        <p:scale>
          <a:sx n="93" d="100"/>
          <a:sy n="93" d="100"/>
        </p:scale>
        <p:origin x="-36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Králová" userId="fc53f7cd10645853" providerId="LiveId" clId="{C5F64756-A618-44EA-AEA0-5860F3E1D5E0}"/>
    <pc:docChg chg="undo custSel modSld">
      <pc:chgData name="Michaela Králová" userId="fc53f7cd10645853" providerId="LiveId" clId="{C5F64756-A618-44EA-AEA0-5860F3E1D5E0}" dt="2019-09-10T21:18:12.828" v="2727" actId="1076"/>
      <pc:docMkLst>
        <pc:docMk/>
      </pc:docMkLst>
      <pc:sldChg chg="modSp modAnim">
        <pc:chgData name="Michaela Králová" userId="fc53f7cd10645853" providerId="LiveId" clId="{C5F64756-A618-44EA-AEA0-5860F3E1D5E0}" dt="2019-09-05T10:52:41.098" v="79" actId="255"/>
        <pc:sldMkLst>
          <pc:docMk/>
          <pc:sldMk cId="0" sldId="256"/>
        </pc:sldMkLst>
        <pc:spChg chg="mod">
          <ac:chgData name="Michaela Králová" userId="fc53f7cd10645853" providerId="LiveId" clId="{C5F64756-A618-44EA-AEA0-5860F3E1D5E0}" dt="2019-09-05T10:52:41.098" v="79" actId="255"/>
          <ac:spMkLst>
            <pc:docMk/>
            <pc:sldMk cId="0" sldId="256"/>
            <ac:spMk id="55" creationId="{00000000-0000-0000-0000-000000000000}"/>
          </ac:spMkLst>
        </pc:spChg>
        <pc:spChg chg="mod">
          <ac:chgData name="Michaela Králová" userId="fc53f7cd10645853" providerId="LiveId" clId="{C5F64756-A618-44EA-AEA0-5860F3E1D5E0}" dt="2019-09-05T10:51:20.225" v="59" actId="1076"/>
          <ac:spMkLst>
            <pc:docMk/>
            <pc:sldMk cId="0" sldId="256"/>
            <ac:spMk id="56" creationId="{00000000-0000-0000-0000-000000000000}"/>
          </ac:spMkLst>
        </pc:spChg>
        <pc:picChg chg="mod">
          <ac:chgData name="Michaela Králová" userId="fc53f7cd10645853" providerId="LiveId" clId="{C5F64756-A618-44EA-AEA0-5860F3E1D5E0}" dt="2019-09-05T10:51:13.430" v="58" actId="14100"/>
          <ac:picMkLst>
            <pc:docMk/>
            <pc:sldMk cId="0" sldId="256"/>
            <ac:picMk id="54" creationId="{00000000-0000-0000-0000-000000000000}"/>
          </ac:picMkLst>
        </pc:picChg>
      </pc:sldChg>
      <pc:sldChg chg="modSp modNotesTx">
        <pc:chgData name="Michaela Králová" userId="fc53f7cd10645853" providerId="LiveId" clId="{C5F64756-A618-44EA-AEA0-5860F3E1D5E0}" dt="2019-09-05T10:55:57.464" v="254" actId="20577"/>
        <pc:sldMkLst>
          <pc:docMk/>
          <pc:sldMk cId="0" sldId="257"/>
        </pc:sldMkLst>
        <pc:spChg chg="mod">
          <ac:chgData name="Michaela Králová" userId="fc53f7cd10645853" providerId="LiveId" clId="{C5F64756-A618-44EA-AEA0-5860F3E1D5E0}" dt="2019-09-05T10:54:47.907" v="88" actId="255"/>
          <ac:spMkLst>
            <pc:docMk/>
            <pc:sldMk cId="0" sldId="257"/>
            <ac:spMk id="61" creationId="{00000000-0000-0000-0000-000000000000}"/>
          </ac:spMkLst>
        </pc:spChg>
      </pc:sldChg>
      <pc:sldChg chg="modSp">
        <pc:chgData name="Michaela Králová" userId="fc53f7cd10645853" providerId="LiveId" clId="{C5F64756-A618-44EA-AEA0-5860F3E1D5E0}" dt="2019-09-10T15:06:57.336" v="2454" actId="6549"/>
        <pc:sldMkLst>
          <pc:docMk/>
          <pc:sldMk cId="0" sldId="258"/>
        </pc:sldMkLst>
        <pc:spChg chg="mod">
          <ac:chgData name="Michaela Králová" userId="fc53f7cd10645853" providerId="LiveId" clId="{C5F64756-A618-44EA-AEA0-5860F3E1D5E0}" dt="2019-09-10T15:06:57.336" v="2454" actId="6549"/>
          <ac:spMkLst>
            <pc:docMk/>
            <pc:sldMk cId="0" sldId="258"/>
            <ac:spMk id="69" creationId="{00000000-0000-0000-0000-000000000000}"/>
          </ac:spMkLst>
        </pc:spChg>
      </pc:sldChg>
      <pc:sldChg chg="modNotesTx">
        <pc:chgData name="Michaela Králová" userId="fc53f7cd10645853" providerId="LiveId" clId="{C5F64756-A618-44EA-AEA0-5860F3E1D5E0}" dt="2019-09-05T11:06:24.174" v="591" actId="20577"/>
        <pc:sldMkLst>
          <pc:docMk/>
          <pc:sldMk cId="0" sldId="259"/>
        </pc:sldMkLst>
      </pc:sldChg>
      <pc:sldChg chg="modSp">
        <pc:chgData name="Michaela Králová" userId="fc53f7cd10645853" providerId="LiveId" clId="{C5F64756-A618-44EA-AEA0-5860F3E1D5E0}" dt="2019-09-05T11:21:15.175" v="946" actId="20577"/>
        <pc:sldMkLst>
          <pc:docMk/>
          <pc:sldMk cId="0" sldId="263"/>
        </pc:sldMkLst>
        <pc:spChg chg="mod">
          <ac:chgData name="Michaela Králová" userId="fc53f7cd10645853" providerId="LiveId" clId="{C5F64756-A618-44EA-AEA0-5860F3E1D5E0}" dt="2019-09-05T11:21:15.175" v="946" actId="20577"/>
          <ac:spMkLst>
            <pc:docMk/>
            <pc:sldMk cId="0" sldId="263"/>
            <ac:spMk id="104" creationId="{00000000-0000-0000-0000-000000000000}"/>
          </ac:spMkLst>
        </pc:spChg>
      </pc:sldChg>
      <pc:sldChg chg="modNotesTx">
        <pc:chgData name="Michaela Králová" userId="fc53f7cd10645853" providerId="LiveId" clId="{C5F64756-A618-44EA-AEA0-5860F3E1D5E0}" dt="2019-09-05T11:22:15.189" v="1122" actId="20577"/>
        <pc:sldMkLst>
          <pc:docMk/>
          <pc:sldMk cId="0" sldId="265"/>
        </pc:sldMkLst>
      </pc:sldChg>
      <pc:sldChg chg="modNotesTx">
        <pc:chgData name="Michaela Králová" userId="fc53f7cd10645853" providerId="LiveId" clId="{C5F64756-A618-44EA-AEA0-5860F3E1D5E0}" dt="2019-09-05T11:23:34.380" v="1304" actId="20577"/>
        <pc:sldMkLst>
          <pc:docMk/>
          <pc:sldMk cId="0" sldId="268"/>
        </pc:sldMkLst>
      </pc:sldChg>
      <pc:sldChg chg="modSp">
        <pc:chgData name="Michaela Králová" userId="fc53f7cd10645853" providerId="LiveId" clId="{C5F64756-A618-44EA-AEA0-5860F3E1D5E0}" dt="2019-09-10T15:12:29.415" v="2522" actId="20577"/>
        <pc:sldMkLst>
          <pc:docMk/>
          <pc:sldMk cId="0" sldId="269"/>
        </pc:sldMkLst>
        <pc:spChg chg="mod">
          <ac:chgData name="Michaela Králová" userId="fc53f7cd10645853" providerId="LiveId" clId="{C5F64756-A618-44EA-AEA0-5860F3E1D5E0}" dt="2019-09-10T15:12:29.415" v="2522" actId="20577"/>
          <ac:spMkLst>
            <pc:docMk/>
            <pc:sldMk cId="0" sldId="269"/>
            <ac:spMk id="145" creationId="{00000000-0000-0000-0000-000000000000}"/>
          </ac:spMkLst>
        </pc:spChg>
      </pc:sldChg>
      <pc:sldChg chg="modSp">
        <pc:chgData name="Michaela Králová" userId="fc53f7cd10645853" providerId="LiveId" clId="{C5F64756-A618-44EA-AEA0-5860F3E1D5E0}" dt="2019-09-10T08:24:47.850" v="2426" actId="6549"/>
        <pc:sldMkLst>
          <pc:docMk/>
          <pc:sldMk cId="0" sldId="271"/>
        </pc:sldMkLst>
        <pc:spChg chg="mod">
          <ac:chgData name="Michaela Králová" userId="fc53f7cd10645853" providerId="LiveId" clId="{C5F64756-A618-44EA-AEA0-5860F3E1D5E0}" dt="2019-09-10T08:24:47.850" v="2426" actId="6549"/>
          <ac:spMkLst>
            <pc:docMk/>
            <pc:sldMk cId="0" sldId="271"/>
            <ac:spMk id="159" creationId="{00000000-0000-0000-0000-000000000000}"/>
          </ac:spMkLst>
        </pc:spChg>
      </pc:sldChg>
      <pc:sldChg chg="modSp">
        <pc:chgData name="Michaela Králová" userId="fc53f7cd10645853" providerId="LiveId" clId="{C5F64756-A618-44EA-AEA0-5860F3E1D5E0}" dt="2019-09-10T21:18:12.828" v="2727" actId="1076"/>
        <pc:sldMkLst>
          <pc:docMk/>
          <pc:sldMk cId="0" sldId="274"/>
        </pc:sldMkLst>
        <pc:picChg chg="mod">
          <ac:chgData name="Michaela Králová" userId="fc53f7cd10645853" providerId="LiveId" clId="{C5F64756-A618-44EA-AEA0-5860F3E1D5E0}" dt="2019-09-10T21:18:12.828" v="2727" actId="1076"/>
          <ac:picMkLst>
            <pc:docMk/>
            <pc:sldMk cId="0" sldId="274"/>
            <ac:picMk id="182" creationId="{00000000-0000-0000-0000-000000000000}"/>
          </ac:picMkLst>
        </pc:picChg>
      </pc:sldChg>
      <pc:sldChg chg="modSp">
        <pc:chgData name="Michaela Králová" userId="fc53f7cd10645853" providerId="LiveId" clId="{C5F64756-A618-44EA-AEA0-5860F3E1D5E0}" dt="2019-09-10T08:26:40.419" v="2441" actId="113"/>
        <pc:sldMkLst>
          <pc:docMk/>
          <pc:sldMk cId="0" sldId="275"/>
        </pc:sldMkLst>
        <pc:spChg chg="mod">
          <ac:chgData name="Michaela Králová" userId="fc53f7cd10645853" providerId="LiveId" clId="{C5F64756-A618-44EA-AEA0-5860F3E1D5E0}" dt="2019-09-10T08:26:40.419" v="2441" actId="113"/>
          <ac:spMkLst>
            <pc:docMk/>
            <pc:sldMk cId="0" sldId="275"/>
            <ac:spMk id="190" creationId="{00000000-0000-0000-0000-000000000000}"/>
          </ac:spMkLst>
        </pc:spChg>
      </pc:sldChg>
      <pc:sldChg chg="modSp">
        <pc:chgData name="Michaela Králová" userId="fc53f7cd10645853" providerId="LiveId" clId="{C5F64756-A618-44EA-AEA0-5860F3E1D5E0}" dt="2019-09-05T11:24:30.603" v="1345" actId="20577"/>
        <pc:sldMkLst>
          <pc:docMk/>
          <pc:sldMk cId="1345626160" sldId="286"/>
        </pc:sldMkLst>
        <pc:spChg chg="mod">
          <ac:chgData name="Michaela Králová" userId="fc53f7cd10645853" providerId="LiveId" clId="{C5F64756-A618-44EA-AEA0-5860F3E1D5E0}" dt="2019-09-05T11:24:30.603" v="1345" actId="20577"/>
          <ac:spMkLst>
            <pc:docMk/>
            <pc:sldMk cId="1345626160" sldId="286"/>
            <ac:spMk id="2" creationId="{00000000-0000-0000-0000-000000000000}"/>
          </ac:spMkLst>
        </pc:spChg>
      </pc:sldChg>
      <pc:sldChg chg="modSp">
        <pc:chgData name="Michaela Králová" userId="fc53f7cd10645853" providerId="LiveId" clId="{C5F64756-A618-44EA-AEA0-5860F3E1D5E0}" dt="2019-09-10T08:22:54.197" v="2416" actId="20577"/>
        <pc:sldMkLst>
          <pc:docMk/>
          <pc:sldMk cId="3584686333" sldId="287"/>
        </pc:sldMkLst>
        <pc:spChg chg="mod">
          <ac:chgData name="Michaela Králová" userId="fc53f7cd10645853" providerId="LiveId" clId="{C5F64756-A618-44EA-AEA0-5860F3E1D5E0}" dt="2019-09-10T08:22:54.197" v="2416" actId="20577"/>
          <ac:spMkLst>
            <pc:docMk/>
            <pc:sldMk cId="3584686333" sldId="287"/>
            <ac:spMk id="2" creationId="{00000000-0000-0000-0000-000000000000}"/>
          </ac:spMkLst>
        </pc:spChg>
      </pc:sldChg>
      <pc:sldChg chg="modSp">
        <pc:chgData name="Michaela Králová" userId="fc53f7cd10645853" providerId="LiveId" clId="{C5F64756-A618-44EA-AEA0-5860F3E1D5E0}" dt="2019-09-05T11:32:56.760" v="2407" actId="6549"/>
        <pc:sldMkLst>
          <pc:docMk/>
          <pc:sldMk cId="422471587" sldId="288"/>
        </pc:sldMkLst>
        <pc:spChg chg="mod">
          <ac:chgData name="Michaela Králová" userId="fc53f7cd10645853" providerId="LiveId" clId="{C5F64756-A618-44EA-AEA0-5860F3E1D5E0}" dt="2019-09-05T11:32:56.760" v="2407" actId="6549"/>
          <ac:spMkLst>
            <pc:docMk/>
            <pc:sldMk cId="422471587" sldId="288"/>
            <ac:spMk id="4" creationId="{00000000-0000-0000-0000-000000000000}"/>
          </ac:spMkLst>
        </pc:spChg>
      </pc:sldChg>
      <pc:sldChg chg="modSp">
        <pc:chgData name="Michaela Králová" userId="fc53f7cd10645853" providerId="LiveId" clId="{C5F64756-A618-44EA-AEA0-5860F3E1D5E0}" dt="2019-09-10T15:55:51.851" v="2545" actId="20577"/>
        <pc:sldMkLst>
          <pc:docMk/>
          <pc:sldMk cId="2450760184" sldId="289"/>
        </pc:sldMkLst>
        <pc:spChg chg="mod">
          <ac:chgData name="Michaela Králová" userId="fc53f7cd10645853" providerId="LiveId" clId="{C5F64756-A618-44EA-AEA0-5860F3E1D5E0}" dt="2019-09-10T15:55:51.851" v="2545" actId="20577"/>
          <ac:spMkLst>
            <pc:docMk/>
            <pc:sldMk cId="2450760184" sldId="289"/>
            <ac:spMk id="2" creationId="{00000000-0000-0000-0000-000000000000}"/>
          </ac:spMkLst>
        </pc:spChg>
      </pc:sldChg>
      <pc:sldChg chg="modSp">
        <pc:chgData name="Michaela Králová" userId="fc53f7cd10645853" providerId="LiveId" clId="{C5F64756-A618-44EA-AEA0-5860F3E1D5E0}" dt="2019-09-10T15:41:51.645" v="2532" actId="20577"/>
        <pc:sldMkLst>
          <pc:docMk/>
          <pc:sldMk cId="3490871118" sldId="290"/>
        </pc:sldMkLst>
        <pc:spChg chg="mod">
          <ac:chgData name="Michaela Králová" userId="fc53f7cd10645853" providerId="LiveId" clId="{C5F64756-A618-44EA-AEA0-5860F3E1D5E0}" dt="2019-09-10T15:41:51.645" v="2532" actId="20577"/>
          <ac:spMkLst>
            <pc:docMk/>
            <pc:sldMk cId="3490871118" sldId="290"/>
            <ac:spMk id="2" creationId="{00000000-0000-0000-0000-000000000000}"/>
          </ac:spMkLst>
        </pc:spChg>
      </pc:sldChg>
      <pc:sldChg chg="modSp">
        <pc:chgData name="Michaela Králová" userId="fc53f7cd10645853" providerId="LiveId" clId="{C5F64756-A618-44EA-AEA0-5860F3E1D5E0}" dt="2019-09-10T16:26:40.541" v="2558" actId="20577"/>
        <pc:sldMkLst>
          <pc:docMk/>
          <pc:sldMk cId="3353767411" sldId="291"/>
        </pc:sldMkLst>
        <pc:spChg chg="mod">
          <ac:chgData name="Michaela Králová" userId="fc53f7cd10645853" providerId="LiveId" clId="{C5F64756-A618-44EA-AEA0-5860F3E1D5E0}" dt="2019-09-10T16:26:40.541" v="2558" actId="20577"/>
          <ac:spMkLst>
            <pc:docMk/>
            <pc:sldMk cId="3353767411" sldId="291"/>
            <ac:spMk id="2" creationId="{00000000-0000-0000-0000-000000000000}"/>
          </ac:spMkLst>
        </pc:spChg>
      </pc:sldChg>
      <pc:sldChg chg="modSp modNotesTx">
        <pc:chgData name="Michaela Králová" userId="fc53f7cd10645853" providerId="LiveId" clId="{C5F64756-A618-44EA-AEA0-5860F3E1D5E0}" dt="2019-09-10T10:15:16.165" v="2450" actId="20577"/>
        <pc:sldMkLst>
          <pc:docMk/>
          <pc:sldMk cId="3781754684" sldId="293"/>
        </pc:sldMkLst>
        <pc:spChg chg="mod">
          <ac:chgData name="Michaela Králová" userId="fc53f7cd10645853" providerId="LiveId" clId="{C5F64756-A618-44EA-AEA0-5860F3E1D5E0}" dt="2019-09-10T10:15:16.165" v="2450" actId="20577"/>
          <ac:spMkLst>
            <pc:docMk/>
            <pc:sldMk cId="3781754684" sldId="293"/>
            <ac:spMk id="4" creationId="{00000000-0000-0000-0000-000000000000}"/>
          </ac:spMkLst>
        </pc:spChg>
      </pc:sldChg>
      <pc:sldChg chg="modSp modNotesTx">
        <pc:chgData name="Michaela Králová" userId="fc53f7cd10645853" providerId="LiveId" clId="{C5F64756-A618-44EA-AEA0-5860F3E1D5E0}" dt="2019-09-10T09:51:48.088" v="2449" actId="20577"/>
        <pc:sldMkLst>
          <pc:docMk/>
          <pc:sldMk cId="1255169038" sldId="294"/>
        </pc:sldMkLst>
        <pc:spChg chg="mod">
          <ac:chgData name="Michaela Králová" userId="fc53f7cd10645853" providerId="LiveId" clId="{C5F64756-A618-44EA-AEA0-5860F3E1D5E0}" dt="2019-09-10T09:51:48.088" v="2449" actId="20577"/>
          <ac:spMkLst>
            <pc:docMk/>
            <pc:sldMk cId="1255169038" sldId="294"/>
            <ac:spMk id="3" creationId="{00000000-0000-0000-0000-000000000000}"/>
          </ac:spMkLst>
        </pc:spChg>
      </pc:sldChg>
      <pc:sldChg chg="modSp">
        <pc:chgData name="Michaela Králová" userId="fc53f7cd10645853" providerId="LiveId" clId="{C5F64756-A618-44EA-AEA0-5860F3E1D5E0}" dt="2019-09-05T11:27:00.871" v="1377" actId="113"/>
        <pc:sldMkLst>
          <pc:docMk/>
          <pc:sldMk cId="1458490358" sldId="295"/>
        </pc:sldMkLst>
        <pc:spChg chg="mod">
          <ac:chgData name="Michaela Králová" userId="fc53f7cd10645853" providerId="LiveId" clId="{C5F64756-A618-44EA-AEA0-5860F3E1D5E0}" dt="2019-09-05T11:27:00.871" v="1377" actId="113"/>
          <ac:spMkLst>
            <pc:docMk/>
            <pc:sldMk cId="1458490358" sldId="295"/>
            <ac:spMk id="3" creationId="{00000000-0000-0000-0000-000000000000}"/>
          </ac:spMkLst>
        </pc:spChg>
      </pc:sldChg>
      <pc:sldChg chg="modSp">
        <pc:chgData name="Michaela Králová" userId="fc53f7cd10645853" providerId="LiveId" clId="{C5F64756-A618-44EA-AEA0-5860F3E1D5E0}" dt="2019-09-10T08:28:25.299" v="2446" actId="6549"/>
        <pc:sldMkLst>
          <pc:docMk/>
          <pc:sldMk cId="3647111473" sldId="296"/>
        </pc:sldMkLst>
        <pc:spChg chg="mod">
          <ac:chgData name="Michaela Králová" userId="fc53f7cd10645853" providerId="LiveId" clId="{C5F64756-A618-44EA-AEA0-5860F3E1D5E0}" dt="2019-09-10T08:28:25.299" v="2446" actId="6549"/>
          <ac:spMkLst>
            <pc:docMk/>
            <pc:sldMk cId="3647111473" sldId="296"/>
            <ac:spMk id="2" creationId="{1B62B8FC-4885-4AB2-AED2-A7CC09C61596}"/>
          </ac:spMkLst>
        </pc:spChg>
      </pc:sldChg>
      <pc:sldChg chg="modSp">
        <pc:chgData name="Michaela Králová" userId="fc53f7cd10645853" providerId="LiveId" clId="{C5F64756-A618-44EA-AEA0-5860F3E1D5E0}" dt="2019-09-10T18:34:18.895" v="2726" actId="20577"/>
        <pc:sldMkLst>
          <pc:docMk/>
          <pc:sldMk cId="1619164208" sldId="297"/>
        </pc:sldMkLst>
        <pc:spChg chg="mod">
          <ac:chgData name="Michaela Králová" userId="fc53f7cd10645853" providerId="LiveId" clId="{C5F64756-A618-44EA-AEA0-5860F3E1D5E0}" dt="2019-09-10T18:34:18.895" v="2726" actId="20577"/>
          <ac:spMkLst>
            <pc:docMk/>
            <pc:sldMk cId="1619164208" sldId="297"/>
            <ac:spMk id="2" creationId="{93FC0449-1D3F-4A47-B104-03855BF924C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7460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216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2a5c121fb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2a5c121fb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Tady bych popovídala o strategiích – přikládání kostek na barevnou předlohu, nebo zda stavěl někdo pod předlohu či nad ní, zda si někdo pásek otočil třeba na výšku apod.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2406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2a5c121fb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2a5c121fb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580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2a5c121fb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2a5c121fb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7724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2a5c121fb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2a5c121fb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Tady můžete mluvit o diagnostice – kterým směrem dítě začne, zda střídá pastelky, nebo nejprve vybarvuje všechny potřebné kruhy jednou barvou, pak odloží a vezme druhou.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1249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2a5c121f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2a5c121f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28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2a5c121f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2a5c121f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821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2a5c121fb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2a5c121fb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952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2a5c121fb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2a5c121fb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276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2a5c121fb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2a5c121fb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001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2a5c121fb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2a5c121fb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929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2a5c121f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2a5c121f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U tohoto slidu popovídat o tom, jak jste se k projektu dostaly, jaká byla vaše očekávání, bylo by dobré zmínit nějaké důležité informace o školce.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0870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2a5c121fb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2a5c121fb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862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2a5c121fb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2a5c121fb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351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2a5c121f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2a5c121f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777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 třídění dbát na to, že parametr barvy je u dětí naprosto dominantní – proto by kritérium pro třídění mělo být vždy nejprve právě dle barvy, až poté tvar či velikost. Ve věku do 5 let rozlišuje dítě pouze podle jedné vlastnosti, pro něj nejpřitažlivější. Postupně zvládá porovnat či řadit více předmětů podle velikosti, množství atd.</a:t>
            </a:r>
          </a:p>
          <a:p>
            <a:r>
              <a:rPr lang="cs-CZ" dirty="0"/>
              <a:t>Dochází po třídění k nějaké kontrole? Kým a jak?</a:t>
            </a:r>
          </a:p>
          <a:p>
            <a:r>
              <a:rPr lang="cs-CZ" dirty="0"/>
              <a:t>Společné rozlišování – tedy i pojmenování tvarů?</a:t>
            </a:r>
          </a:p>
        </p:txBody>
      </p:sp>
    </p:spTree>
    <p:extLst>
      <p:ext uri="{BB962C8B-B14F-4D97-AF65-F5344CB8AC3E}">
        <p14:creationId xmlns:p14="http://schemas.microsoft.com/office/powerpoint/2010/main" val="99979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2a5c121f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2a5c121f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Tady předpokládám, že budete nějak fotografie stručně komentovat.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5315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2a5c121f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2a5c121f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239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Poznávaly – v jakém smyslu? Uměly roztřídit nebo pojmenovat?</a:t>
            </a:r>
          </a:p>
        </p:txBody>
      </p:sp>
    </p:spTree>
    <p:extLst>
      <p:ext uri="{BB962C8B-B14F-4D97-AF65-F5344CB8AC3E}">
        <p14:creationId xmlns:p14="http://schemas.microsoft.com/office/powerpoint/2010/main" val="3760703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2a5c121f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2a5c121fb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81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2a5c121fb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2a5c121fb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929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9/14/2019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94951566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73901395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78454319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686634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57675115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8348961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61386329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56637697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82604518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6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5991896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71893373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67248951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421608889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9/14/2019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35885598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9/14/2019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83103348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6452469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4151566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BB02557A-7053-4340-A874-8AB926A8EDA1}" type="datetimeFigureOut">
              <a:rPr lang="en-US" smtClean="0"/>
              <a:pPr/>
              <a:t>9/14/2019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410747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-24052" t="-16087" r="19657" b="11692"/>
          <a:stretch/>
        </p:blipFill>
        <p:spPr>
          <a:xfrm>
            <a:off x="3496826" y="1838848"/>
            <a:ext cx="5647174" cy="322970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-641887" y="558910"/>
            <a:ext cx="5472000" cy="344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" sz="8800" dirty="0">
                <a:solidFill>
                  <a:srgbClr val="9900FF"/>
                </a:solidFill>
              </a:rPr>
              <a:t>Stáž </a:t>
            </a:r>
            <a:r>
              <a:rPr lang="cs" sz="4800" dirty="0"/>
              <a:t/>
            </a:r>
            <a:br>
              <a:rPr lang="cs" sz="4800" dirty="0"/>
            </a:br>
            <a:r>
              <a:rPr lang="cs" sz="3600" u="sng" dirty="0">
                <a:solidFill>
                  <a:schemeClr val="accent6"/>
                </a:solidFill>
              </a:rPr>
              <a:t>4. - 8. 3. 2019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" sz="3600" u="sng" dirty="0">
                <a:solidFill>
                  <a:schemeClr val="accent6"/>
                </a:solidFill>
              </a:rPr>
              <a:t>3. 6. 2019</a:t>
            </a:r>
            <a:endParaRPr sz="3600" u="sng" dirty="0">
              <a:solidFill>
                <a:schemeClr val="accent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200" dirty="0"/>
              <a:t>Mateřská škola pro </a:t>
            </a:r>
            <a:br>
              <a:rPr lang="cs" sz="3200" dirty="0"/>
            </a:br>
            <a:r>
              <a:rPr lang="cs" sz="3200" dirty="0"/>
              <a:t>zrakově postižené </a:t>
            </a:r>
            <a:r>
              <a:rPr lang="cs" sz="2000" dirty="0"/>
              <a:t/>
            </a:r>
            <a:br>
              <a:rPr lang="cs" sz="2000" dirty="0"/>
            </a:br>
            <a:r>
              <a:rPr lang="cs" sz="2000" dirty="0"/>
              <a:t>České </a:t>
            </a:r>
            <a:r>
              <a:rPr lang="cs" sz="2000" dirty="0" smtClean="0"/>
              <a:t>Budějovice</a:t>
            </a:r>
          </a:p>
          <a:p>
            <a:pPr lvl="0" algn="ctr"/>
            <a:r>
              <a:rPr lang="cs" sz="2000" dirty="0"/>
              <a:t>Zachariášova 5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6163399" y="238203"/>
            <a:ext cx="3699600" cy="215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dirty="0"/>
              <a:t>Martina Žižková 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dirty="0"/>
              <a:t>Simona Krajíčková </a:t>
            </a:r>
            <a:br>
              <a:rPr lang="cs" sz="1800" dirty="0"/>
            </a:br>
            <a:r>
              <a:rPr lang="cs" sz="1800" dirty="0"/>
              <a:t>Pedagogická fakulta</a:t>
            </a:r>
            <a:br>
              <a:rPr lang="cs" sz="1800" dirty="0"/>
            </a:br>
            <a:r>
              <a:rPr lang="cs" sz="1800" dirty="0"/>
              <a:t>2. MŠp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dirty="0"/>
              <a:t>Bc. Kristina Boršovská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Mgr. Michaela Králová, Ph.D.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75" y="315075"/>
            <a:ext cx="2745199" cy="4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9850" y="194750"/>
            <a:ext cx="4633151" cy="347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8700" y="2895336"/>
            <a:ext cx="2850422" cy="2137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750" y="224600"/>
            <a:ext cx="3697677" cy="277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3800" y="112275"/>
            <a:ext cx="3767874" cy="282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6064" y="2401300"/>
            <a:ext cx="3318417" cy="248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575" y="251663"/>
            <a:ext cx="3480125" cy="46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2975" y="251663"/>
            <a:ext cx="3480125" cy="464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75" y="92250"/>
            <a:ext cx="4743104" cy="355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41056"/>
            <a:ext cx="4469724" cy="3352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575" y="501300"/>
            <a:ext cx="2683049" cy="357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1375" y="1740250"/>
            <a:ext cx="2417074" cy="32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9750" y="90213"/>
            <a:ext cx="1944099" cy="25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2597" y="501300"/>
            <a:ext cx="2781025" cy="37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7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900" y="1047750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1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900" y="1047750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2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01154" y="814987"/>
            <a:ext cx="77901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  <a:buSzPts val="1800"/>
              <a:buFont typeface="Arial" panose="020B0604020202020204" pitchFamily="34" charset="0"/>
            </a:pPr>
            <a:r>
              <a:rPr lang="cs-CZ" b="1" cap="all" dirty="0">
                <a:solidFill>
                  <a:srgbClr val="000000"/>
                </a:solidFill>
              </a:rPr>
              <a:t>Reflexe:</a:t>
            </a:r>
          </a:p>
          <a:p>
            <a:pPr defTabSz="685800">
              <a:buClr>
                <a:srgbClr val="000000"/>
              </a:buClr>
              <a:buSzPts val="1800"/>
              <a:buFont typeface="Arial" panose="020B0604020202020204" pitchFamily="34" charset="0"/>
            </a:pPr>
            <a:r>
              <a:rPr lang="cs-CZ" sz="1500" cap="all" dirty="0">
                <a:solidFill>
                  <a:srgbClr val="000000"/>
                </a:solidFill>
              </a:rPr>
              <a:t/>
            </a:r>
            <a:br>
              <a:rPr lang="cs-CZ" sz="1500" cap="all" dirty="0">
                <a:solidFill>
                  <a:srgbClr val="000000"/>
                </a:solidFill>
              </a:rPr>
            </a:br>
            <a:r>
              <a:rPr lang="cs-CZ" sz="1500" cap="all" dirty="0">
                <a:solidFill>
                  <a:srgbClr val="000000"/>
                </a:solidFill>
              </a:rPr>
              <a:t>- pěnové kostky– RŮZNÉ BAREVNÉ RYTMY, VIZUÁLNÍ VNÍMÁNÍ</a:t>
            </a:r>
          </a:p>
          <a:p>
            <a:pPr defTabSz="685800">
              <a:buClr>
                <a:srgbClr val="000000"/>
              </a:buClr>
              <a:buSzPts val="1800"/>
              <a:buFont typeface="Arial" panose="020B0604020202020204" pitchFamily="34" charset="0"/>
            </a:pPr>
            <a:r>
              <a:rPr lang="cs-CZ" sz="1500" cap="all" dirty="0">
                <a:solidFill>
                  <a:srgbClr val="000000"/>
                </a:solidFill>
              </a:rPr>
              <a:t>– pohybová hra přiměřená věku, početní skupinky tvořené do 3 - děti zvládaly samostatně. 4 – 5 četné skupinky s dopomocí učitelky</a:t>
            </a:r>
          </a:p>
          <a:p>
            <a:pPr defTabSz="685800">
              <a:buClr>
                <a:srgbClr val="000000"/>
              </a:buClr>
              <a:buSzPts val="1800"/>
              <a:buFont typeface="Arial" panose="020B0604020202020204" pitchFamily="34" charset="0"/>
            </a:pPr>
            <a:r>
              <a:rPr lang="cs-CZ" sz="1500" cap="all" dirty="0">
                <a:solidFill>
                  <a:srgbClr val="000000"/>
                </a:solidFill>
              </a:rPr>
              <a:t>- vzhledem k nižšímu počtu dětí ve třídě </a:t>
            </a:r>
            <a:r>
              <a:rPr lang="cs-CZ" sz="1500" cap="all" dirty="0" smtClean="0">
                <a:solidFill>
                  <a:srgbClr val="000000"/>
                </a:solidFill>
              </a:rPr>
              <a:t>byla možnost </a:t>
            </a:r>
            <a:r>
              <a:rPr lang="cs-CZ" sz="1500" cap="all" dirty="0">
                <a:solidFill>
                  <a:srgbClr val="000000"/>
                </a:solidFill>
              </a:rPr>
              <a:t>volnější organizace při společné činnosti s dětmi</a:t>
            </a:r>
          </a:p>
          <a:p>
            <a:pPr defTabSz="685800">
              <a:buClr>
                <a:srgbClr val="000000"/>
              </a:buClr>
              <a:buSzPts val="1800"/>
              <a:buFont typeface="Arial" panose="020B0604020202020204" pitchFamily="34" charset="0"/>
            </a:pPr>
            <a:r>
              <a:rPr lang="cs-CZ" sz="1500" cap="all" dirty="0">
                <a:solidFill>
                  <a:srgbClr val="000000"/>
                </a:solidFill>
              </a:rPr>
              <a:t>- rozlišení dvou barev děti zvládaly</a:t>
            </a:r>
          </a:p>
          <a:p>
            <a:pPr defTabSz="685800">
              <a:buClr>
                <a:srgbClr val="000000"/>
              </a:buClr>
              <a:buSzPts val="1800"/>
              <a:buFont typeface="Arial" panose="020B0604020202020204" pitchFamily="34" charset="0"/>
            </a:pPr>
            <a:r>
              <a:rPr lang="cs-CZ" sz="1500" cap="all" dirty="0">
                <a:solidFill>
                  <a:srgbClr val="000000"/>
                </a:solidFill>
              </a:rPr>
              <a:t>- při samotné činnosti byla u většiny dětí důležitá a potřebná pomoc učitelky</a:t>
            </a:r>
          </a:p>
          <a:p>
            <a:pPr defTabSz="685800">
              <a:buClr>
                <a:srgbClr val="000000"/>
              </a:buClr>
              <a:buSzPts val="1800"/>
              <a:buFont typeface="Arial" panose="020B0604020202020204" pitchFamily="34" charset="0"/>
            </a:pPr>
            <a:r>
              <a:rPr lang="cs-CZ" sz="1500" cap="all" dirty="0">
                <a:solidFill>
                  <a:srgbClr val="000000"/>
                </a:solidFill>
              </a:rPr>
              <a:t>- pracovní list – děti potřeba instruovat postupně a postupovat společně po jednotlivých krocích (starší děti zvládaly samostatně, ostatní s dopomocí učitelky)</a:t>
            </a:r>
          </a:p>
          <a:p>
            <a:pPr defTabSz="685800">
              <a:buClr>
                <a:srgbClr val="000000"/>
              </a:buClr>
              <a:buSzPts val="1800"/>
              <a:buFont typeface="Arial" panose="020B0604020202020204" pitchFamily="34" charset="0"/>
            </a:pPr>
            <a:r>
              <a:rPr lang="cs-CZ" sz="1500" cap="all" dirty="0">
                <a:solidFill>
                  <a:srgbClr val="000000"/>
                </a:solidFill>
              </a:rPr>
              <a:t>- děti po instruktáži učitelek dokázaly míčky řadit střídavě podle barvy</a:t>
            </a:r>
          </a:p>
        </p:txBody>
      </p:sp>
    </p:spTree>
    <p:extLst>
      <p:ext uri="{BB962C8B-B14F-4D97-AF65-F5344CB8AC3E}">
        <p14:creationId xmlns:p14="http://schemas.microsoft.com/office/powerpoint/2010/main" val="1345626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311700" y="288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" b="1" dirty="0">
                <a:solidFill>
                  <a:srgbClr val="000000"/>
                </a:solidFill>
              </a:rPr>
              <a:t>3. </a:t>
            </a:r>
            <a:r>
              <a:rPr lang="cs" sz="3000" b="1" dirty="0">
                <a:solidFill>
                  <a:srgbClr val="000000"/>
                </a:solidFill>
              </a:rPr>
              <a:t>den - 6. 3. 2019 (středa)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1"/>
          </p:nvPr>
        </p:nvSpPr>
        <p:spPr>
          <a:xfrm>
            <a:off x="311700" y="964216"/>
            <a:ext cx="8520600" cy="36822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r>
              <a:rPr lang="cs" sz="2000" b="1" dirty="0">
                <a:solidFill>
                  <a:srgbClr val="7030A0"/>
                </a:solidFill>
              </a:rPr>
              <a:t>Téma: Logika</a:t>
            </a:r>
          </a:p>
          <a:p>
            <a:pPr marL="114300" lvl="0" indent="0">
              <a:buNone/>
            </a:pPr>
            <a:r>
              <a:rPr lang="cs" sz="2000" b="1" dirty="0">
                <a:solidFill>
                  <a:srgbClr val="7030A0"/>
                </a:solidFill>
              </a:rPr>
              <a:t>Aktivita: Labyrint – Krotitelé tygrů</a:t>
            </a:r>
            <a:r>
              <a:rPr lang="cs" sz="2000" dirty="0">
                <a:solidFill>
                  <a:schemeClr val="bg1"/>
                </a:solidFill>
              </a:rPr>
              <a:t/>
            </a:r>
            <a:br>
              <a:rPr lang="cs" sz="2000" dirty="0">
                <a:solidFill>
                  <a:schemeClr val="bg1"/>
                </a:solidFill>
              </a:rPr>
            </a:br>
            <a:endParaRPr lang="cs" sz="2000" b="1" dirty="0">
              <a:solidFill>
                <a:schemeClr val="bg1"/>
              </a:solidFill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cs" b="1" dirty="0">
                <a:solidFill>
                  <a:srgbClr val="000000"/>
                </a:solidFill>
              </a:rPr>
              <a:t>Vzdělávací cíle</a:t>
            </a:r>
          </a:p>
          <a:p>
            <a:pPr marL="114300" indent="0">
              <a:lnSpc>
                <a:spcPct val="100000"/>
              </a:lnSpc>
              <a:buNone/>
            </a:pPr>
            <a:endParaRPr lang="cs" b="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solidFill>
                  <a:srgbClr val="000000"/>
                </a:solidFill>
              </a:rPr>
              <a:t>- pomocí pohybové aktivity rozvíjet </a:t>
            </a:r>
            <a:r>
              <a:rPr lang="cs-CZ" b="1" dirty="0">
                <a:solidFill>
                  <a:srgbClr val="000000"/>
                </a:solidFill>
              </a:rPr>
              <a:t>předmatematické představy </a:t>
            </a:r>
            <a:r>
              <a:rPr lang="cs-CZ" dirty="0">
                <a:solidFill>
                  <a:srgbClr val="000000"/>
                </a:solidFill>
              </a:rPr>
              <a:t>dětí</a:t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dirty="0">
                <a:solidFill>
                  <a:srgbClr val="000000"/>
                </a:solidFill>
              </a:rPr>
              <a:t>- rozvoj </a:t>
            </a:r>
            <a:r>
              <a:rPr lang="cs-CZ" b="1" dirty="0">
                <a:solidFill>
                  <a:srgbClr val="000000"/>
                </a:solidFill>
              </a:rPr>
              <a:t>pohybových</a:t>
            </a:r>
            <a:r>
              <a:rPr lang="cs-CZ" dirty="0">
                <a:solidFill>
                  <a:srgbClr val="000000"/>
                </a:solidFill>
              </a:rPr>
              <a:t> schopností a zdokonalování dovedností v oblasti hrubé i jemné     </a:t>
            </a:r>
            <a:r>
              <a:rPr lang="cs-CZ" b="1" dirty="0">
                <a:solidFill>
                  <a:srgbClr val="000000"/>
                </a:solidFill>
              </a:rPr>
              <a:t>motoriky</a:t>
            </a:r>
            <a:r>
              <a:rPr lang="cs-CZ" dirty="0">
                <a:solidFill>
                  <a:srgbClr val="000000"/>
                </a:solidFill>
              </a:rPr>
              <a:t/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dirty="0">
                <a:solidFill>
                  <a:srgbClr val="000000"/>
                </a:solidFill>
              </a:rPr>
              <a:t>- rozvoj </a:t>
            </a:r>
            <a:r>
              <a:rPr lang="cs-CZ" b="1" dirty="0">
                <a:solidFill>
                  <a:srgbClr val="000000"/>
                </a:solidFill>
              </a:rPr>
              <a:t>kooperativních</a:t>
            </a:r>
            <a:r>
              <a:rPr lang="cs-CZ" dirty="0">
                <a:solidFill>
                  <a:srgbClr val="000000"/>
                </a:solidFill>
              </a:rPr>
              <a:t> dovedností </a:t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dirty="0">
                <a:solidFill>
                  <a:srgbClr val="000000"/>
                </a:solidFill>
              </a:rPr>
              <a:t>- </a:t>
            </a:r>
            <a:r>
              <a:rPr lang="cs-CZ" b="1" dirty="0">
                <a:solidFill>
                  <a:srgbClr val="000000"/>
                </a:solidFill>
              </a:rPr>
              <a:t>řešit problémy </a:t>
            </a:r>
            <a:r>
              <a:rPr lang="cs-CZ" dirty="0">
                <a:solidFill>
                  <a:srgbClr val="000000"/>
                </a:solidFill>
              </a:rPr>
              <a:t>na základě bezprostřední zkušenosti </a:t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dirty="0">
                <a:solidFill>
                  <a:srgbClr val="000000"/>
                </a:solidFill>
              </a:rPr>
              <a:t>- </a:t>
            </a:r>
            <a:r>
              <a:rPr lang="cs-CZ" b="1" dirty="0">
                <a:solidFill>
                  <a:srgbClr val="000000"/>
                </a:solidFill>
              </a:rPr>
              <a:t>koordinace ruky a oka</a:t>
            </a:r>
            <a:r>
              <a:rPr lang="cs-CZ" dirty="0">
                <a:solidFill>
                  <a:srgbClr val="000000"/>
                </a:solidFill>
              </a:rPr>
              <a:t>, </a:t>
            </a:r>
            <a:r>
              <a:rPr lang="cs-CZ" b="1" dirty="0">
                <a:solidFill>
                  <a:srgbClr val="000000"/>
                </a:solidFill>
              </a:rPr>
              <a:t>správný úchop tužky</a:t>
            </a:r>
            <a:r>
              <a:rPr lang="cs-CZ" dirty="0">
                <a:solidFill>
                  <a:srgbClr val="000000"/>
                </a:solidFill>
              </a:rPr>
              <a:t/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dirty="0">
                <a:solidFill>
                  <a:srgbClr val="000000"/>
                </a:solidFill>
              </a:rPr>
              <a:t>- </a:t>
            </a:r>
            <a:r>
              <a:rPr lang="cs-CZ" b="1" dirty="0">
                <a:solidFill>
                  <a:srgbClr val="000000"/>
                </a:solidFill>
              </a:rPr>
              <a:t>pohybovat se koordinovaně a s jistotou </a:t>
            </a:r>
            <a:r>
              <a:rPr lang="cs-CZ" dirty="0">
                <a:solidFill>
                  <a:srgbClr val="000000"/>
                </a:solidFill>
              </a:rPr>
              <a:t>v různém terénu (</a:t>
            </a:r>
            <a:r>
              <a:rPr lang="cs-CZ" b="1" dirty="0">
                <a:solidFill>
                  <a:srgbClr val="000000"/>
                </a:solidFill>
              </a:rPr>
              <a:t>orientace v prostoru</a:t>
            </a:r>
            <a:r>
              <a:rPr lang="cs-CZ" dirty="0">
                <a:solidFill>
                  <a:srgbClr val="000000"/>
                </a:solidFill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>
                <a:solidFill>
                  <a:srgbClr val="000000"/>
                </a:solidFill>
              </a:rPr>
              <a:t>- </a:t>
            </a:r>
            <a:r>
              <a:rPr lang="cs-CZ" b="1" dirty="0">
                <a:solidFill>
                  <a:srgbClr val="000000"/>
                </a:solidFill>
              </a:rPr>
              <a:t>orientace na ploše </a:t>
            </a:r>
            <a:r>
              <a:rPr lang="cs-CZ" dirty="0">
                <a:solidFill>
                  <a:srgbClr val="000000"/>
                </a:solidFill>
              </a:rPr>
              <a:t>(labyrint- hledání cesty)</a:t>
            </a:r>
            <a:endParaRPr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1700" y="231020"/>
            <a:ext cx="8520600" cy="572700"/>
          </a:xfrm>
        </p:spPr>
        <p:txBody>
          <a:bodyPr/>
          <a:lstStyle/>
          <a:p>
            <a:r>
              <a:rPr lang="cs-CZ" sz="1800" b="1" dirty="0">
                <a:solidFill>
                  <a:schemeClr val="bg1"/>
                </a:solidFill>
              </a:rPr>
              <a:t>Popis činnosti: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11700" y="299995"/>
            <a:ext cx="6001694" cy="4850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MOTIVACE: </a:t>
            </a:r>
            <a:b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UČITELKY </a:t>
            </a:r>
            <a:r>
              <a:rPr lang="cs" sz="1800" dirty="0"/>
              <a:t>– </a:t>
            </a:r>
            <a:r>
              <a:rPr lang="cs-CZ" sz="1800" dirty="0"/>
              <a:t>KROTITELÉ DIVÉ ZVĚŘE</a:t>
            </a:r>
            <a:r>
              <a:rPr lang="cs" sz="1800" dirty="0"/>
              <a:t>, </a:t>
            </a:r>
            <a:r>
              <a:rPr lang="cs-CZ" sz="1800" dirty="0"/>
              <a:t>DĚTI – DIVOCÍ TYGŘI</a:t>
            </a:r>
            <a:r>
              <a:rPr lang="cs" sz="1800" dirty="0"/>
              <a:t/>
            </a:r>
            <a:br>
              <a:rPr lang="cs" sz="1800" dirty="0"/>
            </a:br>
            <a:r>
              <a:rPr lang="cs" sz="1800" dirty="0"/>
              <a:t>-   </a:t>
            </a:r>
            <a:r>
              <a:rPr lang="cs-CZ" sz="1800" dirty="0"/>
              <a:t>RANNÍ CVIČENÍ – POHYBOVÁ HRA – KROTITELÉ TYGRŮ (OPIČÍ DRÁHA)</a:t>
            </a:r>
          </a:p>
          <a:p>
            <a:pPr lvl="0">
              <a:lnSpc>
                <a:spcPct val="115000"/>
              </a:lnSpc>
            </a:pPr>
            <a:r>
              <a:rPr lang="cs" sz="1800" dirty="0"/>
              <a:t>-   </a:t>
            </a:r>
            <a:r>
              <a:rPr lang="cs-CZ" sz="1800" dirty="0"/>
              <a:t>ŘÍZENÁ ČINNOST – NÁCVIK BÁSNIČKY S POHYBEM, HRA NA TĚLO, RYTMIZACE</a:t>
            </a:r>
          </a:p>
          <a:p>
            <a:pPr marL="285750" lvl="0" indent="-285750">
              <a:lnSpc>
                <a:spcPct val="115000"/>
              </a:lnSpc>
              <a:buFontTx/>
              <a:buChar char="-"/>
            </a:pPr>
            <a:r>
              <a:rPr lang="cs-CZ" sz="1800" dirty="0"/>
              <a:t>LOGOPEDICKÉ CVIČENÍ – ZVUKY ZVÍŘAT, PROCVIČOVÁNÍ JAZYKA, ARTIKULACE, DECHOVÁ CVIČENÍ</a:t>
            </a:r>
          </a:p>
          <a:p>
            <a:pPr marL="285750" lvl="0" indent="-285750">
              <a:lnSpc>
                <a:spcPct val="115000"/>
              </a:lnSpc>
              <a:buFontTx/>
              <a:buChar char="-"/>
            </a:pPr>
            <a:r>
              <a:rPr lang="cs-CZ" sz="1800" dirty="0"/>
              <a:t>VYUŽITÍ OBRÁZKŮ ZVÍŘAT, POROVNÁNÍ PODLE VELIKOSTI, POROVNÁNÍ DĚTÍ MEZI SEBOU (VĚTŠÍ, MENŠÍ, NEJMENŠÍ, NEJVĚTŠÍ)</a:t>
            </a:r>
            <a:endParaRPr lang="cs" sz="1800" dirty="0"/>
          </a:p>
          <a:p>
            <a:pPr marL="285750" lvl="0" indent="-285750">
              <a:lnSpc>
                <a:spcPct val="115000"/>
              </a:lnSpc>
              <a:buFontTx/>
              <a:buChar char="-"/>
            </a:pPr>
            <a:r>
              <a:rPr lang="cs-CZ" sz="1800" dirty="0"/>
              <a:t>MOTIVACE</a:t>
            </a:r>
            <a:r>
              <a:rPr lang="cs" sz="1800" dirty="0"/>
              <a:t>: </a:t>
            </a:r>
            <a:r>
              <a:rPr lang="cs-CZ" sz="1800" dirty="0"/>
              <a:t>PŘÍBĚH O TYGROVI A JEHO MASU – PRACOVNÍ </a:t>
            </a:r>
            <a:r>
              <a:rPr lang="cs-CZ" sz="1800" dirty="0" smtClean="0"/>
              <a:t>LIST: </a:t>
            </a:r>
            <a:r>
              <a:rPr lang="cs-CZ" sz="1800" dirty="0"/>
              <a:t>HLEDÁNÍ CESTY TYGRA K MASU</a:t>
            </a:r>
            <a:r>
              <a:rPr lang="cs" sz="1800" dirty="0"/>
              <a:t> – </a:t>
            </a:r>
            <a:r>
              <a:rPr lang="cs-CZ" sz="1800" dirty="0"/>
              <a:t>KLADENÍ OTÁZEK NA JINÉ VARIANTY CESTY</a:t>
            </a:r>
            <a:endParaRPr lang="cs" sz="1800" dirty="0"/>
          </a:p>
        </p:txBody>
      </p:sp>
      <p:pic>
        <p:nvPicPr>
          <p:cNvPr id="5" name="Google Shape;14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3394" y="725150"/>
            <a:ext cx="2655794" cy="3674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71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573325" y="334624"/>
            <a:ext cx="8097600" cy="1279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dirty="0">
                <a:solidFill>
                  <a:srgbClr val="000000"/>
                </a:solidFill>
              </a:rPr>
              <a:t>Projekt </a:t>
            </a:r>
            <a:r>
              <a:rPr lang="cs-CZ" sz="2000" dirty="0">
                <a:solidFill>
                  <a:srgbClr val="000000"/>
                </a:solidFill>
              </a:rPr>
              <a:t>SC1:</a:t>
            </a:r>
            <a:br>
              <a:rPr lang="cs-CZ" sz="2000" dirty="0">
                <a:solidFill>
                  <a:srgbClr val="000000"/>
                </a:solidFill>
              </a:rPr>
            </a:br>
            <a:r>
              <a:rPr lang="cs" sz="3000" b="1" dirty="0">
                <a:solidFill>
                  <a:srgbClr val="000000"/>
                </a:solidFill>
              </a:rPr>
              <a:t> Podpora matematické pregramotnosti v předškolním vzdělávání </a:t>
            </a:r>
            <a:endParaRPr sz="3000" b="1" dirty="0">
              <a:solidFill>
                <a:srgbClr val="000000"/>
              </a:solidFill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61825" y="1537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AutoNum type="arabicParenR"/>
            </a:pPr>
            <a:r>
              <a:rPr lang="cs" sz="3000" dirty="0">
                <a:solidFill>
                  <a:srgbClr val="000000"/>
                </a:solidFill>
              </a:rPr>
              <a:t>Logika</a:t>
            </a:r>
            <a:endParaRPr sz="3000" dirty="0">
              <a:solidFill>
                <a:srgbClr val="00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AutoNum type="arabicParenR"/>
            </a:pPr>
            <a:r>
              <a:rPr lang="cs" sz="3000" dirty="0">
                <a:solidFill>
                  <a:srgbClr val="000000"/>
                </a:solidFill>
              </a:rPr>
              <a:t>Práce s daty</a:t>
            </a:r>
            <a:endParaRPr sz="3000" dirty="0">
              <a:solidFill>
                <a:srgbClr val="00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AutoNum type="arabicParenR"/>
            </a:pPr>
            <a:r>
              <a:rPr lang="cs-CZ" sz="3000" dirty="0">
                <a:solidFill>
                  <a:srgbClr val="000000"/>
                </a:solidFill>
              </a:rPr>
              <a:t>Rytmus</a:t>
            </a:r>
            <a:endParaRPr sz="3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 sz="3000" dirty="0">
                <a:solidFill>
                  <a:srgbClr val="9900FF"/>
                </a:solidFill>
              </a:rPr>
              <a:t>Téma týdne:</a:t>
            </a:r>
            <a:r>
              <a:rPr lang="cs" sz="3000" dirty="0">
                <a:solidFill>
                  <a:srgbClr val="000000"/>
                </a:solidFill>
              </a:rPr>
              <a:t> Cirkus </a:t>
            </a:r>
            <a:br>
              <a:rPr lang="cs" sz="3000" dirty="0">
                <a:solidFill>
                  <a:srgbClr val="000000"/>
                </a:solidFill>
              </a:rPr>
            </a:br>
            <a:r>
              <a:rPr lang="cs" sz="3000" dirty="0">
                <a:solidFill>
                  <a:srgbClr val="9900FF"/>
                </a:solidFill>
              </a:rPr>
              <a:t>Třída: </a:t>
            </a:r>
            <a:r>
              <a:rPr lang="cs" sz="3000" dirty="0">
                <a:solidFill>
                  <a:srgbClr val="000000"/>
                </a:solidFill>
              </a:rPr>
              <a:t>Cvrčci, věk: 3 – 4 roky</a:t>
            </a:r>
            <a:endParaRPr sz="3000" dirty="0">
              <a:solidFill>
                <a:srgbClr val="000000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79904">
            <a:off x="6013175" y="1803059"/>
            <a:ext cx="2219722" cy="2961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2334133"/>
            <a:ext cx="1955126" cy="260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4381" y="150400"/>
            <a:ext cx="2007794" cy="267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3673" y="431100"/>
            <a:ext cx="3302426" cy="440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5518937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19150"/>
            <a:ext cx="6096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8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07546" y="701863"/>
            <a:ext cx="8315288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</a:pPr>
            <a:r>
              <a:rPr lang="cs-CZ" b="1" cap="all" dirty="0">
                <a:solidFill>
                  <a:srgbClr val="000000"/>
                </a:solidFill>
              </a:rPr>
              <a:t>Reflexe:</a:t>
            </a:r>
          </a:p>
          <a:p>
            <a:pPr lvl="0">
              <a:spcBef>
                <a:spcPts val="1600"/>
              </a:spcBef>
            </a:pPr>
            <a:r>
              <a:rPr lang="cs-CZ" sz="1500" cap="all" dirty="0">
                <a:solidFill>
                  <a:srgbClr val="000000"/>
                </a:solidFill>
              </a:rPr>
              <a:t/>
            </a:r>
            <a:br>
              <a:rPr lang="cs-CZ" sz="1500" cap="all" dirty="0">
                <a:solidFill>
                  <a:srgbClr val="000000"/>
                </a:solidFill>
              </a:rPr>
            </a:br>
            <a:r>
              <a:rPr lang="cs-CZ" sz="1500" cap="all" dirty="0">
                <a:solidFill>
                  <a:srgbClr val="000000"/>
                </a:solidFill>
              </a:rPr>
              <a:t>- motivace namalováním fousků obličejovými barvami – velice oblíbené u dětí</a:t>
            </a:r>
            <a:br>
              <a:rPr lang="cs-CZ" sz="1500" cap="all" dirty="0">
                <a:solidFill>
                  <a:srgbClr val="000000"/>
                </a:solidFill>
              </a:rPr>
            </a:br>
            <a:r>
              <a:rPr lang="cs-CZ" sz="1500" cap="all" dirty="0">
                <a:solidFill>
                  <a:srgbClr val="000000"/>
                </a:solidFill>
              </a:rPr>
              <a:t>- opičí dráha – děti se zapojily, v místě, kde měly chodit jako po provaze - menší děti vynechávaly, pravděpodobně z důvodu, že „provaz“ nebyl dostatečně znázorněn a šlo o lem koberce – mladším dětem názorná ukázka během průběhu procházení opičí drahou, jinak názorně předvedeno na počátku</a:t>
            </a:r>
            <a:br>
              <a:rPr lang="cs-CZ" sz="1500" cap="all" dirty="0">
                <a:solidFill>
                  <a:srgbClr val="000000"/>
                </a:solidFill>
              </a:rPr>
            </a:br>
            <a:r>
              <a:rPr lang="cs-CZ" sz="1500" cap="all" dirty="0">
                <a:solidFill>
                  <a:srgbClr val="000000"/>
                </a:solidFill>
              </a:rPr>
              <a:t>- básničku si děti dobře zapamatovaly a pohybově ji správně ukazovaly</a:t>
            </a:r>
            <a:br>
              <a:rPr lang="cs-CZ" sz="1500" cap="all" dirty="0">
                <a:solidFill>
                  <a:srgbClr val="000000"/>
                </a:solidFill>
              </a:rPr>
            </a:br>
            <a:r>
              <a:rPr lang="cs-CZ" sz="1500" cap="all" dirty="0">
                <a:solidFill>
                  <a:srgbClr val="000000"/>
                </a:solidFill>
              </a:rPr>
              <a:t>- děti se zapojily a spolupracovaly při vyluzování zvuků zvířat</a:t>
            </a:r>
          </a:p>
          <a:p>
            <a:pPr lvl="0">
              <a:spcBef>
                <a:spcPts val="1600"/>
              </a:spcBef>
            </a:pPr>
            <a:r>
              <a:rPr lang="cs-CZ" sz="1500" cap="all" dirty="0">
                <a:solidFill>
                  <a:srgbClr val="000000"/>
                </a:solidFill>
              </a:rPr>
              <a:t>- pracovní </a:t>
            </a:r>
            <a:r>
              <a:rPr lang="cs-CZ" sz="1500" cap="all" dirty="0" smtClean="0">
                <a:solidFill>
                  <a:srgbClr val="000000"/>
                </a:solidFill>
              </a:rPr>
              <a:t>list:  </a:t>
            </a:r>
            <a:r>
              <a:rPr lang="cs-CZ" sz="1500" cap="all" dirty="0">
                <a:solidFill>
                  <a:srgbClr val="000000"/>
                </a:solidFill>
              </a:rPr>
              <a:t>učitelky s dětmi si nejprve projely cestu</a:t>
            </a:r>
            <a:br>
              <a:rPr lang="cs-CZ" sz="1500" cap="all" dirty="0">
                <a:solidFill>
                  <a:srgbClr val="000000"/>
                </a:solidFill>
              </a:rPr>
            </a:br>
            <a:r>
              <a:rPr lang="cs-CZ" sz="1500" cap="all" dirty="0">
                <a:solidFill>
                  <a:srgbClr val="000000"/>
                </a:solidFill>
              </a:rPr>
              <a:t>prstem, poté tužkou – názorná ukázky</a:t>
            </a:r>
          </a:p>
          <a:p>
            <a:pPr lvl="0">
              <a:spcBef>
                <a:spcPts val="1600"/>
              </a:spcBef>
            </a:pPr>
            <a:r>
              <a:rPr lang="cs-CZ" sz="1500" cap="all" dirty="0">
                <a:solidFill>
                  <a:srgbClr val="000000"/>
                </a:solidFill>
              </a:rPr>
              <a:t>- děti dobře porozuměly a úkol provedly</a:t>
            </a:r>
          </a:p>
        </p:txBody>
      </p:sp>
    </p:spTree>
    <p:extLst>
      <p:ext uri="{BB962C8B-B14F-4D97-AF65-F5344CB8AC3E}">
        <p14:creationId xmlns:p14="http://schemas.microsoft.com/office/powerpoint/2010/main" val="3584686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912" y="0"/>
            <a:ext cx="8520600" cy="71217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nn-NO" sz="3300" b="1" dirty="0">
                <a:solidFill>
                  <a:srgbClr val="000000"/>
                </a:solidFill>
              </a:rPr>
              <a:t>4. den - 7. 3. 2019 (čtvrtek)</a:t>
            </a:r>
            <a:r>
              <a:rPr lang="nn-NO" sz="2000" b="1" dirty="0">
                <a:solidFill>
                  <a:srgbClr val="000000"/>
                </a:solidFill>
              </a:rPr>
              <a:t/>
            </a:r>
            <a:br>
              <a:rPr lang="nn-NO" sz="2000" b="1" dirty="0">
                <a:solidFill>
                  <a:srgbClr val="000000"/>
                </a:solidFill>
              </a:rPr>
            </a:br>
            <a:r>
              <a:rPr lang="cs" sz="2000" b="1" u="sng" dirty="0">
                <a:solidFill>
                  <a:srgbClr val="7030A0"/>
                </a:solidFill>
              </a:rPr>
              <a:t>Téma: </a:t>
            </a:r>
            <a:r>
              <a:rPr lang="cs-CZ" sz="2000" b="1" u="sng" dirty="0">
                <a:solidFill>
                  <a:srgbClr val="7030A0"/>
                </a:solidFill>
              </a:rPr>
              <a:t>P</a:t>
            </a:r>
            <a:r>
              <a:rPr lang="cs" sz="2000" b="1" u="sng" dirty="0">
                <a:solidFill>
                  <a:srgbClr val="7030A0"/>
                </a:solidFill>
              </a:rPr>
              <a:t>ráce s daty</a:t>
            </a:r>
            <a:br>
              <a:rPr lang="cs" sz="2000" b="1" u="sng" dirty="0">
                <a:solidFill>
                  <a:srgbClr val="7030A0"/>
                </a:solidFill>
              </a:rPr>
            </a:br>
            <a:r>
              <a:rPr lang="cs" sz="2000" b="1" u="sng" dirty="0">
                <a:solidFill>
                  <a:srgbClr val="7030A0"/>
                </a:solidFill>
              </a:rPr>
              <a:t>Aktivita: </a:t>
            </a:r>
            <a:r>
              <a:rPr lang="cs-CZ" sz="2000" b="1" u="sng" dirty="0">
                <a:solidFill>
                  <a:srgbClr val="7030A0"/>
                </a:solidFill>
              </a:rPr>
              <a:t>G</a:t>
            </a:r>
            <a:r>
              <a:rPr lang="cs" sz="2000" b="1" u="sng" dirty="0">
                <a:solidFill>
                  <a:srgbClr val="7030A0"/>
                </a:solidFill>
              </a:rPr>
              <a:t>eometrická housenka (modifikace: Klaunovy ztracené míčky)</a:t>
            </a:r>
            <a:r>
              <a:rPr lang="cs" sz="2000" b="1" u="sng" dirty="0">
                <a:solidFill>
                  <a:srgbClr val="000000"/>
                </a:solidFill>
              </a:rPr>
              <a:t/>
            </a:r>
            <a:br>
              <a:rPr lang="cs" sz="2000" b="1" u="sng" dirty="0">
                <a:solidFill>
                  <a:srgbClr val="000000"/>
                </a:solidFill>
              </a:rPr>
            </a:b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/>
            </a:r>
            <a:b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cs-CZ" sz="17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Vzdělávací cíle:</a:t>
            </a:r>
            <a:br>
              <a:rPr lang="cs-CZ" sz="17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</a:t>
            </a:r>
            <a:r>
              <a:rPr lang="cs-CZ" sz="17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třídit</a:t>
            </a: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soubor předmětů podle určitého pravidla </a:t>
            </a:r>
            <a:b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umět </a:t>
            </a:r>
            <a:r>
              <a:rPr lang="cs-CZ" sz="17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rozlišit</a:t>
            </a: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základní geometrické útvary a barvy</a:t>
            </a:r>
            <a:b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</a:t>
            </a:r>
            <a:r>
              <a:rPr lang="cs-CZ" sz="17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řešit problémy </a:t>
            </a: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na základě bezprostřední zkušenosti</a:t>
            </a:r>
            <a:b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konkrétní práce s materiálem (třídění, porovnávání, </a:t>
            </a:r>
            <a:r>
              <a:rPr lang="cs-CZ" sz="1700" dirty="0">
                <a:solidFill>
                  <a:srgbClr val="000000"/>
                </a:solidFill>
              </a:rPr>
              <a:t>uspořádání</a:t>
            </a: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)</a:t>
            </a:r>
            <a:b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pomocí pohybové aktivity rozvíjet </a:t>
            </a:r>
            <a:r>
              <a:rPr lang="cs-CZ" sz="17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předmatematické představy dětí</a:t>
            </a: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/>
            </a:r>
            <a:b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rozvoj </a:t>
            </a:r>
            <a:r>
              <a:rPr lang="cs-CZ" sz="17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pohybových schopností </a:t>
            </a: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 zdokonalování dovedností v oblasti hrubé i jemné motoriky</a:t>
            </a:r>
            <a:b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cs-CZ" sz="17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chápat jednoduché souvislosti, umět porovnávat</a:t>
            </a:r>
            <a:r>
              <a:rPr lang="cs-CZ" sz="2000" dirty="0">
                <a:solidFill>
                  <a:schemeClr val="bg1"/>
                </a:solidFill>
              </a:rPr>
              <a:t/>
            </a:r>
            <a:br>
              <a:rPr lang="cs-CZ" sz="2000" dirty="0">
                <a:solidFill>
                  <a:schemeClr val="bg1"/>
                </a:solidFill>
              </a:rPr>
            </a:b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71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311700" y="20653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ct val="150000"/>
              </a:lnSpc>
              <a:buClr>
                <a:schemeClr val="tx1"/>
              </a:buClr>
              <a:buSzPts val="1800"/>
            </a:pPr>
            <a:r>
              <a:rPr lang="cs-CZ" sz="1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Popis činnosti:</a:t>
            </a:r>
            <a:endParaRPr sz="18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>
            <a:off x="311700" y="594143"/>
            <a:ext cx="5472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0000"/>
                </a:solidFill>
              </a:rPr>
              <a:t>- </a:t>
            </a:r>
            <a:r>
              <a:rPr lang="cs-CZ" dirty="0">
                <a:solidFill>
                  <a:srgbClr val="000000"/>
                </a:solidFill>
              </a:rPr>
              <a:t>r</a:t>
            </a:r>
            <a:r>
              <a:rPr lang="cs" dirty="0">
                <a:solidFill>
                  <a:srgbClr val="000000"/>
                </a:solidFill>
              </a:rPr>
              <a:t>anní </a:t>
            </a:r>
            <a:r>
              <a:rPr lang="cs" dirty="0" smtClean="0">
                <a:solidFill>
                  <a:srgbClr val="000000"/>
                </a:solidFill>
              </a:rPr>
              <a:t>cvičení:  </a:t>
            </a:r>
            <a:r>
              <a:rPr lang="cs" dirty="0">
                <a:solidFill>
                  <a:srgbClr val="000000"/>
                </a:solidFill>
              </a:rPr>
              <a:t>pohybová hra – hledání tvarů –schované v prostoru na vid</a:t>
            </a:r>
            <a:r>
              <a:rPr lang="cs-CZ" dirty="0">
                <a:solidFill>
                  <a:srgbClr val="000000"/>
                </a:solidFill>
              </a:rPr>
              <a:t>i</a:t>
            </a:r>
            <a:r>
              <a:rPr lang="cs" dirty="0">
                <a:solidFill>
                  <a:srgbClr val="000000"/>
                </a:solidFill>
              </a:rPr>
              <a:t>telném místě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>
                <a:solidFill>
                  <a:srgbClr val="000000"/>
                </a:solidFill>
              </a:rPr>
              <a:t>- na signál děti našly jed</a:t>
            </a:r>
            <a:r>
              <a:rPr lang="cs-CZ" dirty="0">
                <a:solidFill>
                  <a:srgbClr val="000000"/>
                </a:solidFill>
              </a:rPr>
              <a:t>e</a:t>
            </a:r>
            <a:r>
              <a:rPr lang="cs" dirty="0">
                <a:solidFill>
                  <a:srgbClr val="000000"/>
                </a:solidFill>
              </a:rPr>
              <a:t>n tvar, položily ho doprostře</a:t>
            </a:r>
            <a:r>
              <a:rPr lang="cs-CZ" dirty="0">
                <a:solidFill>
                  <a:srgbClr val="000000"/>
                </a:solidFill>
              </a:rPr>
              <a:t>d</a:t>
            </a:r>
            <a:r>
              <a:rPr lang="cs" dirty="0">
                <a:solidFill>
                  <a:srgbClr val="000000"/>
                </a:solidFill>
              </a:rPr>
              <a:t> koberce – příprava na další činnost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rgbClr val="000000"/>
                </a:solidFill>
              </a:rPr>
              <a:t>- ř</a:t>
            </a:r>
            <a:r>
              <a:rPr lang="cs" dirty="0">
                <a:solidFill>
                  <a:srgbClr val="000000"/>
                </a:solidFill>
              </a:rPr>
              <a:t>ízenná </a:t>
            </a:r>
            <a:r>
              <a:rPr lang="cs" dirty="0" smtClean="0">
                <a:solidFill>
                  <a:srgbClr val="000000"/>
                </a:solidFill>
              </a:rPr>
              <a:t>činnost: 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m</a:t>
            </a:r>
            <a:r>
              <a:rPr lang="cs" dirty="0">
                <a:solidFill>
                  <a:srgbClr val="000000"/>
                </a:solidFill>
              </a:rPr>
              <a:t>otivace - pomoz klaunovi správně složit ztracené míčky, podle jejich velikosti - na koberci zůstaly pouze kolečka různých velikostí, každé dítě mělo přidělený počet různ</a:t>
            </a:r>
            <a:r>
              <a:rPr lang="cs-CZ" dirty="0">
                <a:solidFill>
                  <a:srgbClr val="000000"/>
                </a:solidFill>
              </a:rPr>
              <a:t>ě</a:t>
            </a:r>
            <a:r>
              <a:rPr lang="cs" dirty="0">
                <a:solidFill>
                  <a:srgbClr val="000000"/>
                </a:solidFill>
              </a:rPr>
              <a:t> velikých koleček – řazení od největšího po nejmenší, kdo seřadil, mohl si kolečka nalepit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cs" dirty="0">
              <a:solidFill>
                <a:srgbClr val="000000"/>
              </a:solidFill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400" y="969482"/>
            <a:ext cx="3048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49" y="161278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3946" y="232299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305" y="270621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5977" y="2706210"/>
            <a:ext cx="3048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75" y="321850"/>
            <a:ext cx="5996501" cy="449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1176" y="152400"/>
            <a:ext cx="2730424" cy="204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1176" y="2353721"/>
            <a:ext cx="2730424" cy="2048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625" y="168379"/>
            <a:ext cx="3928301" cy="294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425" y="92250"/>
            <a:ext cx="3928301" cy="294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9250" y="3126807"/>
            <a:ext cx="2448400" cy="18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7724" y="3203701"/>
            <a:ext cx="2317999" cy="173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900" y="1047750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900" y="1047750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6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32413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AutoNum type="arabicPeriod"/>
            </a:pPr>
            <a:r>
              <a:rPr lang="cs" sz="3000" b="1" dirty="0">
                <a:solidFill>
                  <a:srgbClr val="000000"/>
                </a:solidFill>
              </a:rPr>
              <a:t>den - 4. 3. 2019 (pondělí)</a:t>
            </a:r>
            <a:endParaRPr sz="3000" b="1" dirty="0">
              <a:solidFill>
                <a:srgbClr val="000000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137396" y="1116619"/>
            <a:ext cx="636730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cs" sz="2000" b="1" u="sng" dirty="0">
                <a:solidFill>
                  <a:srgbClr val="7030A0"/>
                </a:solidFill>
              </a:rPr>
              <a:t>Téma: </a:t>
            </a:r>
            <a:r>
              <a:rPr lang="cs-CZ" sz="2000" b="1" u="sng" dirty="0">
                <a:solidFill>
                  <a:srgbClr val="7030A0"/>
                </a:solidFill>
              </a:rPr>
              <a:t>P</a:t>
            </a:r>
            <a:r>
              <a:rPr lang="cs" sz="2000" b="1" u="sng" dirty="0">
                <a:solidFill>
                  <a:srgbClr val="7030A0"/>
                </a:solidFill>
              </a:rPr>
              <a:t>ráce s daty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" sz="2000" b="1" u="sng" dirty="0">
                <a:solidFill>
                  <a:srgbClr val="7030A0"/>
                </a:solidFill>
              </a:rPr>
              <a:t>Aktivita: </a:t>
            </a:r>
            <a:r>
              <a:rPr lang="cs-CZ" sz="2000" b="1" u="sng" dirty="0">
                <a:solidFill>
                  <a:srgbClr val="7030A0"/>
                </a:solidFill>
              </a:rPr>
              <a:t>C</a:t>
            </a:r>
            <a:r>
              <a:rPr lang="cs" sz="2000" b="1" u="sng" dirty="0">
                <a:solidFill>
                  <a:srgbClr val="7030A0"/>
                </a:solidFill>
              </a:rPr>
              <a:t>irkus Šapito - Třídírna</a:t>
            </a:r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endParaRPr lang="cs" b="1" u="sng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endParaRPr lang="cs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cs" sz="1800" b="1" dirty="0">
                <a:solidFill>
                  <a:srgbClr val="000000"/>
                </a:solidFill>
              </a:rPr>
              <a:t>Vzdělávací cíle:</a:t>
            </a:r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endParaRPr lang="cs" sz="1800" b="1" dirty="0">
              <a:solidFill>
                <a:srgbClr val="000000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cs-CZ" sz="1800" b="1" dirty="0">
                <a:solidFill>
                  <a:srgbClr val="000000"/>
                </a:solidFill>
              </a:rPr>
              <a:t>t</a:t>
            </a:r>
            <a:r>
              <a:rPr lang="cs" sz="1800" b="1" dirty="0">
                <a:solidFill>
                  <a:srgbClr val="000000"/>
                </a:solidFill>
              </a:rPr>
              <a:t>řídit </a:t>
            </a:r>
            <a:r>
              <a:rPr lang="cs" sz="1800" dirty="0">
                <a:solidFill>
                  <a:srgbClr val="000000"/>
                </a:solidFill>
              </a:rPr>
              <a:t>soubor předmětů dle určitého kritéria</a:t>
            </a:r>
          </a:p>
          <a:p>
            <a:pPr marL="285750" lvl="0" indent="-285750" algn="l" rtl="0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cs" sz="1800" dirty="0">
                <a:solidFill>
                  <a:srgbClr val="000000"/>
                </a:solidFill>
              </a:rPr>
              <a:t>umět </a:t>
            </a:r>
            <a:r>
              <a:rPr lang="cs" sz="1800" b="1" dirty="0">
                <a:solidFill>
                  <a:srgbClr val="000000"/>
                </a:solidFill>
              </a:rPr>
              <a:t>rozlišit</a:t>
            </a:r>
            <a:r>
              <a:rPr lang="cs" sz="1800" dirty="0">
                <a:solidFill>
                  <a:srgbClr val="000000"/>
                </a:solidFill>
              </a:rPr>
              <a:t> základní geometrické tvary</a:t>
            </a:r>
          </a:p>
          <a:p>
            <a:pPr marL="285750" lvl="0" indent="-285750" algn="l" rtl="0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cs" sz="1800" b="1" dirty="0">
                <a:solidFill>
                  <a:srgbClr val="000000"/>
                </a:solidFill>
              </a:rPr>
              <a:t>řeši</a:t>
            </a:r>
            <a:r>
              <a:rPr lang="cs-CZ" sz="1800" b="1" dirty="0">
                <a:solidFill>
                  <a:srgbClr val="000000"/>
                </a:solidFill>
              </a:rPr>
              <a:t>T</a:t>
            </a:r>
            <a:r>
              <a:rPr lang="cs" sz="1800" b="1" dirty="0">
                <a:solidFill>
                  <a:srgbClr val="000000"/>
                </a:solidFill>
              </a:rPr>
              <a:t> problémy </a:t>
            </a:r>
            <a:r>
              <a:rPr lang="cs" sz="1800" dirty="0">
                <a:solidFill>
                  <a:srgbClr val="000000"/>
                </a:solidFill>
              </a:rPr>
              <a:t>na základě bezprostřední zkušenosti</a:t>
            </a:r>
          </a:p>
          <a:p>
            <a:pPr marL="285750" lvl="0" indent="-285750" algn="l" rtl="0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cs-CZ" sz="1800" dirty="0">
                <a:solidFill>
                  <a:srgbClr val="000000"/>
                </a:solidFill>
              </a:rPr>
              <a:t>p</a:t>
            </a:r>
            <a:r>
              <a:rPr lang="cs" sz="1800" dirty="0">
                <a:solidFill>
                  <a:srgbClr val="000000"/>
                </a:solidFill>
              </a:rPr>
              <a:t>omocí pohybové aktivity rozvíjet </a:t>
            </a:r>
            <a:r>
              <a:rPr lang="cs" sz="1800" b="1" dirty="0">
                <a:solidFill>
                  <a:srgbClr val="000000"/>
                </a:solidFill>
              </a:rPr>
              <a:t>předmatematické představy</a:t>
            </a:r>
            <a:r>
              <a:rPr lang="cs" sz="1800" dirty="0">
                <a:solidFill>
                  <a:srgbClr val="000000"/>
                </a:solidFill>
              </a:rPr>
              <a:t> dětí</a:t>
            </a:r>
          </a:p>
          <a:p>
            <a:pPr marL="285750" lvl="0" indent="-285750" algn="l" rtl="0">
              <a:lnSpc>
                <a:spcPct val="100000"/>
              </a:lnSpc>
              <a:spcAft>
                <a:spcPts val="0"/>
              </a:spcAft>
              <a:buFontTx/>
              <a:buChar char="-"/>
            </a:pPr>
            <a:endParaRPr lang="cs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0400" y="527575"/>
            <a:ext cx="2590800" cy="31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52679" y="611409"/>
            <a:ext cx="8723121" cy="4002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>
                <a:schemeClr val="tx1"/>
              </a:buClr>
              <a:buSzPts val="1800"/>
            </a:pPr>
            <a:r>
              <a:rPr lang="cs-CZ" b="1" cap="all" dirty="0">
                <a:solidFill>
                  <a:srgbClr val="000000"/>
                </a:solidFill>
              </a:rPr>
              <a:t>Reflexe:</a:t>
            </a:r>
          </a:p>
          <a:p>
            <a:pPr defTabSz="685800">
              <a:lnSpc>
                <a:spcPct val="150000"/>
              </a:lnSpc>
              <a:buClr>
                <a:schemeClr val="tx1"/>
              </a:buClr>
              <a:buSzPts val="1800"/>
            </a:pPr>
            <a:endParaRPr lang="cs-CZ" b="1" cap="all" dirty="0">
              <a:solidFill>
                <a:srgbClr val="000000"/>
              </a:solidFill>
            </a:endParaRPr>
          </a:p>
          <a:p>
            <a:pPr defTabSz="685800">
              <a:lnSpc>
                <a:spcPct val="150000"/>
              </a:lnSpc>
              <a:buClr>
                <a:schemeClr val="tx1"/>
              </a:buClr>
              <a:buSzPts val="1800"/>
            </a:pPr>
            <a:r>
              <a:rPr lang="cs-CZ" sz="1500" cap="all" dirty="0">
                <a:solidFill>
                  <a:srgbClr val="000000"/>
                </a:solidFill>
              </a:rPr>
              <a:t>- děti zvládly míčky seřadit podle jejich vlastností – nebylo to pro ně sporné</a:t>
            </a:r>
          </a:p>
          <a:p>
            <a:pPr defTabSz="685800">
              <a:lnSpc>
                <a:spcPct val="150000"/>
              </a:lnSpc>
              <a:buClr>
                <a:schemeClr val="tx1"/>
              </a:buClr>
              <a:buSzPts val="1800"/>
            </a:pPr>
            <a:r>
              <a:rPr lang="cs-CZ" sz="1500" cap="all" dirty="0">
                <a:solidFill>
                  <a:srgbClr val="000000"/>
                </a:solidFill>
              </a:rPr>
              <a:t>- kdo seřadil, mohl si kolečka nalepit – proběhla společná kontrola, děti nejdřív ukázaly svoje řešení a společně jsme zkontrolovali</a:t>
            </a:r>
          </a:p>
          <a:p>
            <a:pPr defTabSz="685800">
              <a:lnSpc>
                <a:spcPct val="150000"/>
              </a:lnSpc>
              <a:buClr>
                <a:schemeClr val="tx1"/>
              </a:buClr>
              <a:buSzPts val="1800"/>
            </a:pPr>
            <a:r>
              <a:rPr lang="cs-CZ" sz="1500" cap="all" dirty="0">
                <a:solidFill>
                  <a:srgbClr val="000000"/>
                </a:solidFill>
              </a:rPr>
              <a:t>- některé děti se ještě neorientují na ploše papíru – řadily kolečka doprostřed, </a:t>
            </a:r>
          </a:p>
          <a:p>
            <a:pPr defTabSz="685800">
              <a:lnSpc>
                <a:spcPct val="150000"/>
              </a:lnSpc>
              <a:buClr>
                <a:schemeClr val="tx1"/>
              </a:buClr>
              <a:buSzPts val="1800"/>
            </a:pPr>
            <a:r>
              <a:rPr lang="cs-CZ" sz="1500" cap="all" dirty="0">
                <a:solidFill>
                  <a:srgbClr val="000000"/>
                </a:solidFill>
              </a:rPr>
              <a:t>zprava doleva</a:t>
            </a:r>
          </a:p>
          <a:p>
            <a:pPr defTabSz="685800">
              <a:lnSpc>
                <a:spcPct val="150000"/>
              </a:lnSpc>
              <a:buClr>
                <a:schemeClr val="tx1"/>
              </a:buClr>
              <a:buSzPts val="1800"/>
            </a:pPr>
            <a:r>
              <a:rPr lang="cs-CZ" sz="1500" cap="all" dirty="0">
                <a:solidFill>
                  <a:srgbClr val="000000"/>
                </a:solidFill>
              </a:rPr>
              <a:t>- děti činnosti bavily – ve zbylém čase možnost vytvoření klauna z různých </a:t>
            </a:r>
          </a:p>
          <a:p>
            <a:pPr defTabSz="685800">
              <a:lnSpc>
                <a:spcPct val="150000"/>
              </a:lnSpc>
              <a:buClr>
                <a:schemeClr val="tx1"/>
              </a:buClr>
              <a:buSzPts val="1800"/>
            </a:pPr>
            <a:r>
              <a:rPr lang="cs-CZ" sz="1500" cap="all" dirty="0">
                <a:solidFill>
                  <a:srgbClr val="000000"/>
                </a:solidFill>
              </a:rPr>
              <a:t>geometrických tvarů dle předlohy</a:t>
            </a:r>
          </a:p>
          <a:p>
            <a:pPr defTabSz="685800">
              <a:lnSpc>
                <a:spcPct val="150000"/>
              </a:lnSpc>
              <a:buClr>
                <a:schemeClr val="tx1"/>
              </a:buClr>
              <a:buSzPts val="1800"/>
            </a:pPr>
            <a:r>
              <a:rPr lang="cs-CZ" sz="1500" cap="all" dirty="0">
                <a:solidFill>
                  <a:srgbClr val="000000"/>
                </a:solidFill>
              </a:rPr>
              <a:t>- při doplňkové činnosti měly děti problém se skládáním klauna – části obličeje – </a:t>
            </a:r>
          </a:p>
          <a:p>
            <a:pPr defTabSz="685800">
              <a:lnSpc>
                <a:spcPct val="150000"/>
              </a:lnSpc>
              <a:buClr>
                <a:schemeClr val="tx1"/>
              </a:buClr>
              <a:buSzPts val="1800"/>
            </a:pPr>
            <a:r>
              <a:rPr lang="cs-CZ" sz="1500" cap="all" dirty="0">
                <a:solidFill>
                  <a:srgbClr val="000000"/>
                </a:solidFill>
              </a:rPr>
              <a:t>nutná pomoc učitelky</a:t>
            </a:r>
          </a:p>
        </p:txBody>
      </p:sp>
    </p:spTree>
    <p:extLst>
      <p:ext uri="{BB962C8B-B14F-4D97-AF65-F5344CB8AC3E}">
        <p14:creationId xmlns:p14="http://schemas.microsoft.com/office/powerpoint/2010/main" val="2450760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" b="1" dirty="0">
                <a:solidFill>
                  <a:srgbClr val="000000"/>
                </a:solidFill>
              </a:rPr>
              <a:t>5. </a:t>
            </a:r>
            <a:r>
              <a:rPr lang="cs" sz="3000" b="1" dirty="0">
                <a:solidFill>
                  <a:srgbClr val="000000"/>
                </a:solidFill>
              </a:rPr>
              <a:t>den - 8. 3. 2019 (pátek)</a:t>
            </a:r>
            <a:endParaRPr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32"/>
          <p:cNvSpPr txBox="1">
            <a:spLocks noGrp="1"/>
          </p:cNvSpPr>
          <p:nvPr>
            <p:ph type="body" idx="1"/>
          </p:nvPr>
        </p:nvSpPr>
        <p:spPr>
          <a:xfrm>
            <a:off x="394250" y="10953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u="sng" dirty="0">
                <a:solidFill>
                  <a:srgbClr val="7030A0"/>
                </a:solidFill>
              </a:rPr>
              <a:t>Téma - Logika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 u="sng" dirty="0">
                <a:solidFill>
                  <a:srgbClr val="7030A0"/>
                </a:solidFill>
              </a:rPr>
              <a:t>Aktivita - pohádka O červené řepě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" dirty="0">
              <a:solidFill>
                <a:srgbClr val="000000"/>
              </a:solidFill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solidFill>
                  <a:srgbClr val="000000"/>
                </a:solidFill>
              </a:rPr>
              <a:t>Vzdělávací cíle: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dirty="0">
                <a:solidFill>
                  <a:srgbClr val="000000"/>
                </a:solidFill>
              </a:rPr>
              <a:t>- rozvoj schopnosti </a:t>
            </a:r>
            <a:r>
              <a:rPr lang="cs-CZ" b="1" dirty="0">
                <a:solidFill>
                  <a:srgbClr val="000000"/>
                </a:solidFill>
              </a:rPr>
              <a:t>rozlišit  reálné od  fiktivního </a:t>
            </a:r>
            <a:r>
              <a:rPr lang="cs-CZ" dirty="0">
                <a:solidFill>
                  <a:srgbClr val="000000"/>
                </a:solidFill>
              </a:rPr>
              <a:t/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dirty="0">
                <a:solidFill>
                  <a:srgbClr val="000000"/>
                </a:solidFill>
              </a:rPr>
              <a:t>- rozvoj </a:t>
            </a:r>
            <a:r>
              <a:rPr lang="cs-CZ" b="1" dirty="0">
                <a:solidFill>
                  <a:srgbClr val="000000"/>
                </a:solidFill>
              </a:rPr>
              <a:t>řečových dovedností </a:t>
            </a:r>
            <a:r>
              <a:rPr lang="cs-CZ" dirty="0">
                <a:solidFill>
                  <a:srgbClr val="000000"/>
                </a:solidFill>
              </a:rPr>
              <a:t/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dirty="0">
                <a:solidFill>
                  <a:srgbClr val="000000"/>
                </a:solidFill>
              </a:rPr>
              <a:t>- uvědomování si </a:t>
            </a:r>
            <a:r>
              <a:rPr lang="cs-CZ" b="1" dirty="0">
                <a:solidFill>
                  <a:srgbClr val="000000"/>
                </a:solidFill>
              </a:rPr>
              <a:t>posloupnosti v čase, orientace v čase a v prostoru</a:t>
            </a:r>
            <a:r>
              <a:rPr lang="cs-CZ" dirty="0">
                <a:solidFill>
                  <a:srgbClr val="000000"/>
                </a:solidFill>
              </a:rPr>
              <a:t/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dirty="0">
                <a:solidFill>
                  <a:srgbClr val="000000"/>
                </a:solidFill>
              </a:rPr>
              <a:t>- rozvoj </a:t>
            </a:r>
            <a:r>
              <a:rPr lang="cs-CZ" b="1" dirty="0">
                <a:solidFill>
                  <a:srgbClr val="000000"/>
                </a:solidFill>
              </a:rPr>
              <a:t>paměti a pozornosti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dirty="0">
                <a:solidFill>
                  <a:srgbClr val="000000"/>
                </a:solidFill>
              </a:rPr>
              <a:t>- rozvoj </a:t>
            </a:r>
            <a:r>
              <a:rPr lang="cs-CZ" b="1" dirty="0">
                <a:solidFill>
                  <a:srgbClr val="000000"/>
                </a:solidFill>
              </a:rPr>
              <a:t>fantazie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123" y="108849"/>
            <a:ext cx="8520600" cy="572700"/>
          </a:xfrm>
        </p:spPr>
        <p:txBody>
          <a:bodyPr>
            <a:normAutofit fontScale="90000"/>
          </a:bodyPr>
          <a:lstStyle/>
          <a:p>
            <a:pPr marL="114300" lvl="0" algn="l">
              <a:spcBef>
                <a:spcPts val="1600"/>
              </a:spcBef>
              <a:buClr>
                <a:srgbClr val="000000"/>
              </a:buClr>
              <a:buSzPts val="1800"/>
            </a:pPr>
            <a:r>
              <a:rPr lang="cs-CZ" sz="1800" b="1" dirty="0">
                <a:solidFill>
                  <a:schemeClr val="bg1"/>
                </a:solidFill>
              </a:rPr>
              <a:t>Popis činnosti:</a:t>
            </a:r>
            <a:r>
              <a:rPr lang="cs-CZ" sz="2400" b="1" dirty="0">
                <a:solidFill>
                  <a:schemeClr val="bg1"/>
                </a:solidFill>
              </a:rPr>
              <a:t/>
            </a:r>
            <a:br>
              <a:rPr lang="cs-CZ" sz="2400" b="1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- </a:t>
            </a:r>
            <a:r>
              <a:rPr lang="cs-CZ" sz="1800" dirty="0">
                <a:solidFill>
                  <a:schemeClr val="bg1"/>
                </a:solidFill>
              </a:rPr>
              <a:t>motivace – četba pohádky O červené řepě – ztráta písmen z knihy – nedokončená pohádka</a:t>
            </a:r>
            <a:r>
              <a:rPr lang="cs-CZ" sz="1800" b="1" dirty="0">
                <a:solidFill>
                  <a:schemeClr val="bg1"/>
                </a:solidFill>
              </a:rPr>
              <a:t> - </a:t>
            </a:r>
            <a:r>
              <a:rPr lang="cs-CZ" sz="1800" b="1" dirty="0">
                <a:solidFill>
                  <a:srgbClr val="000000"/>
                </a:solidFill>
              </a:rPr>
              <a:t>dokončování příběhu dětmi</a:t>
            </a:r>
            <a:br>
              <a:rPr lang="cs-CZ" sz="1800" b="1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/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- filosofování s dětmi: Jak by mohla pohádka dopadnout?</a:t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- Může vyrůst takhle veliká řepa?</a:t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- Vešla by se do dveří?</a:t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- Vytáhne myš řepu?</a:t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( děti vyhodnocují pravda x nepravda)</a:t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- divadlo učitelek – jak to bylo doopravdy</a:t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- práce s obrázky z pohádky – na magnetické tabuli byla nakreslená řepa – děti jednotlivě přiřazovaly obrázky podle pořadí a pokynů učitelky</a:t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- určování pořadí, posloupnost – využití pojmů před, za, první, poslední, vedle</a:t>
            </a:r>
            <a:r>
              <a:rPr lang="cs-CZ" sz="1800" dirty="0">
                <a:solidFill>
                  <a:schemeClr val="bg1"/>
                </a:solidFill>
              </a:rPr>
              <a:t/>
            </a:r>
            <a:br>
              <a:rPr lang="cs-CZ" sz="1800" dirty="0">
                <a:solidFill>
                  <a:schemeClr val="bg1"/>
                </a:solidFill>
              </a:rPr>
            </a:br>
            <a:endParaRPr lang="cs-CZ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87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850" y="172425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600" y="112275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675" y="2671025"/>
            <a:ext cx="3557775" cy="20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6800" y="2571750"/>
            <a:ext cx="3048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900" y="1047750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8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6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900" y="1047750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06264" y="630485"/>
            <a:ext cx="7963271" cy="2672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</a:pPr>
            <a:r>
              <a:rPr lang="cs-CZ" b="1" cap="all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Reflexe:</a:t>
            </a:r>
          </a:p>
          <a:p>
            <a:pPr marL="457200" lvl="0" indent="-342900">
              <a:spcBef>
                <a:spcPts val="1600"/>
              </a:spcBef>
              <a:buSzPts val="1800"/>
              <a:buChar char="-"/>
            </a:pPr>
            <a:r>
              <a:rPr lang="cs-CZ" sz="1500" cap="all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dětem se činnost líbila – po skončení sami hrály divadlo s loutkami</a:t>
            </a:r>
          </a:p>
          <a:p>
            <a:pPr marL="457200" lvl="0" indent="-342900">
              <a:spcBef>
                <a:spcPts val="1600"/>
              </a:spcBef>
              <a:buSzPts val="1800"/>
              <a:buChar char="-"/>
            </a:pPr>
            <a:r>
              <a:rPr lang="cs-CZ" sz="1500" cap="all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jeden chlapec vymyslel konec pohádky - řepu by vytáhl obr a donesl ji do chaloupky</a:t>
            </a:r>
          </a:p>
          <a:p>
            <a:pPr marL="457200" lvl="0" indent="-342900">
              <a:buSzPts val="1800"/>
              <a:buChar char="-"/>
            </a:pPr>
            <a:r>
              <a:rPr lang="cs-CZ" sz="1500" cap="all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porozumění pořadí, osvojení pojmů za, první, poslední, před, vedle</a:t>
            </a:r>
          </a:p>
          <a:p>
            <a:pPr marL="457200" lvl="0" indent="-342900">
              <a:buSzPts val="1800"/>
              <a:buChar char="-"/>
            </a:pPr>
            <a:r>
              <a:rPr lang="cs-CZ" sz="1500" cap="all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doplňková činnost – písnička – Šel zahradník do zahrady – tanec, rytmizace, využití </a:t>
            </a:r>
            <a:r>
              <a:rPr lang="cs-CZ" sz="1500" cap="all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Orffových</a:t>
            </a:r>
            <a:r>
              <a:rPr lang="cs-CZ" sz="1500" cap="all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nástrojů a souhra</a:t>
            </a:r>
          </a:p>
          <a:p>
            <a:pPr marL="457200" lvl="0" indent="-342900">
              <a:buSzPts val="1800"/>
              <a:buChar char="-"/>
            </a:pPr>
            <a:r>
              <a:rPr lang="cs-CZ" sz="1500" cap="all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děti udržely pozornost po celou dobu činnosti</a:t>
            </a:r>
          </a:p>
          <a:p>
            <a:pPr marL="114300" lvl="0">
              <a:buSzPts val="1800"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353767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62B8FC-4885-4AB2-AED2-A7CC09C61596}"/>
              </a:ext>
            </a:extLst>
          </p:cNvPr>
          <p:cNvSpPr txBox="1"/>
          <p:nvPr/>
        </p:nvSpPr>
        <p:spPr>
          <a:xfrm>
            <a:off x="1111250" y="692150"/>
            <a:ext cx="76581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cap="all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Opakovaná návštěva MŠ po třech měsících</a:t>
            </a:r>
          </a:p>
          <a:p>
            <a:r>
              <a:rPr lang="cs-CZ" b="1" dirty="0"/>
              <a:t>3. 6. 2019</a:t>
            </a:r>
            <a:r>
              <a:rPr lang="cs-CZ" dirty="0"/>
              <a:t> </a:t>
            </a:r>
          </a:p>
          <a:p>
            <a:endParaRPr lang="cs-CZ" b="1" u="sng" cap="all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r>
              <a:rPr lang="cs-CZ" sz="1500" u="sng" dirty="0"/>
              <a:t>Téma: </a:t>
            </a:r>
            <a:r>
              <a:rPr lang="cs-CZ" sz="1500" dirty="0"/>
              <a:t>U rybníka</a:t>
            </a:r>
          </a:p>
          <a:p>
            <a:r>
              <a:rPr lang="cs-CZ" sz="1500" u="sng" dirty="0"/>
              <a:t>Název aktivity: </a:t>
            </a:r>
            <a:r>
              <a:rPr lang="cs-CZ" sz="1500" dirty="0"/>
              <a:t>Žabák skládá drahokamy (tvary a barvy)</a:t>
            </a:r>
          </a:p>
          <a:p>
            <a:r>
              <a:rPr lang="cs-CZ" sz="1500" u="sng" dirty="0"/>
              <a:t>Kategorie:</a:t>
            </a:r>
            <a:r>
              <a:rPr lang="cs-CZ" sz="1500" dirty="0"/>
              <a:t> Konceptuální rytmus</a:t>
            </a:r>
          </a:p>
          <a:p>
            <a:pPr>
              <a:buSzPts val="1800"/>
            </a:pPr>
            <a:r>
              <a:rPr lang="cs-CZ" sz="1500" u="sng" dirty="0"/>
              <a:t>Motivace: </a:t>
            </a:r>
            <a:r>
              <a:rPr lang="cs-CZ" sz="1500" dirty="0"/>
              <a:t>„Žabák na rybníku chce potěšit žabky a tak dává na lekníny drahokamy, pomůžeme mu?“ </a:t>
            </a:r>
          </a:p>
          <a:p>
            <a:pPr>
              <a:buSzPts val="1800"/>
            </a:pPr>
            <a:r>
              <a:rPr lang="cs-CZ" sz="1500" u="sng" cap="all" dirty="0">
                <a:solidFill>
                  <a:srgbClr val="000000"/>
                </a:solidFill>
              </a:rPr>
              <a:t>Gradované činnosti:</a:t>
            </a:r>
            <a:endParaRPr lang="cs-CZ" sz="1500" dirty="0"/>
          </a:p>
          <a:p>
            <a:pPr>
              <a:buSzPts val="1800"/>
            </a:pPr>
            <a:r>
              <a:rPr lang="cs-CZ" sz="1500" dirty="0"/>
              <a:t>- střídání tří barevných „drahokamů“ v obruči v daném rytmu (červená, zelená, žlutá) </a:t>
            </a:r>
          </a:p>
          <a:p>
            <a:pPr>
              <a:buSzPts val="1800"/>
            </a:pPr>
            <a:r>
              <a:rPr lang="cs-CZ" sz="1500" dirty="0"/>
              <a:t>- skládání kostek v určitém rytmu- na šablonách pouze vyznačené barevné puntíky</a:t>
            </a:r>
          </a:p>
          <a:p>
            <a:pPr>
              <a:buSzPts val="1800"/>
            </a:pPr>
            <a:r>
              <a:rPr lang="cs-CZ" sz="1500" dirty="0"/>
              <a:t>- řazení podle barev v daném rytmu - červená a zelená (každé dítě má jeden barevný </a:t>
            </a:r>
            <a:r>
              <a:rPr lang="cs-CZ" sz="1500" dirty="0" smtClean="0"/>
              <a:t>papír a řadí </a:t>
            </a:r>
            <a:r>
              <a:rPr lang="cs-CZ" sz="1500" dirty="0"/>
              <a:t>se vedle sebe)</a:t>
            </a:r>
          </a:p>
          <a:p>
            <a:pPr marL="285750" indent="-285750">
              <a:buSzPts val="1800"/>
              <a:buFontTx/>
              <a:buChar char="-"/>
            </a:pPr>
            <a:r>
              <a:rPr lang="cs-CZ" sz="1500" dirty="0"/>
              <a:t>řazení různých tvarů na šablonu od  nejmenšího  po největší</a:t>
            </a:r>
          </a:p>
          <a:p>
            <a:pPr>
              <a:buSzPts val="1800"/>
            </a:pPr>
            <a:endParaRPr lang="cs-CZ" sz="1500" u="sng" dirty="0"/>
          </a:p>
          <a:p>
            <a:endParaRPr lang="cs-CZ" sz="1500" u="sng" dirty="0"/>
          </a:p>
          <a:p>
            <a:endParaRPr lang="cs-CZ" sz="1500" u="sng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7111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FC0449-1D3F-4A47-B104-03855BF924CE}"/>
              </a:ext>
            </a:extLst>
          </p:cNvPr>
          <p:cNvSpPr txBox="1"/>
          <p:nvPr/>
        </p:nvSpPr>
        <p:spPr>
          <a:xfrm>
            <a:off x="825500" y="603250"/>
            <a:ext cx="72961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u="sng" cap="all" dirty="0">
                <a:solidFill>
                  <a:srgbClr val="000000"/>
                </a:solidFill>
              </a:rPr>
              <a:t>Hypotézy:</a:t>
            </a:r>
            <a:br>
              <a:rPr lang="cs-CZ" sz="1600" b="1" u="sng" cap="all" dirty="0">
                <a:solidFill>
                  <a:srgbClr val="000000"/>
                </a:solidFill>
              </a:rPr>
            </a:br>
            <a:r>
              <a:rPr lang="cs-CZ" sz="1600" cap="all" dirty="0">
                <a:solidFill>
                  <a:srgbClr val="000000"/>
                </a:solidFill>
              </a:rPr>
              <a:t>- Dětem se zrakovým postižením je bližší činnost s předměty (3D) oproti činnosti na papír (ve 2D).</a:t>
            </a:r>
          </a:p>
          <a:p>
            <a:r>
              <a:rPr lang="cs-CZ" sz="1600" cap="all" dirty="0">
                <a:solidFill>
                  <a:srgbClr val="000000"/>
                </a:solidFill>
              </a:rPr>
              <a:t>- Manipulace s předměty ve spojení s vnímáním barevného rytmu je pro děti méně obtížná než abstraktní činnost na pracovním listu.</a:t>
            </a:r>
          </a:p>
          <a:p>
            <a:r>
              <a:rPr lang="cs-CZ" sz="1600" cap="all" dirty="0">
                <a:solidFill>
                  <a:srgbClr val="000000"/>
                </a:solidFill>
              </a:rPr>
              <a:t>- Pro předškolní děti je snadnější třídit geometrické útvary podle jejich velikosti v papírové podobě než utvoření uspořádané řady dětí od největšího po nejmenšího. </a:t>
            </a:r>
          </a:p>
          <a:p>
            <a:pPr marL="114300">
              <a:buSzPts val="1800"/>
            </a:pPr>
            <a:endParaRPr lang="cs-CZ" sz="1500" b="1" u="sng" cap="all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114300">
              <a:buSzPts val="1800"/>
            </a:pPr>
            <a:r>
              <a:rPr lang="cs-CZ" sz="1500" b="1" u="sng" cap="all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Závěr gradovaných činností: </a:t>
            </a:r>
          </a:p>
          <a:p>
            <a:pPr marL="114300">
              <a:buSzPts val="1800"/>
            </a:pPr>
            <a:r>
              <a:rPr lang="cs-CZ" sz="1500" cap="all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Děti potřebovaly dopomoc paní učitelky. Starší děti zvládaly samy. </a:t>
            </a:r>
            <a:r>
              <a:rPr lang="cs-CZ" sz="1500" cap="all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Střídání </a:t>
            </a:r>
            <a:r>
              <a:rPr lang="cs-CZ" sz="1500" cap="all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tří barev v obruči je pro děti velice náročné. Naopak skládání kostek na šablonu s pouze vyznačenými barevnými puntíky nedělalo dětem problém. Některé děti přikládaly barevné kostky postupně, jiné prvně jednu a pak teprve druhou barvu. Při </a:t>
            </a:r>
            <a:r>
              <a:rPr lang="cs-CZ" sz="1500" cap="all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řazení podle </a:t>
            </a:r>
            <a:r>
              <a:rPr lang="cs-CZ" sz="1500" cap="all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barev v daném rytmu potřebovaly děti pomoc od paní učitelky. Neviděly v řadě vedle sebe na ostatní děti, jakou mají barvu. </a:t>
            </a:r>
          </a:p>
          <a:p>
            <a:pPr marL="114300">
              <a:buSzPts val="1800"/>
            </a:pPr>
            <a:endParaRPr lang="cs-CZ" sz="1200" b="1" u="sng" cap="all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114300">
              <a:buSzPts val="1800"/>
            </a:pPr>
            <a:endParaRPr lang="cs-CZ" sz="1500" cap="all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9164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21264" y="1925419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Děkujeme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50864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1700" y="202978"/>
            <a:ext cx="8520600" cy="572700"/>
          </a:xfrm>
        </p:spPr>
        <p:txBody>
          <a:bodyPr>
            <a:normAutofit/>
          </a:bodyPr>
          <a:lstStyle/>
          <a:p>
            <a:r>
              <a:rPr lang="cs-CZ" sz="1800" b="1" dirty="0">
                <a:solidFill>
                  <a:srgbClr val="000000"/>
                </a:solidFill>
              </a:rPr>
              <a:t>Popis činnosti: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5851" y="692524"/>
            <a:ext cx="5595771" cy="4595769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  <a:buChar char="-"/>
            </a:pPr>
            <a:r>
              <a:rPr lang="cs-CZ" sz="1800" dirty="0">
                <a:solidFill>
                  <a:srgbClr val="000000"/>
                </a:solidFill>
              </a:rPr>
              <a:t>geometrické útvary uprostřed koberce – dítě si vybírá jeden</a:t>
            </a:r>
          </a:p>
          <a:p>
            <a:pPr lvl="0">
              <a:lnSpc>
                <a:spcPct val="100000"/>
              </a:lnSpc>
              <a:buClr>
                <a:srgbClr val="000000"/>
              </a:buClr>
              <a:buChar char="-"/>
            </a:pPr>
            <a:r>
              <a:rPr lang="cs-CZ" sz="1800" dirty="0">
                <a:solidFill>
                  <a:srgbClr val="000000"/>
                </a:solidFill>
              </a:rPr>
              <a:t>společné rozlišování geometrických útvarů</a:t>
            </a:r>
          </a:p>
          <a:p>
            <a:pPr lvl="0">
              <a:lnSpc>
                <a:spcPct val="100000"/>
              </a:lnSpc>
              <a:buClr>
                <a:srgbClr val="000000"/>
              </a:buClr>
              <a:buChar char="-"/>
            </a:pPr>
            <a:r>
              <a:rPr lang="cs-CZ" sz="1800" dirty="0">
                <a:solidFill>
                  <a:srgbClr val="000000"/>
                </a:solidFill>
              </a:rPr>
              <a:t>děti se volně pohybují po třídě, tvary drží před sebou oběma rukama </a:t>
            </a:r>
          </a:p>
          <a:p>
            <a:pPr lvl="0">
              <a:lnSpc>
                <a:spcPct val="100000"/>
              </a:lnSpc>
              <a:buClr>
                <a:srgbClr val="000000"/>
              </a:buClr>
              <a:buChar char="-"/>
            </a:pPr>
            <a:r>
              <a:rPr lang="cs-CZ" sz="1800" dirty="0">
                <a:solidFill>
                  <a:srgbClr val="000000"/>
                </a:solidFill>
              </a:rPr>
              <a:t>učitelka společně s dětmi říká básničku, když básnička skončí, vysloví kritérium pro třídění</a:t>
            </a:r>
          </a:p>
          <a:p>
            <a:pPr lvl="0">
              <a:lnSpc>
                <a:spcPct val="100000"/>
              </a:lnSpc>
              <a:buClr>
                <a:srgbClr val="000000"/>
              </a:buClr>
              <a:buChar char="-"/>
            </a:pPr>
            <a:r>
              <a:rPr lang="cs-CZ" sz="1800" dirty="0">
                <a:solidFill>
                  <a:srgbClr val="000000"/>
                </a:solidFill>
              </a:rPr>
              <a:t>úkolem </a:t>
            </a:r>
            <a:r>
              <a:rPr lang="cs-CZ" sz="1800" dirty="0" err="1">
                <a:solidFill>
                  <a:srgbClr val="000000"/>
                </a:solidFill>
              </a:rPr>
              <a:t>dětÍ</a:t>
            </a:r>
            <a:r>
              <a:rPr lang="cs-CZ" sz="1800" dirty="0">
                <a:solidFill>
                  <a:srgbClr val="000000"/>
                </a:solidFill>
              </a:rPr>
              <a:t> je rozdělit se do skupin, podle pokynů učitelky (kritéria pro třídění –BARVA, tvar, velikost)</a:t>
            </a:r>
          </a:p>
          <a:p>
            <a:pPr lvl="0">
              <a:lnSpc>
                <a:spcPct val="100000"/>
              </a:lnSpc>
              <a:buClr>
                <a:srgbClr val="000000"/>
              </a:buClr>
              <a:buChar char="-"/>
            </a:pPr>
            <a:r>
              <a:rPr lang="cs-CZ" sz="1800" dirty="0">
                <a:solidFill>
                  <a:srgbClr val="000000"/>
                </a:solidFill>
              </a:rPr>
              <a:t>po hře třídírna – přiřazování správného tvaru do předkresleného obrysu na obrázek </a:t>
            </a:r>
            <a:r>
              <a:rPr lang="cs-CZ" sz="1800" dirty="0" err="1">
                <a:solidFill>
                  <a:srgbClr val="000000"/>
                </a:solidFill>
              </a:rPr>
              <a:t>Šapita</a:t>
            </a:r>
            <a:endParaRPr lang="cs-CZ" sz="1800" dirty="0">
              <a:solidFill>
                <a:srgbClr val="000000"/>
              </a:solidFill>
            </a:endParaRPr>
          </a:p>
          <a:p>
            <a:pPr lvl="0">
              <a:lnSpc>
                <a:spcPct val="100000"/>
              </a:lnSpc>
              <a:buClr>
                <a:srgbClr val="000000"/>
              </a:buClr>
              <a:buChar char="-"/>
            </a:pPr>
            <a:r>
              <a:rPr lang="cs-CZ" sz="1800" dirty="0">
                <a:solidFill>
                  <a:srgbClr val="000000"/>
                </a:solidFill>
              </a:rPr>
              <a:t>domalování celého cirkusu – společná práce dětí</a:t>
            </a:r>
            <a:r>
              <a:rPr lang="cs-CZ" dirty="0">
                <a:solidFill>
                  <a:srgbClr val="000000"/>
                </a:solidFill>
              </a:rPr>
              <a:t/>
            </a:r>
            <a:br>
              <a:rPr lang="cs-CZ" dirty="0">
                <a:solidFill>
                  <a:srgbClr val="000000"/>
                </a:solidFill>
              </a:rPr>
            </a:br>
            <a:endParaRPr lang="cs-CZ" dirty="0">
              <a:solidFill>
                <a:srgbClr val="000000"/>
              </a:solidFill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F7EAD9A-CD01-45C3-9BDC-EB9C01CF0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5167">
            <a:off x="5691272" y="1047824"/>
            <a:ext cx="3258298" cy="30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6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48146">
            <a:off x="6124730" y="606969"/>
            <a:ext cx="2768091" cy="338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">
            <a:off x="3275915" y="396917"/>
            <a:ext cx="2627471" cy="321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92364">
            <a:off x="256132" y="574605"/>
            <a:ext cx="2821034" cy="3448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">
            <a:off x="110847" y="541425"/>
            <a:ext cx="2911376" cy="355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1797" y="597825"/>
            <a:ext cx="2911376" cy="355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322" y="541425"/>
            <a:ext cx="2911376" cy="355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20797" y="314007"/>
            <a:ext cx="92594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defTabSz="685800">
              <a:buClr>
                <a:srgbClr val="000000"/>
              </a:buClr>
              <a:buSzPts val="1800"/>
            </a:pPr>
            <a:r>
              <a:rPr lang="cs" b="1" cap="all" dirty="0">
                <a:solidFill>
                  <a:srgbClr val="000000"/>
                </a:solidFill>
              </a:rPr>
              <a:t>Reflexe: </a:t>
            </a:r>
          </a:p>
          <a:p>
            <a:pPr marL="114300" defTabSz="685800">
              <a:buClr>
                <a:srgbClr val="000000"/>
              </a:buClr>
              <a:buSzPts val="1800"/>
            </a:pPr>
            <a:r>
              <a:rPr lang="cs" cap="all" dirty="0">
                <a:solidFill>
                  <a:srgbClr val="000000"/>
                </a:solidFill>
              </a:rPr>
              <a:t>- děti poznávaly tvary a dobře je zařazovaly tam, kam patřily</a:t>
            </a:r>
          </a:p>
          <a:p>
            <a:pPr marL="114300" defTabSz="685800">
              <a:buClr>
                <a:srgbClr val="000000"/>
              </a:buClr>
              <a:buSzPts val="1800"/>
            </a:pPr>
            <a:r>
              <a:rPr lang="cs-CZ" cap="all" dirty="0">
                <a:solidFill>
                  <a:srgbClr val="000000"/>
                </a:solidFill>
              </a:rPr>
              <a:t>- </a:t>
            </a:r>
            <a:r>
              <a:rPr lang="cs-CZ" cap="all" dirty="0" err="1">
                <a:solidFill>
                  <a:srgbClr val="000000"/>
                </a:solidFill>
              </a:rPr>
              <a:t>bá</a:t>
            </a:r>
            <a:r>
              <a:rPr lang="cs" cap="all" dirty="0">
                <a:solidFill>
                  <a:srgbClr val="000000"/>
                </a:solidFill>
              </a:rPr>
              <a:t>snička byla dostatečně dlouhá na to, aby si našly svého kamaráda</a:t>
            </a:r>
          </a:p>
          <a:p>
            <a:pPr marL="114300" defTabSz="685800">
              <a:buClr>
                <a:srgbClr val="000000"/>
              </a:buClr>
              <a:buSzPts val="1800"/>
            </a:pPr>
            <a:r>
              <a:rPr lang="cs-CZ" cap="all" dirty="0">
                <a:solidFill>
                  <a:srgbClr val="000000"/>
                </a:solidFill>
              </a:rPr>
              <a:t>- n</a:t>
            </a:r>
            <a:r>
              <a:rPr lang="cs" cap="all" dirty="0">
                <a:solidFill>
                  <a:srgbClr val="000000"/>
                </a:solidFill>
              </a:rPr>
              <a:t>ejjednodušší kriterium pro děti byla barva, nejtěžší velikost </a:t>
            </a:r>
            <a:r>
              <a:rPr lang="cs-CZ" cap="all" dirty="0">
                <a:solidFill>
                  <a:srgbClr val="000000"/>
                </a:solidFill>
              </a:rPr>
              <a:t>ú</a:t>
            </a:r>
            <a:r>
              <a:rPr lang="cs" cap="all" dirty="0">
                <a:solidFill>
                  <a:srgbClr val="000000"/>
                </a:solidFill>
              </a:rPr>
              <a:t>tvarů</a:t>
            </a:r>
          </a:p>
          <a:p>
            <a:pPr marL="114300" defTabSz="685800">
              <a:buClr>
                <a:srgbClr val="000000"/>
              </a:buClr>
              <a:buSzPts val="1800"/>
            </a:pPr>
            <a:r>
              <a:rPr lang="cs-CZ" cap="all" dirty="0">
                <a:solidFill>
                  <a:srgbClr val="000000"/>
                </a:solidFill>
              </a:rPr>
              <a:t>- pro lepší uchování básničky – rytmické nástroje</a:t>
            </a:r>
          </a:p>
          <a:p>
            <a:pPr marL="285750" indent="-285750">
              <a:buFontTx/>
              <a:buChar char="-"/>
            </a:pP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F0FDBF0-C609-4B15-83C3-44F54A59B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415" y="1859961"/>
            <a:ext cx="2639797" cy="32250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8EB416C3-7466-4E71-8CF8-24016B5CF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458" y="2502254"/>
            <a:ext cx="1877731" cy="250567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C1D7E54D-ADA0-49E8-8D7E-385E198F9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123" y="2131358"/>
            <a:ext cx="2101914" cy="28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54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1700" y="288275"/>
            <a:ext cx="5333042" cy="572700"/>
          </a:xfrm>
        </p:spPr>
        <p:txBody>
          <a:bodyPr>
            <a:normAutofit fontScale="90000"/>
          </a:bodyPr>
          <a:lstStyle/>
          <a:p>
            <a:r>
              <a:rPr lang="cs-CZ" sz="3300" b="1" dirty="0">
                <a:solidFill>
                  <a:srgbClr val="000000"/>
                </a:solidFill>
              </a:rPr>
              <a:t>2. den - 5. 3. 2019 (úterý)</a:t>
            </a:r>
            <a:r>
              <a:rPr lang="cs-CZ" b="1" dirty="0">
                <a:solidFill>
                  <a:srgbClr val="000000"/>
                </a:solidFill>
              </a:rPr>
              <a:t/>
            </a:r>
            <a:br>
              <a:rPr lang="cs-CZ" b="1" dirty="0">
                <a:solidFill>
                  <a:srgbClr val="000000"/>
                </a:solidFill>
              </a:rPr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" sz="2000" b="1" u="sng" dirty="0">
                <a:solidFill>
                  <a:srgbClr val="7030A0"/>
                </a:solidFill>
              </a:rPr>
              <a:t>Téma: Rytmus </a:t>
            </a:r>
            <a:br>
              <a:rPr lang="cs" sz="2000" b="1" u="sng" dirty="0">
                <a:solidFill>
                  <a:srgbClr val="7030A0"/>
                </a:solidFill>
              </a:rPr>
            </a:br>
            <a:r>
              <a:rPr lang="cs" sz="2000" b="1" u="sng" dirty="0">
                <a:solidFill>
                  <a:srgbClr val="7030A0"/>
                </a:solidFill>
              </a:rPr>
              <a:t>Aktivita: </a:t>
            </a:r>
            <a:r>
              <a:rPr lang="cs-CZ" sz="2000" b="1" u="sng" dirty="0">
                <a:solidFill>
                  <a:srgbClr val="7030A0"/>
                </a:solidFill>
              </a:rPr>
              <a:t>Klauni a jejich míčky</a:t>
            </a:r>
            <a:r>
              <a:rPr lang="cs-CZ" b="1" u="sng" dirty="0">
                <a:solidFill>
                  <a:srgbClr val="000000"/>
                </a:solidFill>
              </a:rPr>
              <a:t/>
            </a:r>
            <a:br>
              <a:rPr lang="cs-CZ" b="1" u="sng" dirty="0">
                <a:solidFill>
                  <a:srgbClr val="000000"/>
                </a:solidFill>
              </a:rPr>
            </a:br>
            <a:endParaRPr lang="cs-CZ" b="1" u="sng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cs" sz="1800" b="1" dirty="0">
                <a:solidFill>
                  <a:srgbClr val="000000"/>
                </a:solidFill>
              </a:rPr>
              <a:t>Vzdělávací cíle:</a:t>
            </a:r>
          </a:p>
          <a:p>
            <a:pPr marL="0" lvl="0" indent="0">
              <a:lnSpc>
                <a:spcPct val="100000"/>
              </a:lnSpc>
              <a:buNone/>
            </a:pPr>
            <a:endParaRPr lang="cs" sz="1800" b="1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cs" sz="1800" dirty="0">
                <a:solidFill>
                  <a:srgbClr val="000000"/>
                </a:solidFill>
              </a:rPr>
              <a:t>- umět </a:t>
            </a:r>
            <a:r>
              <a:rPr lang="cs" sz="1800" b="1" dirty="0">
                <a:solidFill>
                  <a:srgbClr val="000000"/>
                </a:solidFill>
              </a:rPr>
              <a:t>rozlišit</a:t>
            </a:r>
            <a:r>
              <a:rPr lang="cs" sz="1800" dirty="0">
                <a:solidFill>
                  <a:srgbClr val="000000"/>
                </a:solidFill>
              </a:rPr>
              <a:t> základní geometrické tvary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" sz="1800" dirty="0">
                <a:solidFill>
                  <a:srgbClr val="000000"/>
                </a:solidFill>
              </a:rPr>
              <a:t>- </a:t>
            </a:r>
            <a:r>
              <a:rPr lang="cs" sz="1800" b="1" dirty="0">
                <a:solidFill>
                  <a:srgbClr val="000000"/>
                </a:solidFill>
              </a:rPr>
              <a:t>řeši</a:t>
            </a:r>
            <a:r>
              <a:rPr lang="cs-CZ" sz="1800" b="1" dirty="0">
                <a:solidFill>
                  <a:srgbClr val="000000"/>
                </a:solidFill>
              </a:rPr>
              <a:t>T</a:t>
            </a:r>
            <a:r>
              <a:rPr lang="cs" sz="1800" b="1" dirty="0">
                <a:solidFill>
                  <a:srgbClr val="000000"/>
                </a:solidFill>
              </a:rPr>
              <a:t> problémy </a:t>
            </a:r>
            <a:r>
              <a:rPr lang="cs" sz="1800" dirty="0">
                <a:solidFill>
                  <a:srgbClr val="000000"/>
                </a:solidFill>
              </a:rPr>
              <a:t>na základě bezprostřední zkušenosti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800" dirty="0">
                <a:solidFill>
                  <a:srgbClr val="000000"/>
                </a:solidFill>
              </a:rPr>
              <a:t>- p</a:t>
            </a:r>
            <a:r>
              <a:rPr lang="cs" sz="1800" dirty="0">
                <a:solidFill>
                  <a:srgbClr val="000000"/>
                </a:solidFill>
              </a:rPr>
              <a:t>omocí pohybové aktivity rozvíjet </a:t>
            </a:r>
            <a:r>
              <a:rPr lang="cs" sz="1800" b="1" dirty="0">
                <a:solidFill>
                  <a:srgbClr val="000000"/>
                </a:solidFill>
              </a:rPr>
              <a:t>předmatematické představy </a:t>
            </a:r>
            <a:r>
              <a:rPr lang="cs" sz="1800" dirty="0">
                <a:solidFill>
                  <a:srgbClr val="000000"/>
                </a:solidFill>
              </a:rPr>
              <a:t>dětí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" sz="1800" dirty="0">
                <a:solidFill>
                  <a:srgbClr val="000000"/>
                </a:solidFill>
              </a:rPr>
              <a:t>- schopnost </a:t>
            </a:r>
            <a:r>
              <a:rPr lang="cs" sz="1800" b="1" dirty="0">
                <a:solidFill>
                  <a:srgbClr val="000000"/>
                </a:solidFill>
              </a:rPr>
              <a:t>orientovat se v prostoru a na ploše</a:t>
            </a:r>
          </a:p>
          <a:p>
            <a:pPr marL="11430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BD50B19E-33D0-4BCF-BE39-E04A80507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026" y="294301"/>
            <a:ext cx="2288774" cy="293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90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algn="l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cs" sz="15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Popis činnosti:</a:t>
            </a:r>
            <a:endParaRPr sz="15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cs-CZ" dirty="0">
                <a:solidFill>
                  <a:srgbClr val="000000"/>
                </a:solidFill>
              </a:rPr>
              <a:t>- volná hra – pěnové kostky – TVORBA BAREVNÉHO rytmu podle předlohy (NÁPODOBA)</a:t>
            </a:r>
          </a:p>
          <a:p>
            <a:pPr marL="114300" lv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cs" dirty="0">
                <a:solidFill>
                  <a:srgbClr val="000000"/>
                </a:solidFill>
              </a:rPr>
              <a:t>- děti vytvářely papírové kuličky – mačkání papíru</a:t>
            </a:r>
            <a:endParaRPr dirty="0"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cs-CZ" dirty="0">
                <a:solidFill>
                  <a:srgbClr val="000000"/>
                </a:solidFill>
              </a:rPr>
              <a:t>- r</a:t>
            </a:r>
            <a:r>
              <a:rPr lang="cs" dirty="0">
                <a:solidFill>
                  <a:srgbClr val="000000"/>
                </a:solidFill>
              </a:rPr>
              <a:t>anní cvičení – využití papírových kuliček, </a:t>
            </a:r>
            <a:r>
              <a:rPr lang="cs-CZ" dirty="0">
                <a:solidFill>
                  <a:srgbClr val="000000"/>
                </a:solidFill>
              </a:rPr>
              <a:t>učitelky jako klauni – prolézt obručí do Cirkusu</a:t>
            </a:r>
            <a:endParaRPr lang="cs" dirty="0"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cs-CZ" dirty="0">
                <a:solidFill>
                  <a:srgbClr val="000000"/>
                </a:solidFill>
              </a:rPr>
              <a:t>- p</a:t>
            </a:r>
            <a:r>
              <a:rPr lang="cs" dirty="0">
                <a:solidFill>
                  <a:srgbClr val="000000"/>
                </a:solidFill>
              </a:rPr>
              <a:t>ohybová hra – vytváření početních skupinek dle pokynů učitelky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cs-CZ" dirty="0">
                <a:solidFill>
                  <a:srgbClr val="000000"/>
                </a:solidFill>
              </a:rPr>
              <a:t>- řízená činnost- m</a:t>
            </a:r>
            <a:r>
              <a:rPr lang="cs" dirty="0">
                <a:solidFill>
                  <a:srgbClr val="000000"/>
                </a:solidFill>
              </a:rPr>
              <a:t>otivace - klauni poztráceli bambule z kabátu (volně na koberci)</a:t>
            </a:r>
            <a:endParaRPr dirty="0"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cs" dirty="0">
                <a:solidFill>
                  <a:srgbClr val="000000"/>
                </a:solidFill>
              </a:rPr>
              <a:t>- děti je pomáhaly skládat do kruhu dle určitého kritéria a pokynů učitelky – střídání červená, zelená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endParaRPr lang="cs" dirty="0"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cs-CZ" dirty="0">
                <a:solidFill>
                  <a:srgbClr val="000000"/>
                </a:solidFill>
              </a:rPr>
              <a:t>- s</a:t>
            </a:r>
            <a:r>
              <a:rPr lang="cs" dirty="0">
                <a:solidFill>
                  <a:srgbClr val="000000"/>
                </a:solidFill>
              </a:rPr>
              <a:t>amostatná činnost – děti si volně chodily pro papírové kuličky a skládaly  do své obruče (střídání červená, zelená)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cs" dirty="0">
                <a:solidFill>
                  <a:srgbClr val="000000"/>
                </a:solidFill>
              </a:rPr>
              <a:t>- pracovní list – úkol - vymaluj klaunovi jeho míčky podle zadání - opakování činnosti - střídání barev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8093</TotalTime>
  <Words>934</Words>
  <Application>Microsoft Office PowerPoint</Application>
  <PresentationFormat>Předvádění na obrazovce (16:9)</PresentationFormat>
  <Paragraphs>141</Paragraphs>
  <Slides>39</Slides>
  <Notes>21</Notes>
  <HiddenSlides>0</HiddenSlides>
  <MMClips>7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Droplet</vt:lpstr>
      <vt:lpstr>Prezentace aplikace PowerPoint</vt:lpstr>
      <vt:lpstr>Projekt SC1:  Podpora matematické pregramotnosti v předškolním vzdělávání </vt:lpstr>
      <vt:lpstr>den - 4. 3. 2019 (pondělí)</vt:lpstr>
      <vt:lpstr>Popis činnosti:</vt:lpstr>
      <vt:lpstr>Prezentace aplikace PowerPoint</vt:lpstr>
      <vt:lpstr>Prezentace aplikace PowerPoint</vt:lpstr>
      <vt:lpstr>Prezentace aplikace PowerPoint</vt:lpstr>
      <vt:lpstr>2. den - 5. 3. 2019 (úterý) </vt:lpstr>
      <vt:lpstr>Popis činnosti: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3. den - 6. 3. 2019 (středa)</vt:lpstr>
      <vt:lpstr>Popis činnosti:</vt:lpstr>
      <vt:lpstr>Prezentace aplikace PowerPoint</vt:lpstr>
      <vt:lpstr>Prezentace aplikace PowerPoint</vt:lpstr>
      <vt:lpstr>Prezentace aplikace PowerPoint</vt:lpstr>
      <vt:lpstr>4. den - 7. 3. 2019 (čtvrtek) Téma: Práce s daty Aktivita: Geometrická housenka (modifikace: Klaunovy ztracené míčky)  Vzdělávací cíle: - třídit soubor předmětů podle určitého pravidla  - umět rozlišit základní geometrické útvary a barvy - řešit problémy na základě bezprostřední zkušenosti - konkrétní práce s materiálem (třídění, porovnávání, uspořádání) - pomocí pohybové aktivity rozvíjet předmatematické představy dětí - rozvoj pohybových schopností a zdokonalování dovedností v oblasti hrubé i jemné motoriky - chápat jednoduché souvislosti, umět porovnávat </vt:lpstr>
      <vt:lpstr>Popis činnosti: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5. den - 8. 3. 2019 (pátek) </vt:lpstr>
      <vt:lpstr>Popis činnosti: - motivace – četba pohádky O červené řepě – ztráta písmen z knihy – nedokončená pohádka - dokončování příběhu dětmi  - filosofování s dětmi: Jak by mohla pohádka dopadnout? - Může vyrůst takhle veliká řepa? - Vešla by se do dveří? - Vytáhne myš řepu? ( děti vyhodnocují pravda x nepravda) - divadlo učitelek – jak to bylo doopravdy - práce s obrázky z pohádky – na magnetické tabuli byla nakreslená řepa – děti jednotlivě přiřazovaly obrázky podle pořadí a pokynů učitelky - určování pořadí, posloupnost – využití pojmů před, za, první, poslední, vedle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Michaela Králová</dc:creator>
  <cp:lastModifiedBy>Zástupce</cp:lastModifiedBy>
  <cp:revision>39</cp:revision>
  <dcterms:modified xsi:type="dcterms:W3CDTF">2019-09-14T18:08:22Z</dcterms:modified>
</cp:coreProperties>
</file>