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73" r:id="rId4"/>
    <p:sldId id="258" r:id="rId5"/>
    <p:sldId id="270" r:id="rId6"/>
    <p:sldId id="261" r:id="rId7"/>
    <p:sldId id="264" r:id="rId8"/>
    <p:sldId id="266" r:id="rId9"/>
    <p:sldId id="274" r:id="rId10"/>
    <p:sldId id="267" r:id="rId11"/>
    <p:sldId id="275" r:id="rId12"/>
    <p:sldId id="271" r:id="rId13"/>
    <p:sldId id="265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39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14.10.2019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14.10.2019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martina.richterova@tul.cz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5720" y="3200400"/>
            <a:ext cx="8501122" cy="3657600"/>
          </a:xfrm>
        </p:spPr>
        <p:txBody>
          <a:bodyPr>
            <a:normAutofit/>
          </a:bodyPr>
          <a:lstStyle/>
          <a:p>
            <a:r>
              <a:rPr lang="cs-CZ" sz="3600" dirty="0" smtClean="0">
                <a:latin typeface="Arial" pitchFamily="34" charset="0"/>
                <a:cs typeface="Arial" pitchFamily="34" charset="0"/>
              </a:rPr>
              <a:t>Martina Richterová</a:t>
            </a:r>
          </a:p>
          <a:p>
            <a:r>
              <a:rPr lang="cs-CZ" sz="3200" dirty="0" smtClean="0">
                <a:latin typeface="Arial" pitchFamily="34" charset="0"/>
                <a:cs typeface="Arial" pitchFamily="34" charset="0"/>
              </a:rPr>
              <a:t>Akademik: PhDr. Jana Johnová, PhD.</a:t>
            </a:r>
          </a:p>
          <a:p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Mentor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Bc. Věra Motyčková</a:t>
            </a:r>
          </a:p>
          <a:p>
            <a:endParaRPr lang="cs-CZ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Technická univerzita v Liberci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Fakulta přírodovědně-humanitní a pedagogická</a:t>
            </a:r>
          </a:p>
          <a:p>
            <a:endParaRPr lang="cs-CZ" sz="4000" dirty="0" smtClean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Příprava dětí v MŠ pro správný úchop </a:t>
            </a:r>
            <a:r>
              <a:rPr lang="cs-CZ" smtClean="0">
                <a:latin typeface="Arial" pitchFamily="34" charset="0"/>
                <a:cs typeface="Arial" pitchFamily="34" charset="0"/>
              </a:rPr>
              <a:t>psací potřeby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arťa\Desktop\logo-fp-cmyk-cz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042219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Shrnutí výsledků - jednotlivě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3873412"/>
              </p:ext>
            </p:extLst>
          </p:nvPr>
        </p:nvGraphicFramePr>
        <p:xfrm>
          <a:off x="914400" y="1447800"/>
          <a:ext cx="7772400" cy="47375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Dítě</a:t>
                      </a:r>
                      <a:endParaRPr lang="cs-CZ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Výchozí stav</a:t>
                      </a:r>
                      <a:endParaRPr lang="cs-CZ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Průběžný stav</a:t>
                      </a:r>
                      <a:endParaRPr lang="cs-CZ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Závěrečný stav</a:t>
                      </a:r>
                      <a:endParaRPr lang="cs-CZ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Cecilka (3 roky, 10 měsíců)</a:t>
                      </a:r>
                      <a:endParaRPr lang="cs-CZ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Nesprávný úchop</a:t>
                      </a:r>
                      <a:endParaRPr lang="cs-CZ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Přetrvává nesprávný úchop</a:t>
                      </a:r>
                      <a:endParaRPr lang="cs-CZ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Správný úchop</a:t>
                      </a:r>
                      <a:endParaRPr lang="cs-CZ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Hanička (5 let, 5 měsíců)</a:t>
                      </a:r>
                      <a:endParaRPr lang="cs-CZ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Nesprávný úchop</a:t>
                      </a:r>
                      <a:endParaRPr lang="cs-CZ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Značný pokrok</a:t>
                      </a:r>
                      <a:endParaRPr lang="cs-CZ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Správný úchop</a:t>
                      </a:r>
                      <a:endParaRPr lang="cs-CZ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Linda (4 roky, 9 měsíců)</a:t>
                      </a:r>
                      <a:endParaRPr lang="cs-CZ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Nesprávný úchop</a:t>
                      </a:r>
                      <a:endParaRPr lang="cs-CZ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Značný pokrok</a:t>
                      </a:r>
                      <a:endParaRPr lang="cs-CZ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Správný úchop</a:t>
                      </a:r>
                      <a:endParaRPr lang="cs-CZ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Dorka (3 roky, 10 měsíců)</a:t>
                      </a:r>
                      <a:endParaRPr lang="cs-CZ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Správný úchop s odchylkou</a:t>
                      </a:r>
                      <a:endParaRPr lang="cs-CZ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Správný úchop s odchylkou</a:t>
                      </a:r>
                      <a:endParaRPr lang="cs-CZ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Mírný pokrok, stále správný úchop odchylkou</a:t>
                      </a:r>
                      <a:endParaRPr lang="cs-CZ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Bětka (4 roky, 10 měsíců)</a:t>
                      </a:r>
                      <a:endParaRPr lang="cs-CZ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Správný úchop s odchylkou</a:t>
                      </a:r>
                      <a:endParaRPr lang="cs-CZ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Správný úchop s odchylkou</a:t>
                      </a:r>
                      <a:endParaRPr lang="cs-CZ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Správný úchop s odchylkou</a:t>
                      </a:r>
                      <a:endParaRPr lang="cs-CZ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František (4 roky, 3 měsíce)</a:t>
                      </a:r>
                      <a:endParaRPr lang="cs-CZ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Nesprávný úchop</a:t>
                      </a:r>
                      <a:endParaRPr lang="cs-CZ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Nesprávný úchop</a:t>
                      </a:r>
                      <a:endParaRPr lang="cs-CZ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Správný úchop s odchylkou</a:t>
                      </a:r>
                      <a:endParaRPr lang="cs-CZ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Gábinka (3 roky, 10 měsíců)</a:t>
                      </a:r>
                      <a:endParaRPr lang="cs-CZ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Nesprávný úchop</a:t>
                      </a:r>
                      <a:endParaRPr lang="cs-CZ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Nesprávný úchop</a:t>
                      </a:r>
                      <a:endParaRPr lang="cs-CZ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Nesprávný úchop s pokrokem</a:t>
                      </a:r>
                      <a:endParaRPr lang="cs-CZ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Alex (4 roky, 5 měsíců)</a:t>
                      </a:r>
                      <a:endParaRPr lang="cs-CZ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Nesprávný úchop </a:t>
                      </a:r>
                      <a:endParaRPr lang="cs-CZ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Mírný pokrok</a:t>
                      </a:r>
                      <a:endParaRPr lang="cs-CZ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Nesprávný úchop s pokrokem</a:t>
                      </a:r>
                      <a:endParaRPr lang="cs-CZ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Janička (5 let, 5 měsíců)</a:t>
                      </a:r>
                      <a:endParaRPr lang="cs-CZ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Nesprávný úchop</a:t>
                      </a:r>
                      <a:endParaRPr lang="cs-CZ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Nesprávný úchop</a:t>
                      </a:r>
                      <a:endParaRPr lang="cs-CZ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Nesprávný úchop s pokrokem</a:t>
                      </a:r>
                      <a:endParaRPr lang="cs-CZ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Karolínka (3 roky, 5 měsíců)</a:t>
                      </a:r>
                      <a:endParaRPr lang="cs-CZ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Nesprávný úchop</a:t>
                      </a:r>
                      <a:endParaRPr lang="cs-CZ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Mírný pokrok</a:t>
                      </a:r>
                      <a:endParaRPr lang="cs-CZ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Nesprávný úchop s pokrokem</a:t>
                      </a:r>
                      <a:endParaRPr lang="cs-CZ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Emil (4 roky, 10 měsíců)</a:t>
                      </a:r>
                      <a:endParaRPr lang="cs-CZ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Nesprávný úchop</a:t>
                      </a:r>
                      <a:endParaRPr lang="cs-CZ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/>
                        <a:t>Nesprávný úchop</a:t>
                      </a:r>
                      <a:endParaRPr lang="cs-CZ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/>
                        <a:t>Nesprávný úchop s mírným pokrokem</a:t>
                      </a:r>
                      <a:endParaRPr lang="cs-CZ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Shrnutí výsledků - celkové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721934"/>
              </p:ext>
            </p:extLst>
          </p:nvPr>
        </p:nvGraphicFramePr>
        <p:xfrm>
          <a:off x="899592" y="4077072"/>
          <a:ext cx="7618040" cy="2232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80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6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6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8062">
                <a:tc>
                  <a:txBody>
                    <a:bodyPr/>
                    <a:lstStyle/>
                    <a:p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Počáteční stav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 smtClean="0"/>
                        <a:t>Koncový stav</a:t>
                      </a:r>
                      <a:endParaRPr lang="cs-CZ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Nesprávný úchop</a:t>
                      </a:r>
                      <a:endParaRPr lang="cs-CZ" sz="2000" b="1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82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46</a:t>
                      </a:r>
                      <a:endParaRPr lang="cs-CZ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Správný úchop s odchylkou</a:t>
                      </a:r>
                      <a:endParaRPr lang="cs-CZ" sz="2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18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27</a:t>
                      </a:r>
                      <a:endParaRPr lang="cs-CZ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Správný úchop</a:t>
                      </a:r>
                      <a:endParaRPr lang="cs-CZ" sz="2000" b="1" dirty="0"/>
                    </a:p>
                  </a:txBody>
                  <a:tcP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0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27</a:t>
                      </a:r>
                      <a:endParaRPr lang="cs-CZ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827584" y="1628800"/>
            <a:ext cx="7113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Výzkumné otázky: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Jaký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je výchozí stav úchopu psací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potřeby 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na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začátku 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     monitorovaného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období?</a:t>
            </a:r>
          </a:p>
          <a:p>
            <a:pPr marL="457200" indent="-457200">
              <a:buAutoNum type="arabicParenR"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2.    Jaké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změny v úchopu psací potřeby byly zaznamenány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       při  závěrečném šetření?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92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Závěr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Systematická a důsledná práce s adapterem</a:t>
            </a:r>
          </a:p>
          <a:p>
            <a:pPr>
              <a:buNone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Častější frekvence v průběhu jednoho týdne</a:t>
            </a:r>
          </a:p>
          <a:p>
            <a:pPr>
              <a:buNone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Další činnosti podporující rozvoj jemné a hrubé motoriky</a:t>
            </a:r>
          </a:p>
          <a:p>
            <a:endParaRPr lang="cs-CZ" dirty="0"/>
          </a:p>
        </p:txBody>
      </p:sp>
      <p:pic>
        <p:nvPicPr>
          <p:cNvPr id="3076" name="Picture 4" descr="C:\Users\Marťa\Desktop\37557563-cute-ragazza-felice-adorabile-bambino-in-età-prescolare-la-pittura-con-colori-ad-acqua-su-tela-in-pi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85728"/>
            <a:ext cx="2928958" cy="1951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083188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Děkuji za pozornost.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200" dirty="0" smtClean="0">
                <a:latin typeface="Arial" pitchFamily="34" charset="0"/>
                <a:cs typeface="Arial" pitchFamily="34" charset="0"/>
              </a:rPr>
              <a:t>Bc. Martina Richterová</a:t>
            </a:r>
            <a:br>
              <a:rPr lang="cs-CZ" sz="3200" dirty="0" smtClean="0">
                <a:latin typeface="Arial" pitchFamily="34" charset="0"/>
                <a:cs typeface="Arial" pitchFamily="34" charset="0"/>
              </a:rPr>
            </a:br>
            <a:r>
              <a:rPr lang="cs-CZ" sz="3200" dirty="0" err="1" smtClean="0">
                <a:latin typeface="Arial" pitchFamily="34" charset="0"/>
                <a:cs typeface="Arial" pitchFamily="34" charset="0"/>
                <a:hlinkClick r:id="rId2"/>
              </a:rPr>
              <a:t>martina.richterova</a:t>
            </a:r>
            <a:r>
              <a:rPr lang="cs-CZ" sz="3200" dirty="0" smtClean="0">
                <a:latin typeface="Arial" pitchFamily="34" charset="0"/>
                <a:cs typeface="Arial" pitchFamily="34" charset="0"/>
                <a:hlinkClick r:id="rId2"/>
              </a:rPr>
              <a:t>@tul.</a:t>
            </a:r>
            <a:r>
              <a:rPr lang="cs-CZ" sz="3200" dirty="0" err="1" smtClean="0">
                <a:latin typeface="Arial" pitchFamily="34" charset="0"/>
                <a:cs typeface="Arial" pitchFamily="34" charset="0"/>
                <a:hlinkClick r:id="rId2"/>
              </a:rPr>
              <a:t>cz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3200" dirty="0" smtClean="0">
                <a:latin typeface="Arial" pitchFamily="34" charset="0"/>
                <a:cs typeface="Arial" pitchFamily="34" charset="0"/>
              </a:rPr>
            </a:br>
            <a:r>
              <a:rPr lang="cs-CZ" sz="2800" dirty="0" smtClean="0">
                <a:latin typeface="Arial" pitchFamily="34" charset="0"/>
                <a:cs typeface="Arial" pitchFamily="34" charset="0"/>
              </a:rPr>
              <a:t>tel.: 724 331 946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Úvod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Vývoj moderní technologie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lvl="8"/>
            <a:r>
              <a:rPr lang="cs-CZ" dirty="0" smtClean="0"/>
              <a:t>               </a:t>
            </a:r>
            <a:r>
              <a:rPr lang="cs-CZ" sz="3200" b="1" dirty="0" smtClean="0">
                <a:solidFill>
                  <a:srgbClr val="FF0000"/>
                </a:solidFill>
              </a:rPr>
              <a:t>→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 descr="C:\Users\Marťa\Desktop\OMA772672_profimedia_02957057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500306"/>
            <a:ext cx="4036151" cy="2688365"/>
          </a:xfrm>
          <a:prstGeom prst="rect">
            <a:avLst/>
          </a:prstGeom>
          <a:noFill/>
        </p:spPr>
      </p:pic>
      <p:pic>
        <p:nvPicPr>
          <p:cNvPr id="1028" name="Picture 4" descr="C:\Users\Marťa\Desktop\krouz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500306"/>
            <a:ext cx="3429024" cy="2777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Identifikace problému v praxi: </a:t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r>
              <a:rPr lang="cs-C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Nesprávné držení psací potřeby</a:t>
            </a:r>
          </a:p>
          <a:p>
            <a:endParaRPr lang="cs-CZ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Nesprávný úchop         </a:t>
            </a:r>
            <a:r>
              <a:rPr lang="cs-CZ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x </a:t>
            </a:r>
            <a:r>
              <a:rPr lang="cs-CZ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Správný úchop </a:t>
            </a:r>
          </a:p>
          <a:p>
            <a:pPr>
              <a:buNone/>
            </a:pP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Marťa\Desktop\_DSC6915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929066"/>
            <a:ext cx="2868287" cy="1906590"/>
          </a:xfrm>
          <a:prstGeom prst="rect">
            <a:avLst/>
          </a:prstGeom>
          <a:noFill/>
        </p:spPr>
      </p:pic>
      <p:pic>
        <p:nvPicPr>
          <p:cNvPr id="2051" name="Picture 3" descr="C:\Users\Marťa\Desktop\s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857628"/>
            <a:ext cx="2986297" cy="2144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latin typeface="Arial" pitchFamily="34" charset="0"/>
                <a:cs typeface="Arial" pitchFamily="34" charset="0"/>
              </a:rPr>
              <a:t>Cíl akčního výzkumu</a:t>
            </a:r>
            <a:endParaRPr lang="cs-CZ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785926"/>
            <a:ext cx="7772400" cy="4233874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Ověření účinnosti práce s adapterem při nácviku správného držení psací potřeby dětmi v MŠ.</a:t>
            </a: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Adapter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C:\Users\Marťa\Desktop\10038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3754781" cy="3857652"/>
          </a:xfrm>
          <a:prstGeom prst="rect">
            <a:avLst/>
          </a:prstGeom>
          <a:noFill/>
        </p:spPr>
      </p:pic>
      <p:pic>
        <p:nvPicPr>
          <p:cNvPr id="1027" name="Picture 3" descr="C:\Users\Marťa\Desktop\e2e17596a3a480f913bd1197f395dd2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2119" y="2428868"/>
            <a:ext cx="4741881" cy="2670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39784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Výzkumné otázky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200" dirty="0" smtClean="0">
                <a:latin typeface="Arial" pitchFamily="34" charset="0"/>
                <a:cs typeface="Arial" pitchFamily="34" charset="0"/>
              </a:rPr>
              <a:t>K naplnění cíle akčního výzkumu byly vytyčeny následující výzkumné otázky:</a:t>
            </a:r>
          </a:p>
          <a:p>
            <a:pPr>
              <a:buNone/>
            </a:pPr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1) Jaký je výchozí stav úchopu psací potřeby u sledované skupiny dětí předškolního věku na začátku monitorovaného období?</a:t>
            </a:r>
          </a:p>
          <a:p>
            <a:pPr marL="457200" indent="-457200">
              <a:buAutoNum type="arabicParenR"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2) Jaké změny v úchopu psací potřeby byly zaznamenány při závěrečném šetření po uplynulém monitorovaném období?</a:t>
            </a:r>
          </a:p>
          <a:p>
            <a:pPr>
              <a:buNone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arťa\Desktop\Bakalářka\Doctrina Akční výzkum\Natálka (5,5 let) 8. dítě\1. setkání\IMG_013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16719" y="1812117"/>
            <a:ext cx="3067048" cy="230028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Průběh výzkumného šetření</a:t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Ukázka průběhu výzkumného šetření u vybraného dítěte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571612"/>
            <a:ext cx="3143240" cy="235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429000"/>
            <a:ext cx="2428891" cy="323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Průběh výzkumného šetření</a:t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r>
              <a:rPr lang="cs-CZ" sz="2200" dirty="0" smtClean="0">
                <a:latin typeface="Arial" pitchFamily="34" charset="0"/>
                <a:cs typeface="Arial" pitchFamily="34" charset="0"/>
              </a:rPr>
              <a:t>Ukázka průběhu výzkumného šetření u vybraného dítěte</a:t>
            </a:r>
            <a:endParaRPr lang="cs-CZ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09356" y="1719480"/>
            <a:ext cx="2882470" cy="215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 flipV="1">
            <a:off x="5572132" y="1285861"/>
            <a:ext cx="2214578" cy="295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143248"/>
            <a:ext cx="2538419" cy="338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Shrnutí výsledků 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827584" y="1628800"/>
            <a:ext cx="7113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Výzkumné otázky: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Jaký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je výchozí stav úchopu psací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potřeby 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na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začátku 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     monitorovaného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období?</a:t>
            </a:r>
          </a:p>
          <a:p>
            <a:pPr marL="457200" indent="-457200">
              <a:buAutoNum type="arabicParenR"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2.    Jaké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změny v úchopu psací potřeby byly zaznamenány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       při  závěrečném šetření?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73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2250</TotalTime>
  <Words>368</Words>
  <Application>Microsoft Office PowerPoint</Application>
  <PresentationFormat>Předvádění na obrazovce (4:3)</PresentationFormat>
  <Paragraphs>109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Calibri</vt:lpstr>
      <vt:lpstr>Franklin Gothic Book</vt:lpstr>
      <vt:lpstr>Perpetua</vt:lpstr>
      <vt:lpstr>Wingdings 2</vt:lpstr>
      <vt:lpstr>Jmění</vt:lpstr>
      <vt:lpstr>Příprava dětí v MŠ pro správný úchop psací potřeby</vt:lpstr>
      <vt:lpstr>Úvod</vt:lpstr>
      <vt:lpstr>Prezentace aplikace PowerPoint</vt:lpstr>
      <vt:lpstr>Cíl akčního výzkumu</vt:lpstr>
      <vt:lpstr>Adapter</vt:lpstr>
      <vt:lpstr>Výzkumné otázky </vt:lpstr>
      <vt:lpstr>Průběh výzkumného šetření Ukázka průběhu výzkumného šetření u vybraného dítěte</vt:lpstr>
      <vt:lpstr>Průběh výzkumného šetření Ukázka průběhu výzkumného šetření u vybraného dítěte</vt:lpstr>
      <vt:lpstr>Shrnutí výsledků </vt:lpstr>
      <vt:lpstr>Shrnutí výsledků - jednotlivě </vt:lpstr>
      <vt:lpstr>Shrnutí výsledků - celkové</vt:lpstr>
      <vt:lpstr>Závěr</vt:lpstr>
      <vt:lpstr>Děkuji za pozornost.  Bc. Martina Richterová martina.richterova@tul.cz tel.: 724 331 946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Miroslav Matouš</dc:title>
  <dc:creator>Martinka</dc:creator>
  <cp:lastModifiedBy>Jana Johnová</cp:lastModifiedBy>
  <cp:revision>42</cp:revision>
  <dcterms:created xsi:type="dcterms:W3CDTF">2014-11-21T15:15:37Z</dcterms:created>
  <dcterms:modified xsi:type="dcterms:W3CDTF">2019-10-14T19:05:39Z</dcterms:modified>
</cp:coreProperties>
</file>