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256" r:id="rId2"/>
    <p:sldId id="264" r:id="rId3"/>
    <p:sldId id="258" r:id="rId4"/>
    <p:sldId id="259" r:id="rId5"/>
    <p:sldId id="291" r:id="rId6"/>
    <p:sldId id="260" r:id="rId7"/>
    <p:sldId id="263" r:id="rId8"/>
    <p:sldId id="261" r:id="rId9"/>
    <p:sldId id="278" r:id="rId10"/>
    <p:sldId id="292" r:id="rId11"/>
    <p:sldId id="280" r:id="rId12"/>
    <p:sldId id="281" r:id="rId13"/>
    <p:sldId id="282" r:id="rId14"/>
    <p:sldId id="283" r:id="rId15"/>
    <p:sldId id="293" r:id="rId16"/>
    <p:sldId id="294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72" r:id="rId25"/>
    <p:sldId id="277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2CC0-BA06-4760-9360-A9A855ACFF50}" type="datetimeFigureOut">
              <a:rPr lang="cs-CZ" smtClean="0"/>
              <a:t>27.09.2019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9658-DE4C-40AD-A514-085FA7207D3C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65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2CC0-BA06-4760-9360-A9A855ACFF50}" type="datetimeFigureOut">
              <a:rPr lang="cs-CZ" smtClean="0"/>
              <a:t>27.09.2019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9658-DE4C-40AD-A514-085FA7207D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91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2CC0-BA06-4760-9360-A9A855ACFF50}" type="datetimeFigureOut">
              <a:rPr lang="cs-CZ" smtClean="0"/>
              <a:t>27.09.2019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9658-DE4C-40AD-A514-085FA7207D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2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2CC0-BA06-4760-9360-A9A855ACFF50}" type="datetimeFigureOut">
              <a:rPr lang="cs-CZ" smtClean="0"/>
              <a:t>27.09.2019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9658-DE4C-40AD-A514-085FA7207D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09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2CC0-BA06-4760-9360-A9A855ACFF50}" type="datetimeFigureOut">
              <a:rPr lang="cs-CZ" smtClean="0"/>
              <a:t>27.09.2019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9658-DE4C-40AD-A514-085FA7207D3C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8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2CC0-BA06-4760-9360-A9A855ACFF50}" type="datetimeFigureOut">
              <a:rPr lang="cs-CZ" smtClean="0"/>
              <a:t>27.09.2019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9658-DE4C-40AD-A514-085FA7207D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755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2CC0-BA06-4760-9360-A9A855ACFF50}" type="datetimeFigureOut">
              <a:rPr lang="cs-CZ" smtClean="0"/>
              <a:t>27.09.2019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9658-DE4C-40AD-A514-085FA7207D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766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2CC0-BA06-4760-9360-A9A855ACFF50}" type="datetimeFigureOut">
              <a:rPr lang="cs-CZ" smtClean="0"/>
              <a:t>27.09.2019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9658-DE4C-40AD-A514-085FA7207D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16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2CC0-BA06-4760-9360-A9A855ACFF50}" type="datetimeFigureOut">
              <a:rPr lang="cs-CZ" smtClean="0"/>
              <a:t>27.09.2019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9658-DE4C-40AD-A514-085FA7207D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60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A212CC0-BA06-4760-9360-A9A855ACFF50}" type="datetimeFigureOut">
              <a:rPr lang="cs-CZ" smtClean="0"/>
              <a:t>27.09.2019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7F9658-DE4C-40AD-A514-085FA7207D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23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2CC0-BA06-4760-9360-A9A855ACFF50}" type="datetimeFigureOut">
              <a:rPr lang="cs-CZ" smtClean="0"/>
              <a:t>27.09.2019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9658-DE4C-40AD-A514-085FA7207D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801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A212CC0-BA06-4760-9360-A9A855ACFF50}" type="datetimeFigureOut">
              <a:rPr lang="cs-CZ" smtClean="0"/>
              <a:t>27.09.2019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07F9658-DE4C-40AD-A514-085FA7207D3C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4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5AE6C737-FF55-4064-94B7-0B21D2EB60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29999" y="639097"/>
            <a:ext cx="5082556" cy="3686015"/>
          </a:xfrm>
        </p:spPr>
        <p:txBody>
          <a:bodyPr>
            <a:normAutofit/>
          </a:bodyPr>
          <a:lstStyle/>
          <a:p>
            <a:r>
              <a:rPr lang="cs-CZ" sz="5000" dirty="0"/>
              <a:t>PŘÍRODOVĚDNÁ </a:t>
            </a:r>
            <a:br>
              <a:rPr lang="cs-CZ" sz="5000" dirty="0"/>
            </a:br>
            <a:r>
              <a:rPr lang="cs-CZ" sz="5000" dirty="0"/>
              <a:t>PREGRAMOTNOST</a:t>
            </a:r>
            <a:br>
              <a:rPr lang="cs-CZ" sz="5000" dirty="0"/>
            </a:br>
            <a:r>
              <a:rPr lang="cs-CZ" sz="5000" dirty="0"/>
              <a:t> – CÍLE A EVALUACE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729999" y="4455621"/>
            <a:ext cx="4829101" cy="1238616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cs-CZ" sz="2000" cap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</a:t>
            </a:r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</a:t>
            </a:r>
            <a:r>
              <a:rPr lang="cs-CZ" sz="2000" cap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</a:t>
            </a:r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Kateřina Jančaříková, P</a:t>
            </a:r>
            <a:r>
              <a:rPr lang="cs-CZ" sz="2000" cap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</a:t>
            </a:r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.D.</a:t>
            </a:r>
          </a:p>
          <a:p>
            <a:r>
              <a:rPr lang="cs-CZ" sz="2000" cap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doc</a:t>
            </a:r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P</a:t>
            </a:r>
            <a:r>
              <a:rPr lang="cs-CZ" sz="2000" cap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ae</a:t>
            </a:r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</a:t>
            </a:r>
            <a:r>
              <a:rPr lang="cs-CZ" sz="2000" cap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</a:t>
            </a:r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SOŇA KOŤÁTKOVÁ, </a:t>
            </a:r>
            <a:r>
              <a:rPr lang="cs-CZ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cs-CZ" sz="2000" cap="none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</a:t>
            </a:r>
            <a:r>
              <a:rPr lang="cs-CZ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.d.</a:t>
            </a:r>
            <a:endParaRPr lang="cs-CZ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cs-CZ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Pedagogická fakulta Univerzity Karlovy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99" y="1630971"/>
            <a:ext cx="5462001" cy="3072375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6B5B1DD8-6224-4137-8621-32982B00F9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D8218D9F-38B6-4AE0-9051-5434D19A527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2D3DCA99-84AF-487A-BF72-91C5FA6B0B7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3112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přírodovědné </a:t>
            </a:r>
            <a:r>
              <a:rPr lang="cs-CZ" dirty="0" err="1"/>
              <a:t>pregramotnosti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sz="2200" b="1" dirty="0"/>
              <a:t>osvojování základních </a:t>
            </a:r>
            <a:r>
              <a:rPr lang="cs-CZ" sz="2200" b="1" dirty="0" smtClean="0"/>
              <a:t>poznatků</a:t>
            </a:r>
            <a:r>
              <a:rPr lang="cs-CZ" sz="2200" dirty="0" smtClean="0"/>
              <a:t> (znalostí) o světě přírody, „</a:t>
            </a:r>
            <a:r>
              <a:rPr lang="cs-CZ" sz="2200" dirty="0" err="1" smtClean="0"/>
              <a:t>patterns</a:t>
            </a:r>
            <a:r>
              <a:rPr lang="cs-CZ" sz="2200" dirty="0" smtClean="0"/>
              <a:t>“, tedy toho </a:t>
            </a:r>
            <a:r>
              <a:rPr lang="cs-CZ" sz="2200" i="1" dirty="0" smtClean="0"/>
              <a:t>jak to chodí ve světě okolo nás</a:t>
            </a:r>
            <a:r>
              <a:rPr lang="cs-CZ" sz="2200" dirty="0" smtClean="0"/>
              <a:t>, např. že rostliny potřebují světlo a vodu, apod., které nemusí být nutně verbalizovány,</a:t>
            </a:r>
            <a:endParaRPr lang="cs-CZ" sz="2200" dirty="0"/>
          </a:p>
          <a:p>
            <a:pPr lvl="1"/>
            <a:r>
              <a:rPr lang="cs-CZ" sz="2200" b="1" dirty="0"/>
              <a:t>osvojování si dovedností a návyků, které umožňují prohlubování znalostí o přírodě</a:t>
            </a:r>
            <a:r>
              <a:rPr lang="cs-CZ" sz="2200" dirty="0" smtClean="0"/>
              <a:t>, např. zvídavost, zájem, tvořivost, pozorování, základ vědeckého experimentu, měření za pomoci jednoduchých přístrojů apod., osvojování si principů vědecké práce (postupovat podle návodu),</a:t>
            </a:r>
            <a:endParaRPr lang="cs-CZ" sz="2200" dirty="0"/>
          </a:p>
          <a:p>
            <a:pPr lvl="1"/>
            <a:r>
              <a:rPr lang="cs-CZ" sz="2200" b="1" dirty="0"/>
              <a:t>rozvoj přírodovědné abstrakce</a:t>
            </a:r>
            <a:r>
              <a:rPr lang="cs-CZ" sz="2200" dirty="0" smtClean="0"/>
              <a:t>, která umožní porozumět různým typům reprezentací,</a:t>
            </a:r>
            <a:endParaRPr lang="cs-CZ" sz="2200" dirty="0"/>
          </a:p>
          <a:p>
            <a:pPr lvl="1"/>
            <a:r>
              <a:rPr lang="cs-CZ" sz="2200" b="1" dirty="0"/>
              <a:t>osvojení si takových </a:t>
            </a:r>
            <a:r>
              <a:rPr lang="cs-CZ" sz="2200" b="1" dirty="0" err="1"/>
              <a:t>sebeobslužných</a:t>
            </a:r>
            <a:r>
              <a:rPr lang="cs-CZ" sz="2200" b="1" dirty="0"/>
              <a:t> a hygienických návyků, které umožní přírodovědné aktivity bez rizik</a:t>
            </a:r>
          </a:p>
          <a:p>
            <a:pPr lvl="1"/>
            <a:r>
              <a:rPr lang="cs-CZ" sz="2200" b="1" dirty="0"/>
              <a:t>identifikace dětí a mladších žáků s přírodovědným nadáním a jejich podpora (Jančaříková, 2019)</a:t>
            </a:r>
            <a:r>
              <a:rPr lang="cs-CZ" sz="22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309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dětí na dvou úrovních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200" b="1" dirty="0"/>
              <a:t>Plošná</a:t>
            </a:r>
            <a:r>
              <a:rPr lang="cs-CZ" sz="2200" dirty="0"/>
              <a:t> – aby každé dítě mělo dobře položené základy přírodovědné gramotnosti, tedy aby v pozdějším věku rozumělo přírodovědným problémům,</a:t>
            </a:r>
          </a:p>
          <a:p>
            <a:pPr lvl="1"/>
            <a:r>
              <a:rPr lang="cs-CZ" sz="2200" b="1" dirty="0"/>
              <a:t>Podpora přírodovědně nadaných </a:t>
            </a:r>
            <a:r>
              <a:rPr lang="cs-CZ" sz="2200" dirty="0"/>
              <a:t>– vyhledávání přírodovědně nadaných dětí a jejich cílená podpora ve spolupráci s rodiči, tedy, aby děti mohly řádně využít vrozený potenciál a nenechaly přírodovědné nadání vyhasnout a staly se budoucími experty (Jančaříková, 2019).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281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Evaluace v přírodovědné </a:t>
            </a:r>
            <a:r>
              <a:rPr lang="cs-CZ" dirty="0" err="1"/>
              <a:t>pregramotnosti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z="2200" b="1" dirty="0"/>
              <a:t>Probíhá na úrovních</a:t>
            </a:r>
          </a:p>
          <a:p>
            <a:pPr marL="457200" lvl="0" indent="-457200">
              <a:buFont typeface="+mj-lt"/>
              <a:buAutoNum type="alphaLcParenR"/>
            </a:pPr>
            <a:r>
              <a:rPr lang="cs-CZ" sz="2200" dirty="0"/>
              <a:t>hodnocení dětí,</a:t>
            </a:r>
          </a:p>
          <a:p>
            <a:pPr marL="457200" lvl="0" indent="-457200">
              <a:buFont typeface="+mj-lt"/>
              <a:buAutoNum type="alphaLcParenR"/>
            </a:pPr>
            <a:r>
              <a:rPr lang="cs-CZ" sz="2200" dirty="0"/>
              <a:t>hodnocení kvality aktivit/programů,</a:t>
            </a:r>
          </a:p>
          <a:p>
            <a:pPr marL="457200" lvl="0" indent="-457200">
              <a:buFont typeface="+mj-lt"/>
              <a:buAutoNum type="alphaLcParenR"/>
            </a:pPr>
            <a:r>
              <a:rPr lang="cs-CZ" sz="2200" dirty="0"/>
              <a:t>hodnocení účinnosti aktivit/programů a </a:t>
            </a:r>
          </a:p>
          <a:p>
            <a:pPr marL="457200" lvl="0" indent="-457200">
              <a:buFont typeface="+mj-lt"/>
              <a:buAutoNum type="alphaLcParenR"/>
            </a:pPr>
            <a:r>
              <a:rPr lang="cs-CZ" sz="2200" dirty="0"/>
              <a:t>hodnocení prostředí, ve kterém aktivita probíhá.</a:t>
            </a:r>
          </a:p>
          <a:p>
            <a:pPr lvl="0"/>
            <a:r>
              <a:rPr lang="cs-CZ" sz="2200" b="1" dirty="0"/>
              <a:t>Pedagog hodnocení využívá</a:t>
            </a:r>
          </a:p>
          <a:p>
            <a:pPr marL="457200" lvl="0" indent="-457200">
              <a:buFont typeface="+mj-lt"/>
              <a:buAutoNum type="alphaLcParenR"/>
            </a:pPr>
            <a:r>
              <a:rPr lang="cs-CZ" sz="2200" dirty="0"/>
              <a:t>pro vyhledávání přírodovědně nadaných dětí a jejich následnou podporu, </a:t>
            </a:r>
          </a:p>
          <a:p>
            <a:pPr marL="457200" lvl="0" indent="-457200">
              <a:buFont typeface="+mj-lt"/>
              <a:buAutoNum type="alphaLcParenR"/>
            </a:pPr>
            <a:r>
              <a:rPr lang="cs-CZ" sz="2200" dirty="0"/>
              <a:t>pro vlastní práci – na základě zjištění získaných v hodnocení upravuje program a nabídku vzhledem k individuálním potřebám dítěte.</a:t>
            </a:r>
          </a:p>
          <a:p>
            <a:pPr lvl="0"/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6197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 hodnocení dětí pedagog sleduje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cs-CZ" b="1" dirty="0"/>
              <a:t>vztah dětí k přírodě a jejím součástem</a:t>
            </a:r>
            <a:r>
              <a:rPr lang="cs-CZ" dirty="0"/>
              <a:t>, tj. rostlinám, živočichům, živlům a dalším složkám neživé přírody, učitel se ptá: „Je vztah dětí k přírodě zdravý?“</a:t>
            </a:r>
          </a:p>
          <a:p>
            <a:pPr marL="457200" indent="-457200">
              <a:buFont typeface="+mj-lt"/>
              <a:buAutoNum type="alphaLcParenR"/>
            </a:pPr>
            <a:r>
              <a:rPr lang="cs-CZ" b="1" dirty="0"/>
              <a:t>proces osvojování si schopnosti hovořit o přírodě a živých i neživých systémech </a:t>
            </a:r>
            <a:r>
              <a:rPr lang="cs-CZ" dirty="0"/>
              <a:t>(slovní zásoba, přírodovědný jazyk), učitel se ptá: „Dokáže dítě (přiměřeně věku) porozumět a používat přírodovědný jazyk? Jakou má specifickou slovní zásobu? Jak dlouho dokáže hovořit o konkrétním druhu?“</a:t>
            </a:r>
          </a:p>
          <a:p>
            <a:pPr marL="457200" indent="-457200">
              <a:buFont typeface="+mj-lt"/>
              <a:buAutoNum type="alphaLcParenR"/>
            </a:pPr>
            <a:r>
              <a:rPr lang="cs-CZ" b="1" dirty="0"/>
              <a:t>proces osvojování si vědeckého přístupu</a:t>
            </a:r>
            <a:r>
              <a:rPr lang="cs-CZ" dirty="0"/>
              <a:t>, tj. vědeckého pohledu na svět, vědeckého myšlení a vědeckých postupů práce (vyslovování a ověřování předpokladů), učitel se ptá: „Mají předškolní děti možnost osvojovat si nápodobou vědecký přístup a vědecký pohled na svět?“ </a:t>
            </a:r>
          </a:p>
          <a:p>
            <a:pPr marL="457200" indent="-457200">
              <a:buFont typeface="+mj-lt"/>
              <a:buAutoNum type="alphaLcParenR"/>
            </a:pPr>
            <a:r>
              <a:rPr lang="cs-CZ" b="1" dirty="0"/>
              <a:t>emocionální i fyzickou bezpečnost dětí</a:t>
            </a:r>
            <a:r>
              <a:rPr lang="cs-CZ" dirty="0"/>
              <a:t>, učitel se ptá: „Jsou děti během aktivit v pohodě?“</a:t>
            </a:r>
          </a:p>
          <a:p>
            <a:pPr marL="457200" indent="-457200">
              <a:buFont typeface="+mj-lt"/>
              <a:buAutoNum type="alphaLcParenR"/>
            </a:pPr>
            <a:r>
              <a:rPr lang="cs-CZ" b="1" dirty="0"/>
              <a:t>přírodovědné nadání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1069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Nástroje hodnocení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b="1" dirty="0">
                <a:solidFill>
                  <a:srgbClr val="C00000"/>
                </a:solidFill>
              </a:rPr>
              <a:t>Pozorování</a:t>
            </a:r>
            <a:r>
              <a:rPr lang="cs-CZ" sz="2200" b="1" dirty="0"/>
              <a:t> – Rozhovory – Portfolio</a:t>
            </a:r>
          </a:p>
          <a:p>
            <a:pPr marL="0" indent="0">
              <a:buNone/>
            </a:pPr>
            <a:r>
              <a:rPr lang="cs-CZ" sz="2200" dirty="0"/>
              <a:t>Učitel sleduje, zda dítě projevuje činorodý zájem o přírodu a její součásti, zda se nebojí, resp. bojí, živočichů, rostlin, zda projevuje vcítění a citlivost, resp. necitlivost, nebo zda je dokonce schopné řešit nějaké problémy (vidí, že květina potřebuje zalít a udělá to, resp. o to někoho požádá) a zda je v emocionální i fyzické pohodě. Při pozorování se zaměřuje na řeč těla a především mimické svaly v orofaciální oblasti. </a:t>
            </a:r>
          </a:p>
        </p:txBody>
      </p:sp>
    </p:spTree>
    <p:extLst>
      <p:ext uri="{BB962C8B-B14F-4D97-AF65-F5344CB8AC3E}">
        <p14:creationId xmlns:p14="http://schemas.microsoft.com/office/powerpoint/2010/main" val="1920987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Nástroje hodnocení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200" b="1" dirty="0">
                <a:solidFill>
                  <a:schemeClr val="tx1"/>
                </a:solidFill>
              </a:rPr>
              <a:t>Pozorování </a:t>
            </a:r>
            <a:r>
              <a:rPr lang="cs-CZ" sz="2200" b="1" dirty="0"/>
              <a:t>– </a:t>
            </a:r>
            <a:r>
              <a:rPr lang="cs-CZ" sz="2200" b="1" dirty="0">
                <a:solidFill>
                  <a:srgbClr val="C00000"/>
                </a:solidFill>
              </a:rPr>
              <a:t>Rozhovory</a:t>
            </a:r>
            <a:r>
              <a:rPr lang="cs-CZ" sz="2200" b="1" dirty="0"/>
              <a:t> – Portfolio</a:t>
            </a:r>
          </a:p>
          <a:p>
            <a:r>
              <a:rPr lang="cs-CZ" sz="2200" b="1" dirty="0"/>
              <a:t>Rozhovory</a:t>
            </a:r>
            <a:r>
              <a:rPr lang="cs-CZ" sz="2200" dirty="0"/>
              <a:t> lze vést přímo s dítětem (s ohledem na poznatky vývojově specifických projevů dětské řeči) nebo s jeho rodičem, právním zástupcem. Dítěte se pedagog ptá dle vlastní úvahy tak, abych odhalili jeho vztah k přírodě a jejím součástem. Výzkumně byly zpracovány např. otázky: „Co to je příroda“ a „Jaký je tvůj oblíbený strom?“. Zjištění, která přineslo vyhodnocení odpovědí na ně, poodkrývají roušku tajemství dětských představ a prožitků (Jančaříková, 2019). Rodičů se pedagog ptá, jak sami dítě a jeho vztah k přírodě hodnotí (zda dítě projevuje činorodý zájem o přírodu a její součásti, zda se nebojí, zda projevuje vcítění a citlivost atd.). Zajímá ho také, zda je některý z rodičů či blízkých příbuzných přírodovědcem a vzorem pro dítě v této oblasti.</a:t>
            </a:r>
          </a:p>
        </p:txBody>
      </p:sp>
    </p:spTree>
    <p:extLst>
      <p:ext uri="{BB962C8B-B14F-4D97-AF65-F5344CB8AC3E}">
        <p14:creationId xmlns:p14="http://schemas.microsoft.com/office/powerpoint/2010/main" val="4272400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Nástroje hodnocení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200" b="1" dirty="0">
                <a:solidFill>
                  <a:schemeClr val="tx1"/>
                </a:solidFill>
              </a:rPr>
              <a:t>Pozorování – Rozhovory – </a:t>
            </a:r>
            <a:r>
              <a:rPr lang="cs-CZ" sz="2200" b="1" dirty="0">
                <a:solidFill>
                  <a:srgbClr val="C00000"/>
                </a:solidFill>
              </a:rPr>
              <a:t>Portfolio</a:t>
            </a:r>
          </a:p>
          <a:p>
            <a:r>
              <a:rPr lang="cs-CZ" sz="2200" dirty="0"/>
              <a:t>Osobní </a:t>
            </a:r>
            <a:r>
              <a:rPr lang="cs-CZ" sz="2200" b="1" dirty="0"/>
              <a:t>portfolio</a:t>
            </a:r>
            <a:r>
              <a:rPr lang="cs-CZ" sz="2200" dirty="0"/>
              <a:t> dítěte umožňuje dokumentovat zážitky dítěte a sledovat jeho osobnostní růst. V předškolní pedagogice má jeho využívání ještě větší význam než na základní škole, protože kompenzuje a podporuje řečové a komunikační nedostatky dětí (dítě není schopné své zážitky verbalizovat na dostatečné úrovni, za pomoci portfolia může jiný učitel nebo rodič získat lepší přehled, co dítě dělalo).</a:t>
            </a:r>
          </a:p>
        </p:txBody>
      </p:sp>
    </p:spTree>
    <p:extLst>
      <p:ext uri="{BB962C8B-B14F-4D97-AF65-F5344CB8AC3E}">
        <p14:creationId xmlns:p14="http://schemas.microsoft.com/office/powerpoint/2010/main" val="1284630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Hodnocení kvality aktivit/programů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200" dirty="0"/>
              <a:t>Má jasně stanovený cíl, je smysluplná </a:t>
            </a:r>
            <a:br>
              <a:rPr lang="cs-CZ" sz="2200" dirty="0"/>
            </a:br>
            <a:r>
              <a:rPr lang="cs-CZ" sz="2200" dirty="0"/>
              <a:t>a využívá vhodné a kvalitní pomůcky?</a:t>
            </a:r>
          </a:p>
          <a:p>
            <a:pPr lvl="0"/>
            <a:r>
              <a:rPr lang="cs-CZ" sz="2200" dirty="0"/>
              <a:t>Je odborně správný?</a:t>
            </a:r>
          </a:p>
          <a:p>
            <a:pPr lvl="0"/>
            <a:r>
              <a:rPr lang="cs-CZ" sz="2200" dirty="0"/>
              <a:t>Odpovídá poznatkům vývojových teorií? </a:t>
            </a:r>
          </a:p>
          <a:p>
            <a:pPr lvl="0"/>
            <a:r>
              <a:rPr lang="cs-CZ" sz="2200" dirty="0"/>
              <a:t>Přispívá k rozvoji citového vztahu k přírodě? </a:t>
            </a:r>
          </a:p>
          <a:p>
            <a:pPr lvl="0"/>
            <a:r>
              <a:rPr lang="cs-CZ" sz="2200" dirty="0"/>
              <a:t>Umožnuje přímý kontakt s přírodou? 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5E6564AB-3B63-4721-8FC4-77D21762682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cs-CZ" sz="2200" dirty="0"/>
              <a:t>Navazuje vhodně na RVP PV?</a:t>
            </a:r>
          </a:p>
          <a:p>
            <a:pPr lvl="0"/>
            <a:r>
              <a:rPr lang="cs-CZ" sz="2200" dirty="0"/>
              <a:t>Je realizován ve vhodném prostředí? Podporuje prostředí program?</a:t>
            </a:r>
          </a:p>
          <a:p>
            <a:pPr lvl="0"/>
            <a:r>
              <a:rPr lang="cs-CZ" sz="2200" dirty="0"/>
              <a:t>Přispívá k rozvoji přírodovědného jazyka </a:t>
            </a:r>
            <a:br>
              <a:rPr lang="cs-CZ" sz="2200" dirty="0"/>
            </a:br>
            <a:r>
              <a:rPr lang="cs-CZ" sz="2200" dirty="0"/>
              <a:t>a slovní zásoby?</a:t>
            </a:r>
          </a:p>
          <a:p>
            <a:pPr lvl="0"/>
            <a:r>
              <a:rPr lang="cs-CZ" sz="2200" dirty="0"/>
              <a:t>Přispívá k rozvoji klíčových kompetencí?</a:t>
            </a:r>
          </a:p>
          <a:p>
            <a:pPr lvl="0"/>
            <a:r>
              <a:rPr lang="cs-CZ" sz="2200" dirty="0"/>
              <a:t>Je bezpečný?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222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kvality lektora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200" dirty="0"/>
              <a:t>Je dobře připraven? </a:t>
            </a:r>
          </a:p>
          <a:p>
            <a:pPr lvl="0"/>
            <a:r>
              <a:rPr lang="cs-CZ" sz="2200" dirty="0"/>
              <a:t>Využívá aktivizujících forem výuky? </a:t>
            </a:r>
          </a:p>
          <a:p>
            <a:pPr lvl="0"/>
            <a:r>
              <a:rPr lang="cs-CZ" sz="2200" dirty="0"/>
              <a:t>Rozvíjí kritického myšlení?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4018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Hodnocení účinnosti aktivit/programů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Účinnost = skutečnost, že dítě program absolvovalo, projeví v budoucnosti na jeho znalostech, dovednostech a postojích. </a:t>
            </a:r>
          </a:p>
          <a:p>
            <a:r>
              <a:rPr lang="cs-CZ" sz="2200" dirty="0"/>
              <a:t>Hodnocení účinnosti aktivit či programů v předškolním vzdělávání je velmi obtížné </a:t>
            </a:r>
            <a:br>
              <a:rPr lang="cs-CZ" sz="2200" dirty="0"/>
            </a:br>
            <a:r>
              <a:rPr lang="cs-CZ" sz="2200" dirty="0"/>
              <a:t>a není v České republice prováděno. </a:t>
            </a:r>
          </a:p>
        </p:txBody>
      </p:sp>
    </p:spTree>
    <p:extLst>
      <p:ext uri="{BB962C8B-B14F-4D97-AF65-F5344CB8AC3E}">
        <p14:creationId xmlns:p14="http://schemas.microsoft.com/office/powerpoint/2010/main" val="2734928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Přírodovědná gramotnost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Způsobilost využívat přírodovědné poznání, klást relevantní otázky a na základě získaných faktů vyvozovat závěry vedoucí k porozumění přírodním jevům.</a:t>
            </a:r>
          </a:p>
          <a:p>
            <a:r>
              <a:rPr lang="cs-CZ" sz="2200" dirty="0"/>
              <a:t>Umožňuje odpovědné rozhodování a jednání.</a:t>
            </a:r>
          </a:p>
          <a:p>
            <a:r>
              <a:rPr lang="cs-CZ" sz="2200" dirty="0"/>
              <a:t>Zakotvena ve: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200" dirty="0"/>
              <a:t>vzdělávacích oborech a předmětech (Přírodopis, Fyzika, Biologie, Chemie, Zeměpis apod. </a:t>
            </a:r>
            <a:br>
              <a:rPr lang="cs-CZ" sz="2200" dirty="0"/>
            </a:br>
            <a:r>
              <a:rPr lang="cs-CZ" sz="2200" dirty="0"/>
              <a:t>na základních a středních školách),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200" dirty="0"/>
              <a:t>v dílčích složkách klíčových kompetencí, především v kompetenci k řešení problémů </a:t>
            </a:r>
            <a:br>
              <a:rPr lang="cs-CZ" sz="2200" dirty="0"/>
            </a:br>
            <a:r>
              <a:rPr lang="cs-CZ" sz="2200" dirty="0"/>
              <a:t>a kompetence k učení a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200" dirty="0"/>
              <a:t>v souvisejících tematických okruzích průřezového tématu Environmentální výchova.</a:t>
            </a:r>
          </a:p>
        </p:txBody>
      </p:sp>
    </p:spTree>
    <p:extLst>
      <p:ext uri="{BB962C8B-B14F-4D97-AF65-F5344CB8AC3E}">
        <p14:creationId xmlns:p14="http://schemas.microsoft.com/office/powerpoint/2010/main" val="1752865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Hodnocení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Kritéria – učitel se ptá:</a:t>
            </a:r>
          </a:p>
          <a:p>
            <a:pPr lvl="0"/>
            <a:r>
              <a:rPr lang="cs-CZ" sz="2200" dirty="0"/>
              <a:t>Je prostředí dostatečně pestré, aby poskytovalo podněty pro všechny smysly a vybízelo ke spontánním přírodovědným aktivitám dětí?,</a:t>
            </a:r>
          </a:p>
          <a:p>
            <a:pPr lvl="0"/>
            <a:r>
              <a:rPr lang="cs-CZ" sz="2200" dirty="0"/>
              <a:t>Je management používaný v prostředí vzorem udržitelného přístupu? </a:t>
            </a:r>
          </a:p>
          <a:p>
            <a:pPr lvl="0"/>
            <a:r>
              <a:rPr lang="cs-CZ" sz="2200" dirty="0"/>
              <a:t>Je bezpečné? </a:t>
            </a:r>
          </a:p>
          <a:p>
            <a:r>
              <a:rPr lang="cs-CZ" sz="2200" dirty="0"/>
              <a:t>V hodnocení lze vycházet z konceptu hodnocení přírodní školní zahrady.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881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Příležitosti I - Děti mají emoční vztah k přírodě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Většina ze 129 předškolních dětí (93,8 %) má oblíbený strom; významná část dětí (36 %) v jeho popisu vyjádřila emoční vztah.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028" y="3075351"/>
            <a:ext cx="4484074" cy="303293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6953" y="3075351"/>
            <a:ext cx="5267354" cy="303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4349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Příležitosti III - Děti chápou přírodu pozitivně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8092391"/>
              </p:ext>
            </p:extLst>
          </p:nvPr>
        </p:nvGraphicFramePr>
        <p:xfrm>
          <a:off x="1096963" y="1846263"/>
          <a:ext cx="9016014" cy="3506249"/>
        </p:xfrm>
        <a:graphic>
          <a:graphicData uri="http://schemas.openxmlformats.org/drawingml/2006/table">
            <a:tbl>
              <a:tblPr firstRow="1" firstCol="1" bandRow="1"/>
              <a:tblGrid>
                <a:gridCol w="51185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974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23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Mediální obraz přírody u dospělých </a:t>
                      </a:r>
                      <a:b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podle </a:t>
                      </a:r>
                      <a:r>
                        <a:rPr lang="cs-CZ" sz="20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Anderse</a:t>
                      </a: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0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Hansena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Zobrazuje se v odpovědích 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dětí předškolního věku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0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Příroda je dobrá, nezkažená, ideální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4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Příroda je zranitelná, je třeba ji chránit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 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1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Příroda jako hrozba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60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Příroda jako nedokonalý prostor, který je třeba vylepšovat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4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Příroda jako výzva </a:t>
                      </a:r>
                      <a:b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(je třeba s ní bojovat, překonat ji)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                                         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90832" y="5477691"/>
            <a:ext cx="12001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Na otázku „Co je to příroda?“ odpovídalo 342 dětí z 21 českých MŠ. Ptaly se jich na jaře 2015 individuálně podle stejné metodiky jejich učitelky, odpovědi doslova zapisovaly. Průměrný věk byl 5,1 let, vyrovnaně chlapců a dívek </a:t>
            </a:r>
            <a:r>
              <a:rPr lang="cs-CZ" dirty="0">
                <a:ea typeface="Times New Roman" panose="02020603050405020304" pitchFamily="18" charset="0"/>
                <a:cs typeface="Times New Roman" panose="02020603050405020304" pitchFamily="18" charset="0"/>
              </a:rPr>
              <a:t>(Jančaříková, 2019)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81905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Příležitosti II – Děti mají rády zvířata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Více než polovina dětí sama sebe hodnotí jako milovníky zvířat.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8110" y="2754397"/>
            <a:ext cx="5761219" cy="284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4504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Příležitosti 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Kulturní stereotypy se tvoří kolem 3-4 roku věku (Jančaříková, 2019, </a:t>
            </a:r>
            <a:r>
              <a:rPr lang="cs-CZ" dirty="0" err="1"/>
              <a:t>Kralertová</a:t>
            </a:r>
            <a:r>
              <a:rPr lang="cs-CZ" dirty="0"/>
              <a:t>, 2015).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8466" y="3474721"/>
            <a:ext cx="6686456" cy="239437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4262" y="2743200"/>
            <a:ext cx="5480329" cy="2792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919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ECE3AEBC-D11E-447B-A8EA-6A3B90BEF1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52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Jev </a:t>
            </a:r>
            <a:br>
              <a:rPr lang="cs-CZ" dirty="0"/>
            </a:br>
            <a:r>
              <a:rPr lang="cs-CZ" sz="4400" dirty="0"/>
              <a:t>„Přírodovědná gramotnost v ČR je neuspokojivá“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Obecně (v různých zdrojích) je přírodovědná gramotnost českých žáků považována za „neuspokojivou“ či „klesající“, např. Česká školní inspekce (2019).</a:t>
            </a:r>
          </a:p>
        </p:txBody>
      </p:sp>
      <p:pic>
        <p:nvPicPr>
          <p:cNvPr id="10" name="Zástupný obsah 7">
            <a:extLst>
              <a:ext uri="{FF2B5EF4-FFF2-40B4-BE49-F238E27FC236}">
                <a16:creationId xmlns="" xmlns:a16="http://schemas.microsoft.com/office/drawing/2014/main" id="{4DC6104A-5362-4EA9-A76D-DFF14BF7E92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5455" r="21736" b="11163"/>
          <a:stretch/>
        </p:blipFill>
        <p:spPr>
          <a:xfrm>
            <a:off x="6265748" y="1737360"/>
            <a:ext cx="5089607" cy="424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401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Příčinné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200" dirty="0"/>
              <a:t>Neuvážené </a:t>
            </a:r>
            <a:r>
              <a:rPr lang="cs-CZ" sz="2200" dirty="0" err="1"/>
              <a:t>kurikulární</a:t>
            </a:r>
            <a:r>
              <a:rPr lang="cs-CZ" sz="2200" dirty="0"/>
              <a:t> změny (</a:t>
            </a:r>
            <a:r>
              <a:rPr lang="cs-CZ" sz="2200" dirty="0" err="1"/>
              <a:t>Papáček</a:t>
            </a:r>
            <a:r>
              <a:rPr lang="cs-CZ" sz="2200" dirty="0"/>
              <a:t>, 2010).</a:t>
            </a:r>
          </a:p>
          <a:p>
            <a:pPr lvl="1"/>
            <a:r>
              <a:rPr lang="cs-CZ" sz="2200" dirty="0"/>
              <a:t>Nedostatečné materiální zabezpečení na 1/2 škol (ČŠI, 2019).</a:t>
            </a:r>
          </a:p>
          <a:p>
            <a:pPr lvl="1"/>
            <a:r>
              <a:rPr lang="cs-CZ" sz="2200" dirty="0"/>
              <a:t>Nedostatečné personální zabezpečení na 2/3 škol – zabezpečeno pedagogem sice kvalifikovaným, ale bez vystudovaného učitelství vyučovaného oboru </a:t>
            </a:r>
            <a:br>
              <a:rPr lang="cs-CZ" sz="2200" dirty="0"/>
            </a:br>
            <a:r>
              <a:rPr lang="cs-CZ" sz="2200" dirty="0"/>
              <a:t>(ČSI, 2019).</a:t>
            </a:r>
          </a:p>
          <a:p>
            <a:pPr lvl="1"/>
            <a:r>
              <a:rPr lang="cs-CZ" sz="2200" dirty="0"/>
              <a:t>Ve výuce následně dominují „tradiční“ organizační formy a metody, především frontální výuka a metody, ve kterých je aktivita většinou nebo výhradně na straně pedagoga (ČSI, 2019). </a:t>
            </a:r>
          </a:p>
        </p:txBody>
      </p:sp>
    </p:spTree>
    <p:extLst>
      <p:ext uri="{BB962C8B-B14F-4D97-AF65-F5344CB8AC3E}">
        <p14:creationId xmlns:p14="http://schemas.microsoft.com/office/powerpoint/2010/main" val="388595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Příčinné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200" dirty="0"/>
              <a:t>Nepropracované </a:t>
            </a:r>
            <a:r>
              <a:rPr lang="cs-CZ" sz="2200" dirty="0" smtClean="0"/>
              <a:t>didaktiky.</a:t>
            </a:r>
            <a:endParaRPr lang="cs-CZ" sz="2200" dirty="0"/>
          </a:p>
          <a:p>
            <a:pPr lvl="1"/>
            <a:r>
              <a:rPr lang="cs-CZ" sz="2200" dirty="0"/>
              <a:t>Chybovost v učebnicích a vzdělávacích </a:t>
            </a:r>
            <a:r>
              <a:rPr lang="cs-CZ" sz="2200" dirty="0" smtClean="0"/>
              <a:t>pomůckách.</a:t>
            </a:r>
            <a:endParaRPr lang="cs-CZ" sz="2200" dirty="0"/>
          </a:p>
          <a:p>
            <a:pPr lvl="1"/>
            <a:r>
              <a:rPr lang="cs-CZ" sz="2200" dirty="0"/>
              <a:t>Odcizování přírodě – menší pochopení pro živé systémy, méně času, který žáci v přírodě tráví.</a:t>
            </a:r>
          </a:p>
          <a:p>
            <a:pPr lvl="1"/>
            <a:r>
              <a:rPr lang="cs-CZ" sz="2200" dirty="0"/>
              <a:t>Odborná veřejnost nevěnuje dostatečnou pozornost primárnímu vzdělávání, které klade základy pozdějšímu </a:t>
            </a:r>
            <a:r>
              <a:rPr lang="cs-CZ" sz="2200" dirty="0" smtClean="0"/>
              <a:t>vzdělávání.</a:t>
            </a:r>
            <a:endParaRPr lang="cs-CZ" sz="2200" dirty="0"/>
          </a:p>
          <a:p>
            <a:pPr lvl="1"/>
            <a:r>
              <a:rPr lang="cs-CZ" sz="2200" dirty="0"/>
              <a:t>Učitelky v </a:t>
            </a:r>
            <a:r>
              <a:rPr lang="cs-CZ" sz="2200" dirty="0" err="1"/>
              <a:t>preprimárním</a:t>
            </a:r>
            <a:r>
              <a:rPr lang="cs-CZ" sz="2200" dirty="0"/>
              <a:t> vzdělávání nejsou přírodovědci (Jančaříková, 2019).</a:t>
            </a:r>
          </a:p>
        </p:txBody>
      </p:sp>
    </p:spTree>
    <p:extLst>
      <p:ext uri="{BB962C8B-B14F-4D97-AF65-F5344CB8AC3E}">
        <p14:creationId xmlns:p14="http://schemas.microsoft.com/office/powerpoint/2010/main" val="747185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Kontext a intervenující 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200" dirty="0"/>
              <a:t>Přírodovědné předměty nejsou povinnou součástí maturitní zkoušky, </a:t>
            </a:r>
            <a:br>
              <a:rPr lang="cs-CZ" sz="2200" dirty="0"/>
            </a:br>
            <a:r>
              <a:rPr lang="cs-CZ" sz="2200" dirty="0"/>
              <a:t>proto nemají takovou vážnost jako předměty, které jsou povinné. </a:t>
            </a:r>
          </a:p>
          <a:p>
            <a:r>
              <a:rPr lang="cs-CZ" sz="2200" dirty="0"/>
              <a:t>Naše sociokulturní prostředí nedoceňuje přírodovědce. Žáci se neučí </a:t>
            </a:r>
            <a:br>
              <a:rPr lang="cs-CZ" sz="2200" dirty="0"/>
            </a:br>
            <a:r>
              <a:rPr lang="cs-CZ" sz="2200" dirty="0"/>
              <a:t>o přírodovědcích – nenacházejí v nich vzory </a:t>
            </a:r>
            <a:br>
              <a:rPr lang="cs-CZ" sz="2200" dirty="0"/>
            </a:br>
            <a:r>
              <a:rPr lang="cs-CZ" sz="2200" dirty="0"/>
              <a:t>(např. Čelakovský básník × Čelakovský botanik, Jančaříková, 2012).</a:t>
            </a:r>
          </a:p>
          <a:p>
            <a:pPr lvl="0"/>
            <a:r>
              <a:rPr lang="cs-CZ" sz="2200" dirty="0"/>
              <a:t>Didaktika biologie nemá uspokojivé akademické zázemí.</a:t>
            </a:r>
          </a:p>
          <a:p>
            <a:pPr lvl="0"/>
            <a:r>
              <a:rPr lang="cs-CZ" sz="2200" dirty="0"/>
              <a:t>Společnosti sdružující učitele biologie, chemie, geografie a fyziky nemají vliv na MŠMT a NÚV při tvorbě kurikulárních dokumentů (na rozdíl např. od společnosti JČMF, resp. SUMA sdružující učitele matematiky).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6109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Následky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sz="2400" dirty="0"/>
              <a:t>Lidé s nedostatečnou přírodovědnou gramotností nebudou rozhodovat kompetentně ve věcech ochrany přírody a životního prostředí.</a:t>
            </a:r>
          </a:p>
          <a:p>
            <a:pPr lvl="0"/>
            <a:r>
              <a:rPr lang="cs-CZ" sz="2400" dirty="0"/>
              <a:t>V médiích a ve sdělovacích prostředcích jsou často uváděny nesprávné přírodovědné informace.</a:t>
            </a:r>
          </a:p>
          <a:p>
            <a:pPr lvl="0"/>
            <a:r>
              <a:rPr lang="cs-CZ" sz="2400" dirty="0"/>
              <a:t>Prohlubující se odcizování přírodě.</a:t>
            </a:r>
          </a:p>
          <a:p>
            <a:r>
              <a:rPr lang="cs-CZ" sz="2400" dirty="0"/>
              <a:t>Lidé s nedostatečnou přírodovědnou gramotností nebudou kvalitními učiteli přírodních věd.</a:t>
            </a:r>
          </a:p>
          <a:p>
            <a:pPr lvl="0"/>
            <a:r>
              <a:rPr lang="cs-CZ" sz="2400" dirty="0"/>
              <a:t>Srovnávací testy jsou nespravedlivé k přírodovědně nadaným dětem.</a:t>
            </a:r>
          </a:p>
          <a:p>
            <a:pPr lvl="0"/>
            <a:r>
              <a:rPr lang="cs-CZ" sz="2400" dirty="0"/>
              <a:t>Zvyšující se neporozumění mezi přírodovědci a ostatními profesemi, obzvlášť mezi rodiči, které má za následek zakládání lesních a přírodovědných MŠ a ZŠ (Jančaříková, 2019).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72308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Strategie jednání a interakce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sz="2400" dirty="0"/>
              <a:t>Umožnit předškolním dětem a žákům prvního stupně kontakt s přírodovědci, </a:t>
            </a:r>
            <a:br>
              <a:rPr lang="cs-CZ" sz="2400" dirty="0"/>
            </a:br>
            <a:r>
              <a:rPr lang="cs-CZ" sz="2400" dirty="0"/>
              <a:t>např. v rámci projektů, exkurzí apod.</a:t>
            </a:r>
          </a:p>
          <a:p>
            <a:pPr lvl="0"/>
            <a:r>
              <a:rPr lang="cs-CZ" sz="2400" dirty="0"/>
              <a:t>Hledat strategie zpomalující odcizování přírodě.</a:t>
            </a:r>
          </a:p>
          <a:p>
            <a:r>
              <a:rPr lang="cs-CZ" sz="2400" dirty="0"/>
              <a:t>Věnovat pozornost identifikovaným „bílým místům“ přírodovědného vzdělávání v předškolním a v mladším školním věku, a to především a) rozvoji přírodovědného jazyka a b) skutečnosti, že děti i mladší žáci jsou velmi citliví na neverbální komunikaci.</a:t>
            </a:r>
          </a:p>
          <a:p>
            <a:r>
              <a:rPr lang="cs-CZ" sz="2400" dirty="0"/>
              <a:t>Zahájit diskusi o tom, jak podporovat přírodovědnou gramotnost a </a:t>
            </a:r>
            <a:r>
              <a:rPr lang="cs-CZ" sz="2400" dirty="0" err="1"/>
              <a:t>pregramotnost</a:t>
            </a:r>
            <a:r>
              <a:rPr lang="cs-CZ" sz="2400" dirty="0"/>
              <a:t>, a to systematicky a metodicky od předškolního a mladšího školního věku a tak, aby na sebe dílčí oborové didaktiky navazovaly.</a:t>
            </a:r>
          </a:p>
          <a:p>
            <a:r>
              <a:rPr lang="cs-CZ" sz="2400" dirty="0"/>
              <a:t>Poskytovat učitelkám a učitelům prvního stupně ZŠ a MŠ náležitou metodickou podporu a vzdělávání tak, aby mohli poskytovat kvalitní přírodovědné vzdělávání ve všech jeho složkách (přírodovědné myšlení, vyjadřování, znalosti a dovednosti), včetně vytyčení cílů a jejich evaluace.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992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přírodovědné </a:t>
            </a:r>
            <a:r>
              <a:rPr lang="cs-CZ" dirty="0" err="1"/>
              <a:t>pregramotnosti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200" b="1" dirty="0"/>
              <a:t>Rozvoj citlivosti k přírodě</a:t>
            </a:r>
            <a:r>
              <a:rPr lang="cs-CZ" sz="2200" dirty="0"/>
              <a:t> – vztah ke konkrétním organismů, krajině i neživé přírodě, prožitky a jejich sdílení s blízkými osobami,</a:t>
            </a:r>
          </a:p>
          <a:p>
            <a:pPr lvl="1"/>
            <a:r>
              <a:rPr lang="cs-CZ" sz="2200" b="1" dirty="0"/>
              <a:t>rozvoj přírodovědného jazyka jako nástroje komunikace o přírodě – </a:t>
            </a:r>
            <a:r>
              <a:rPr lang="cs-CZ" sz="2200" dirty="0"/>
              <a:t>rozšiřování specifické</a:t>
            </a:r>
            <a:r>
              <a:rPr lang="cs-CZ" sz="2200" b="1" dirty="0"/>
              <a:t> </a:t>
            </a:r>
            <a:r>
              <a:rPr lang="cs-CZ" sz="2200" dirty="0"/>
              <a:t>slovní zásoby a jazykových dovedností, které umožňují  komunikaci o přírodovědných tématech, popsat vlastní pozorování či zážitek nebo naopak umožňují porozumět učitelce/učiteli, spolužákům, odborným pořadům v televizi či textům apod., rozvoj komunikačních kompetencí, včetně odvahy se zeptat na to, co nevím,</a:t>
            </a:r>
          </a:p>
          <a:p>
            <a:pPr lvl="1"/>
            <a:r>
              <a:rPr lang="cs-CZ" sz="2200" b="1" dirty="0"/>
              <a:t>rozvoj (přírodo)vědeckého přístupu k poznávání světa</a:t>
            </a:r>
            <a:r>
              <a:rPr lang="cs-CZ" sz="2200" dirty="0"/>
              <a:t>,</a:t>
            </a:r>
            <a:r>
              <a:rPr lang="cs-CZ" sz="2200" b="1" dirty="0"/>
              <a:t> </a:t>
            </a:r>
            <a:r>
              <a:rPr lang="cs-CZ" sz="2200" dirty="0"/>
              <a:t>tedy hledání skutečných příčin a souvislostí tam, kde někteří vysvětlují dění nevědecky,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167243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282</TotalTime>
  <Words>791</Words>
  <Application>Microsoft Office PowerPoint</Application>
  <PresentationFormat>Širokoúhlá obrazovka</PresentationFormat>
  <Paragraphs>127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Calibri</vt:lpstr>
      <vt:lpstr>Calibri Light</vt:lpstr>
      <vt:lpstr>Times New Roman</vt:lpstr>
      <vt:lpstr>Retrospektiva</vt:lpstr>
      <vt:lpstr>PŘÍRODOVĚDNÁ  PREGRAMOTNOST  – CÍLE A EVALUACE</vt:lpstr>
      <vt:lpstr>Přírodovědná gramotnost</vt:lpstr>
      <vt:lpstr>Jev  „Přírodovědná gramotnost v ČR je neuspokojivá“</vt:lpstr>
      <vt:lpstr>Příčinné podmínky</vt:lpstr>
      <vt:lpstr>Příčinné podmínky</vt:lpstr>
      <vt:lpstr>Kontext a intervenující podmínky</vt:lpstr>
      <vt:lpstr>Následky</vt:lpstr>
      <vt:lpstr>Strategie jednání a interakce</vt:lpstr>
      <vt:lpstr>Cíle přírodovědné pregramotnosti</vt:lpstr>
      <vt:lpstr>Cíle přírodovědné pregramotnosti</vt:lpstr>
      <vt:lpstr>Podpora dětí na dvou úrovních</vt:lpstr>
      <vt:lpstr>Evaluace v přírodovědné pregramotnosti</vt:lpstr>
      <vt:lpstr>Při hodnocení dětí pedagog sleduje</vt:lpstr>
      <vt:lpstr>Nástroje hodnocení dětí</vt:lpstr>
      <vt:lpstr>Nástroje hodnocení dětí</vt:lpstr>
      <vt:lpstr>Nástroje hodnocení dětí</vt:lpstr>
      <vt:lpstr>Hodnocení kvality aktivit/programů</vt:lpstr>
      <vt:lpstr>Hodnocení kvality lektora</vt:lpstr>
      <vt:lpstr>Hodnocení účinnosti aktivit/programů</vt:lpstr>
      <vt:lpstr>Hodnocení prostředí</vt:lpstr>
      <vt:lpstr>Příležitosti I - Děti mají emoční vztah k přírodě </vt:lpstr>
      <vt:lpstr>Příležitosti III - Děti chápou přírodu pozitivně</vt:lpstr>
      <vt:lpstr>Příležitosti II – Děti mají rády zvířata</vt:lpstr>
      <vt:lpstr>Příležitosti IV</vt:lpstr>
      <vt:lpstr>Děkuji za pozornost!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Příležitosti a rizika realizace aktivit pro rozvoj přírodovědné pregramotnosti</dc:title>
  <dc:creator>Kateřina Jančaříková</dc:creator>
  <cp:lastModifiedBy>Kateřina</cp:lastModifiedBy>
  <cp:revision>56</cp:revision>
  <dcterms:created xsi:type="dcterms:W3CDTF">2019-05-12T16:39:41Z</dcterms:created>
  <dcterms:modified xsi:type="dcterms:W3CDTF">2019-09-27T05:12:22Z</dcterms:modified>
</cp:coreProperties>
</file>