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package" ContentType="application/vnd.openxmlformats-officedocument.package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8" r:id="rId10"/>
    <p:sldId id="287" r:id="rId11"/>
    <p:sldId id="288" r:id="rId12"/>
    <p:sldId id="290" r:id="rId13"/>
    <p:sldId id="289" r:id="rId14"/>
    <p:sldId id="272" r:id="rId15"/>
    <p:sldId id="273" r:id="rId16"/>
    <p:sldId id="291" r:id="rId17"/>
    <p:sldId id="283" r:id="rId18"/>
    <p:sldId id="277" r:id="rId19"/>
    <p:sldId id="278" r:id="rId20"/>
    <p:sldId id="279" r:id="rId21"/>
    <p:sldId id="280" r:id="rId22"/>
    <p:sldId id="285" r:id="rId23"/>
    <p:sldId id="265" r:id="rId2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DFE4F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28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1\TIMSS11\Main\Seminar\Seminar_TIMSS_PedFUK_grafy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9.package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V&#221;SLEDKY\SEMIN&#193;&#344;_LEDEN_2013\Zdroj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1\TIMSS11\Main\Seminar\Seminar_TIMSS_PedFUK_grafy.xlsx" TargetMode="External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1\TIMSS11\Main\Seminar\Seminar_TIMSS_PedFUK_grafy.xlsx" TargetMode="External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10.package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1\TIMSS11\Main\Seminar\Reg_sem_CSI\Sem_CSI_grafy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2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3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4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5.package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6.package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7.package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Se_it_aplikace_Microsoft_Office_Excel_20078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M_S_zeme!$C$1</c:f>
              <c:strCache>
                <c:ptCount val="1"/>
                <c:pt idx="0">
                  <c:v>Přírodověda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Pt>
            <c:idx val="5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6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7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8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9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1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2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3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4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5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6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7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9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0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1"/>
            <c:marker>
              <c:symbol val="triangle"/>
              <c:size val="11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</c:dPt>
          <c:dPt>
            <c:idx val="22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3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4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5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7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8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29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31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33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34"/>
            <c:marker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c:spPr>
            </c:marker>
          </c:dPt>
          <c:xVal>
            <c:numRef>
              <c:f>M_S_zeme!$B$2:$B$51</c:f>
              <c:numCache>
                <c:formatCode>General</c:formatCode>
                <c:ptCount val="50"/>
                <c:pt idx="0">
                  <c:v>606</c:v>
                </c:pt>
                <c:pt idx="1">
                  <c:v>605</c:v>
                </c:pt>
                <c:pt idx="2">
                  <c:v>602</c:v>
                </c:pt>
                <c:pt idx="3">
                  <c:v>591</c:v>
                </c:pt>
                <c:pt idx="4">
                  <c:v>585</c:v>
                </c:pt>
                <c:pt idx="5">
                  <c:v>562</c:v>
                </c:pt>
                <c:pt idx="6">
                  <c:v>549</c:v>
                </c:pt>
                <c:pt idx="7">
                  <c:v>545</c:v>
                </c:pt>
                <c:pt idx="8">
                  <c:v>542</c:v>
                </c:pt>
                <c:pt idx="9">
                  <c:v>542</c:v>
                </c:pt>
                <c:pt idx="10">
                  <c:v>541</c:v>
                </c:pt>
                <c:pt idx="11">
                  <c:v>540</c:v>
                </c:pt>
                <c:pt idx="12">
                  <c:v>537</c:v>
                </c:pt>
                <c:pt idx="13">
                  <c:v>534</c:v>
                </c:pt>
                <c:pt idx="14">
                  <c:v>532</c:v>
                </c:pt>
                <c:pt idx="15">
                  <c:v>528</c:v>
                </c:pt>
                <c:pt idx="16">
                  <c:v>527</c:v>
                </c:pt>
                <c:pt idx="17">
                  <c:v>516</c:v>
                </c:pt>
                <c:pt idx="18">
                  <c:v>516</c:v>
                </c:pt>
                <c:pt idx="19">
                  <c:v>515</c:v>
                </c:pt>
                <c:pt idx="20">
                  <c:v>513</c:v>
                </c:pt>
                <c:pt idx="21">
                  <c:v>511</c:v>
                </c:pt>
                <c:pt idx="22">
                  <c:v>508</c:v>
                </c:pt>
                <c:pt idx="23">
                  <c:v>508</c:v>
                </c:pt>
                <c:pt idx="24">
                  <c:v>507</c:v>
                </c:pt>
                <c:pt idx="25">
                  <c:v>504</c:v>
                </c:pt>
                <c:pt idx="26">
                  <c:v>501</c:v>
                </c:pt>
                <c:pt idx="27">
                  <c:v>496</c:v>
                </c:pt>
                <c:pt idx="28">
                  <c:v>495</c:v>
                </c:pt>
                <c:pt idx="29">
                  <c:v>490</c:v>
                </c:pt>
                <c:pt idx="30">
                  <c:v>486</c:v>
                </c:pt>
                <c:pt idx="31">
                  <c:v>482</c:v>
                </c:pt>
                <c:pt idx="32">
                  <c:v>482</c:v>
                </c:pt>
                <c:pt idx="33">
                  <c:v>481</c:v>
                </c:pt>
                <c:pt idx="34">
                  <c:v>469</c:v>
                </c:pt>
                <c:pt idx="35">
                  <c:v>463</c:v>
                </c:pt>
                <c:pt idx="36">
                  <c:v>462</c:v>
                </c:pt>
                <c:pt idx="37">
                  <c:v>458</c:v>
                </c:pt>
                <c:pt idx="38">
                  <c:v>452</c:v>
                </c:pt>
                <c:pt idx="39">
                  <c:v>450</c:v>
                </c:pt>
                <c:pt idx="40">
                  <c:v>436</c:v>
                </c:pt>
                <c:pt idx="41">
                  <c:v>434</c:v>
                </c:pt>
                <c:pt idx="42">
                  <c:v>431</c:v>
                </c:pt>
                <c:pt idx="43">
                  <c:v>413</c:v>
                </c:pt>
                <c:pt idx="44">
                  <c:v>410</c:v>
                </c:pt>
                <c:pt idx="45">
                  <c:v>385</c:v>
                </c:pt>
                <c:pt idx="46">
                  <c:v>359</c:v>
                </c:pt>
                <c:pt idx="47">
                  <c:v>342</c:v>
                </c:pt>
                <c:pt idx="48">
                  <c:v>335</c:v>
                </c:pt>
              </c:numCache>
            </c:numRef>
          </c:xVal>
          <c:yVal>
            <c:numRef>
              <c:f>M_S_zeme!$C$2:$C$51</c:f>
              <c:numCache>
                <c:formatCode>General</c:formatCode>
                <c:ptCount val="50"/>
                <c:pt idx="0">
                  <c:v>583</c:v>
                </c:pt>
                <c:pt idx="1">
                  <c:v>587</c:v>
                </c:pt>
                <c:pt idx="2">
                  <c:v>535</c:v>
                </c:pt>
                <c:pt idx="3">
                  <c:v>552</c:v>
                </c:pt>
                <c:pt idx="4">
                  <c:v>559</c:v>
                </c:pt>
                <c:pt idx="5">
                  <c:v>517</c:v>
                </c:pt>
                <c:pt idx="6">
                  <c:v>509</c:v>
                </c:pt>
                <c:pt idx="7">
                  <c:v>570</c:v>
                </c:pt>
                <c:pt idx="8">
                  <c:v>529</c:v>
                </c:pt>
                <c:pt idx="9">
                  <c:v>552</c:v>
                </c:pt>
                <c:pt idx="10">
                  <c:v>544</c:v>
                </c:pt>
                <c:pt idx="11">
                  <c:v>531</c:v>
                </c:pt>
                <c:pt idx="12">
                  <c:v>528</c:v>
                </c:pt>
                <c:pt idx="13">
                  <c:v>515</c:v>
                </c:pt>
                <c:pt idx="14">
                  <c:v>522</c:v>
                </c:pt>
                <c:pt idx="15">
                  <c:v>528</c:v>
                </c:pt>
                <c:pt idx="16">
                  <c:v>516</c:v>
                </c:pt>
                <c:pt idx="17">
                  <c:v>516</c:v>
                </c:pt>
                <c:pt idx="18">
                  <c:v>516</c:v>
                </c:pt>
                <c:pt idx="19">
                  <c:v>534</c:v>
                </c:pt>
                <c:pt idx="20">
                  <c:v>520</c:v>
                </c:pt>
                <c:pt idx="21">
                  <c:v>536</c:v>
                </c:pt>
                <c:pt idx="22">
                  <c:v>532</c:v>
                </c:pt>
                <c:pt idx="23">
                  <c:v>524</c:v>
                </c:pt>
                <c:pt idx="24">
                  <c:v>532</c:v>
                </c:pt>
                <c:pt idx="25">
                  <c:v>533</c:v>
                </c:pt>
                <c:pt idx="26">
                  <c:v>495</c:v>
                </c:pt>
                <c:pt idx="27">
                  <c:v>446</c:v>
                </c:pt>
                <c:pt idx="28">
                  <c:v>494</c:v>
                </c:pt>
                <c:pt idx="29">
                  <c:v>516</c:v>
                </c:pt>
                <c:pt idx="30">
                  <c:v>497</c:v>
                </c:pt>
                <c:pt idx="31">
                  <c:v>505</c:v>
                </c:pt>
                <c:pt idx="32">
                  <c:v>505</c:v>
                </c:pt>
                <c:pt idx="33">
                  <c:v>505</c:v>
                </c:pt>
                <c:pt idx="34">
                  <c:v>463</c:v>
                </c:pt>
                <c:pt idx="35">
                  <c:v>438</c:v>
                </c:pt>
                <c:pt idx="36">
                  <c:v>480</c:v>
                </c:pt>
                <c:pt idx="37">
                  <c:v>472</c:v>
                </c:pt>
                <c:pt idx="38">
                  <c:v>416</c:v>
                </c:pt>
                <c:pt idx="39">
                  <c:v>455</c:v>
                </c:pt>
                <c:pt idx="40">
                  <c:v>449</c:v>
                </c:pt>
                <c:pt idx="41">
                  <c:v>428</c:v>
                </c:pt>
                <c:pt idx="42">
                  <c:v>453</c:v>
                </c:pt>
                <c:pt idx="43">
                  <c:v>394</c:v>
                </c:pt>
                <c:pt idx="44">
                  <c:v>429</c:v>
                </c:pt>
                <c:pt idx="45">
                  <c:v>377</c:v>
                </c:pt>
                <c:pt idx="46">
                  <c:v>346</c:v>
                </c:pt>
                <c:pt idx="47">
                  <c:v>347</c:v>
                </c:pt>
                <c:pt idx="48">
                  <c:v>264</c:v>
                </c:pt>
              </c:numCache>
            </c:numRef>
          </c:yVal>
        </c:ser>
        <c:axId val="43603840"/>
        <c:axId val="43610112"/>
      </c:scatterChart>
      <c:valAx>
        <c:axId val="43603840"/>
        <c:scaling>
          <c:orientation val="minMax"/>
          <c:max val="650"/>
          <c:min val="25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cs-CZ" sz="1400"/>
                  <a:t>Matematika</a:t>
                </a:r>
              </a:p>
            </c:rich>
          </c:tx>
        </c:title>
        <c:numFmt formatCode="General" sourceLinked="1"/>
        <c:tickLblPos val="nextTo"/>
        <c:crossAx val="43610112"/>
        <c:crosses val="autoZero"/>
        <c:crossBetween val="midCat"/>
      </c:valAx>
      <c:valAx>
        <c:axId val="43610112"/>
        <c:scaling>
          <c:orientation val="minMax"/>
          <c:max val="600"/>
          <c:min val="250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1400"/>
                  <a:t>Přírodověda</a:t>
                </a:r>
              </a:p>
            </c:rich>
          </c:tx>
        </c:title>
        <c:numFmt formatCode="General" sourceLinked="1"/>
        <c:tickLblPos val="nextTo"/>
        <c:crossAx val="43603840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accent6">
        <a:lumMod val="60000"/>
        <a:lumOff val="40000"/>
      </a:schemeClr>
    </a:solidFill>
    <a:ln>
      <a:noFill/>
    </a:ln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4992066501602319"/>
          <c:y val="0.16304416554401074"/>
          <c:w val="0.81720647419072612"/>
          <c:h val="0.57448673082531321"/>
        </c:manualLayout>
      </c:layout>
      <c:barChart>
        <c:barDir val="col"/>
        <c:grouping val="clustered"/>
        <c:ser>
          <c:idx val="0"/>
          <c:order val="0"/>
          <c:tx>
            <c:strRef>
              <c:f>'Ch+D_Science'!$A$3</c:f>
              <c:strCache>
                <c:ptCount val="1"/>
                <c:pt idx="0">
                  <c:v>Chlapci</c:v>
                </c:pt>
              </c:strCache>
            </c:strRef>
          </c:tx>
          <c:cat>
            <c:multiLvlStrRef>
              <c:f>'Ch+D_Science'!$B$1:$G$2</c:f>
              <c:multiLvlStrCache>
                <c:ptCount val="6"/>
                <c:lvl>
                  <c:pt idx="0">
                    <c:v>2007</c:v>
                  </c:pt>
                  <c:pt idx="1">
                    <c:v>2011</c:v>
                  </c:pt>
                  <c:pt idx="2">
                    <c:v>2007</c:v>
                  </c:pt>
                  <c:pt idx="3">
                    <c:v>2011</c:v>
                  </c:pt>
                  <c:pt idx="4">
                    <c:v>2007</c:v>
                  </c:pt>
                  <c:pt idx="5">
                    <c:v>2011</c:v>
                  </c:pt>
                </c:lvl>
                <c:lvl>
                  <c:pt idx="0">
                    <c:v>Prokazování znalostí</c:v>
                  </c:pt>
                  <c:pt idx="2">
                    <c:v>Používání znalostí</c:v>
                  </c:pt>
                  <c:pt idx="4">
                    <c:v>Uvažování</c:v>
                  </c:pt>
                </c:lvl>
              </c:multiLvlStrCache>
            </c:multiLvlStrRef>
          </c:cat>
          <c:val>
            <c:numRef>
              <c:f>'Ch+D_Science'!$B$3:$G$3</c:f>
              <c:numCache>
                <c:formatCode>General</c:formatCode>
                <c:ptCount val="6"/>
                <c:pt idx="0">
                  <c:v>527</c:v>
                </c:pt>
                <c:pt idx="1">
                  <c:v>560</c:v>
                </c:pt>
                <c:pt idx="2">
                  <c:v>521</c:v>
                </c:pt>
                <c:pt idx="3">
                  <c:v>540</c:v>
                </c:pt>
                <c:pt idx="4">
                  <c:v>502</c:v>
                </c:pt>
                <c:pt idx="5">
                  <c:v>523</c:v>
                </c:pt>
              </c:numCache>
            </c:numRef>
          </c:val>
        </c:ser>
        <c:ser>
          <c:idx val="1"/>
          <c:order val="1"/>
          <c:tx>
            <c:strRef>
              <c:f>'Ch+D_Science'!$A$4</c:f>
              <c:strCache>
                <c:ptCount val="1"/>
                <c:pt idx="0">
                  <c:v>Dívky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cat>
            <c:multiLvlStrRef>
              <c:f>'Ch+D_Science'!$B$1:$G$2</c:f>
              <c:multiLvlStrCache>
                <c:ptCount val="6"/>
                <c:lvl>
                  <c:pt idx="0">
                    <c:v>2007</c:v>
                  </c:pt>
                  <c:pt idx="1">
                    <c:v>2011</c:v>
                  </c:pt>
                  <c:pt idx="2">
                    <c:v>2007</c:v>
                  </c:pt>
                  <c:pt idx="3">
                    <c:v>2011</c:v>
                  </c:pt>
                  <c:pt idx="4">
                    <c:v>2007</c:v>
                  </c:pt>
                  <c:pt idx="5">
                    <c:v>2011</c:v>
                  </c:pt>
                </c:lvl>
                <c:lvl>
                  <c:pt idx="0">
                    <c:v>Prokazování znalostí</c:v>
                  </c:pt>
                  <c:pt idx="2">
                    <c:v>Používání znalostí</c:v>
                  </c:pt>
                  <c:pt idx="4">
                    <c:v>Uvažování</c:v>
                  </c:pt>
                </c:lvl>
              </c:multiLvlStrCache>
            </c:multiLvlStrRef>
          </c:cat>
          <c:val>
            <c:numRef>
              <c:f>'Ch+D_Science'!$B$4:$G$4</c:f>
              <c:numCache>
                <c:formatCode>General</c:formatCode>
                <c:ptCount val="6"/>
                <c:pt idx="0">
                  <c:v>514</c:v>
                </c:pt>
                <c:pt idx="1">
                  <c:v>541</c:v>
                </c:pt>
                <c:pt idx="2">
                  <c:v>508</c:v>
                </c:pt>
                <c:pt idx="3">
                  <c:v>528</c:v>
                </c:pt>
                <c:pt idx="4">
                  <c:v>514</c:v>
                </c:pt>
                <c:pt idx="5">
                  <c:v>509</c:v>
                </c:pt>
              </c:numCache>
            </c:numRef>
          </c:val>
        </c:ser>
        <c:axId val="46288256"/>
        <c:axId val="46306432"/>
      </c:barChart>
      <c:catAx>
        <c:axId val="46288256"/>
        <c:scaling>
          <c:orientation val="minMax"/>
        </c:scaling>
        <c:axPos val="b"/>
        <c:numFmt formatCode="General" sourceLinked="1"/>
        <c:tickLblPos val="nextTo"/>
        <c:crossAx val="46306432"/>
        <c:crosses val="autoZero"/>
        <c:auto val="1"/>
        <c:lblAlgn val="ctr"/>
        <c:lblOffset val="100"/>
      </c:catAx>
      <c:valAx>
        <c:axId val="46306432"/>
        <c:scaling>
          <c:orientation val="minMax"/>
          <c:max val="560"/>
          <c:min val="45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2.222222222222223E-2"/>
              <c:y val="8.9910022244286941E-3"/>
            </c:manualLayout>
          </c:layout>
        </c:title>
        <c:numFmt formatCode="General" sourceLinked="1"/>
        <c:tickLblPos val="nextTo"/>
        <c:crossAx val="46288256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26844936755786886"/>
          <c:y val="5.5171681252453419E-2"/>
          <c:w val="0.9136213058113497"/>
          <c:h val="0.13464305231640769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9.2259008258341671E-2"/>
          <c:y val="0.16017386957004773"/>
          <c:w val="0.68658136482939636"/>
          <c:h val="0.7298184601924762"/>
        </c:manualLayout>
      </c:layout>
      <c:barChart>
        <c:barDir val="col"/>
        <c:grouping val="clustered"/>
        <c:ser>
          <c:idx val="0"/>
          <c:order val="0"/>
          <c:tx>
            <c:strRef>
              <c:f>List2!$A$7</c:f>
              <c:strCache>
                <c:ptCount val="1"/>
                <c:pt idx="0">
                  <c:v>čtení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List2!$B$6:$C$6</c:f>
              <c:strCache>
                <c:ptCount val="2"/>
                <c:pt idx="0">
                  <c:v>Mnoho zdrojů (18 %)</c:v>
                </c:pt>
                <c:pt idx="1">
                  <c:v>Nějaké zdroje (81%)</c:v>
                </c:pt>
              </c:strCache>
            </c:strRef>
          </c:cat>
          <c:val>
            <c:numRef>
              <c:f>List2!$B$7:$C$7</c:f>
              <c:numCache>
                <c:formatCode>General</c:formatCode>
                <c:ptCount val="2"/>
                <c:pt idx="0">
                  <c:v>584</c:v>
                </c:pt>
                <c:pt idx="1">
                  <c:v>540</c:v>
                </c:pt>
              </c:numCache>
            </c:numRef>
          </c:val>
        </c:ser>
        <c:ser>
          <c:idx val="1"/>
          <c:order val="1"/>
          <c:tx>
            <c:strRef>
              <c:f>List2!$A$8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FF9933"/>
            </a:solidFill>
          </c:spPr>
          <c:dLbls>
            <c:dLblPos val="inEnd"/>
            <c:showVal val="1"/>
          </c:dLbls>
          <c:cat>
            <c:strRef>
              <c:f>List2!$B$6:$C$6</c:f>
              <c:strCache>
                <c:ptCount val="2"/>
                <c:pt idx="0">
                  <c:v>Mnoho zdrojů (18 %)</c:v>
                </c:pt>
                <c:pt idx="1">
                  <c:v>Nějaké zdroje (81%)</c:v>
                </c:pt>
              </c:strCache>
            </c:strRef>
          </c:cat>
          <c:val>
            <c:numRef>
              <c:f>List2!$B$8:$C$8</c:f>
              <c:numCache>
                <c:formatCode>General</c:formatCode>
                <c:ptCount val="2"/>
                <c:pt idx="0">
                  <c:v>552</c:v>
                </c:pt>
                <c:pt idx="1">
                  <c:v>505</c:v>
                </c:pt>
              </c:numCache>
            </c:numRef>
          </c:val>
        </c:ser>
        <c:ser>
          <c:idx val="2"/>
          <c:order val="2"/>
          <c:tx>
            <c:strRef>
              <c:f>List2!$A$9</c:f>
              <c:strCache>
                <c:ptCount val="1"/>
                <c:pt idx="0">
                  <c:v>přírodověda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Pos val="inEnd"/>
            <c:showVal val="1"/>
          </c:dLbls>
          <c:cat>
            <c:strRef>
              <c:f>List2!$B$6:$C$6</c:f>
              <c:strCache>
                <c:ptCount val="2"/>
                <c:pt idx="0">
                  <c:v>Mnoho zdrojů (18 %)</c:v>
                </c:pt>
                <c:pt idx="1">
                  <c:v>Nějaké zdroje (81%)</c:v>
                </c:pt>
              </c:strCache>
            </c:strRef>
          </c:cat>
          <c:val>
            <c:numRef>
              <c:f>List2!$B$9:$C$9</c:f>
              <c:numCache>
                <c:formatCode>General</c:formatCode>
                <c:ptCount val="2"/>
                <c:pt idx="0">
                  <c:v>577</c:v>
                </c:pt>
                <c:pt idx="1">
                  <c:v>531</c:v>
                </c:pt>
              </c:numCache>
            </c:numRef>
          </c:val>
        </c:ser>
        <c:dLbls>
          <c:showVal val="1"/>
        </c:dLbls>
        <c:axId val="46335872"/>
        <c:axId val="46342144"/>
      </c:barChart>
      <c:catAx>
        <c:axId val="46335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cs-CZ" sz="1200"/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2.1124234470691135E-3"/>
              <c:y val="3.6803732866725189E-3"/>
            </c:manualLayout>
          </c:layout>
        </c:title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</a:defRPr>
            </a:pPr>
            <a:endParaRPr lang="cs-CZ"/>
          </a:p>
        </c:txPr>
        <c:crossAx val="46342144"/>
        <c:crosses val="autoZero"/>
        <c:auto val="1"/>
        <c:lblAlgn val="ctr"/>
        <c:lblOffset val="100"/>
        <c:tickLblSkip val="1"/>
      </c:catAx>
      <c:valAx>
        <c:axId val="46342144"/>
        <c:scaling>
          <c:orientation val="minMax"/>
          <c:min val="500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numFmt formatCode="General" sourceLinked="1"/>
        <c:tickLblPos val="nextTo"/>
        <c:spPr>
          <a:ln>
            <a:prstDash val="sysDot"/>
          </a:ln>
        </c:spPr>
        <c:txPr>
          <a:bodyPr/>
          <a:lstStyle/>
          <a:p>
            <a:pPr>
              <a:defRPr sz="1200" b="1"/>
            </a:pPr>
            <a:endParaRPr lang="cs-CZ"/>
          </a:p>
        </c:txPr>
        <c:crossAx val="4633587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5221956819612634"/>
          <c:y val="0.36242500833240765"/>
          <c:w val="0.24778043180387374"/>
          <c:h val="0.26809521164315075"/>
        </c:manualLayout>
      </c:layout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</c:chart>
  <c:txPr>
    <a:bodyPr/>
    <a:lstStyle/>
    <a:p>
      <a:pPr>
        <a:defRPr b="1">
          <a:latin typeface="Calibri" pitchFamily="34" charset="0"/>
          <a:cs typeface="Calibri" pitchFamily="34" charset="0"/>
        </a:defRPr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680774278215228"/>
          <c:y val="0.16289552347623221"/>
          <c:w val="0.83508814523184571"/>
          <c:h val="0.72112459900845749"/>
        </c:manualLayout>
      </c:layout>
      <c:bubbleChart>
        <c:ser>
          <c:idx val="2"/>
          <c:order val="0"/>
          <c:tx>
            <c:strRef>
              <c:f>'rad se učí'!$D$5:$E$5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E68422"/>
            </a:solidFill>
            <a:ln w="25400">
              <a:solidFill>
                <a:schemeClr val="accent6"/>
              </a:solidFill>
            </a:ln>
          </c:spPr>
          <c:dLbls>
            <c:dLbl>
              <c:idx val="0"/>
              <c:layout>
                <c:manualLayout>
                  <c:x val="-0.11711245566971956"/>
                  <c:y val="2.5653715243760804E-2"/>
                </c:manualLayout>
              </c:layout>
              <c:dLblPos val="r"/>
              <c:showBubbleSize val="1"/>
            </c:dLbl>
            <c:numFmt formatCode="#&quot; &quot;&quot;%&quot;" sourceLinked="0"/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BubbleSize val="1"/>
          </c:dLbls>
          <c:xVal>
            <c:numRef>
              <c:f>'rad se učí'!$C$6:$C$8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'rad se učí'!$D$6:$D$8</c:f>
              <c:numCache>
                <c:formatCode>General</c:formatCode>
                <c:ptCount val="3"/>
                <c:pt idx="0">
                  <c:v>523</c:v>
                </c:pt>
                <c:pt idx="1">
                  <c:v>504</c:v>
                </c:pt>
                <c:pt idx="2">
                  <c:v>498</c:v>
                </c:pt>
              </c:numCache>
            </c:numRef>
          </c:yVal>
          <c:bubbleSize>
            <c:numRef>
              <c:f>'rad se učí'!$E$6:$E$8</c:f>
              <c:numCache>
                <c:formatCode>General</c:formatCode>
                <c:ptCount val="3"/>
                <c:pt idx="0">
                  <c:v>43</c:v>
                </c:pt>
                <c:pt idx="1">
                  <c:v>37</c:v>
                </c:pt>
                <c:pt idx="2">
                  <c:v>19</c:v>
                </c:pt>
              </c:numCache>
            </c:numRef>
          </c:bubbleSize>
        </c:ser>
        <c:ser>
          <c:idx val="0"/>
          <c:order val="1"/>
          <c:tx>
            <c:strRef>
              <c:f>'rad se učí'!$F$5:$G$5</c:f>
              <c:strCache>
                <c:ptCount val="1"/>
                <c:pt idx="0">
                  <c:v>Čtení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1"/>
              </a:solidFill>
            </a:ln>
          </c:spPr>
          <c:dLbls>
            <c:dLbl>
              <c:idx val="0"/>
              <c:layout>
                <c:manualLayout>
                  <c:x val="-0.10443908229922015"/>
                  <c:y val="-3.2067144054700979E-2"/>
                </c:manualLayout>
              </c:layout>
              <c:dLblPos val="r"/>
              <c:showBubbleSize val="1"/>
            </c:dLbl>
            <c:dLbl>
              <c:idx val="1"/>
              <c:layout>
                <c:manualLayout>
                  <c:x val="-0.11368181313187421"/>
                  <c:y val="-5.4854511114926674E-2"/>
                </c:manualLayout>
              </c:layout>
              <c:dLblPos val="r"/>
              <c:showBubbleSize val="1"/>
            </c:dLbl>
            <c:dLbl>
              <c:idx val="2"/>
              <c:layout>
                <c:manualLayout>
                  <c:x val="-8.2697116050775885E-2"/>
                  <c:y val="5.022447000838285E-2"/>
                </c:manualLayout>
              </c:layout>
              <c:dLblPos val="r"/>
              <c:showBubbleSize val="1"/>
            </c:dLbl>
            <c:numFmt formatCode="#&quot; &quot;&quot;%&quot;" sourceLinked="0"/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BubbleSize val="1"/>
          </c:dLbls>
          <c:xVal>
            <c:numRef>
              <c:f>'rad se učí'!$C$6:$C$8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'rad se učí'!$F$6:$F$8</c:f>
              <c:numCache>
                <c:formatCode>General</c:formatCode>
                <c:ptCount val="3"/>
                <c:pt idx="0">
                  <c:v>564</c:v>
                </c:pt>
                <c:pt idx="1">
                  <c:v>542</c:v>
                </c:pt>
                <c:pt idx="2">
                  <c:v>524</c:v>
                </c:pt>
              </c:numCache>
            </c:numRef>
          </c:yVal>
          <c:bubbleSize>
            <c:numRef>
              <c:f>'rad se učí'!$G$6:$G$8</c:f>
              <c:numCache>
                <c:formatCode>General</c:formatCode>
                <c:ptCount val="3"/>
                <c:pt idx="0">
                  <c:v>30</c:v>
                </c:pt>
                <c:pt idx="1">
                  <c:v>53</c:v>
                </c:pt>
                <c:pt idx="2">
                  <c:v>17</c:v>
                </c:pt>
              </c:numCache>
            </c:numRef>
          </c:bubbleSize>
        </c:ser>
        <c:ser>
          <c:idx val="1"/>
          <c:order val="2"/>
          <c:tx>
            <c:strRef>
              <c:f>'rad se učí'!$H$5:$I$5</c:f>
              <c:strCache>
                <c:ptCount val="1"/>
                <c:pt idx="0">
                  <c:v>Přírodověda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dLbls>
            <c:numFmt formatCode="#&quot; &quot;&quot;%&quot;" sourceLinked="0"/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BubbleSize val="1"/>
          </c:dLbls>
          <c:xVal>
            <c:numRef>
              <c:f>'rad se učí'!$C$6:$C$8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'rad se učí'!$H$6:$H$8</c:f>
              <c:numCache>
                <c:formatCode>General</c:formatCode>
                <c:ptCount val="3"/>
                <c:pt idx="0">
                  <c:v>544</c:v>
                </c:pt>
                <c:pt idx="1">
                  <c:v>530</c:v>
                </c:pt>
                <c:pt idx="2">
                  <c:v>532</c:v>
                </c:pt>
              </c:numCache>
            </c:numRef>
          </c:yVal>
          <c:bubbleSize>
            <c:numRef>
              <c:f>'rad se učí'!$I$6:$I$8</c:f>
              <c:numCache>
                <c:formatCode>General</c:formatCode>
                <c:ptCount val="3"/>
                <c:pt idx="0">
                  <c:v>45</c:v>
                </c:pt>
                <c:pt idx="1">
                  <c:v>37</c:v>
                </c:pt>
                <c:pt idx="2">
                  <c:v>18</c:v>
                </c:pt>
              </c:numCache>
            </c:numRef>
          </c:bubbleSize>
        </c:ser>
        <c:bubbleScale val="150"/>
        <c:axId val="46385024"/>
        <c:axId val="46386560"/>
      </c:bubbleChart>
      <c:valAx>
        <c:axId val="46385024"/>
        <c:scaling>
          <c:orientation val="minMax"/>
        </c:scaling>
        <c:delete val="1"/>
        <c:axPos val="b"/>
        <c:numFmt formatCode="General" sourceLinked="1"/>
        <c:tickLblPos val="none"/>
        <c:crossAx val="46386560"/>
        <c:crosses val="autoZero"/>
        <c:crossBetween val="midCat"/>
      </c:valAx>
      <c:valAx>
        <c:axId val="46386560"/>
        <c:scaling>
          <c:orientation val="minMax"/>
          <c:max val="580"/>
          <c:min val="48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cs-CZ" sz="1400"/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2.7777777777777809E-3"/>
              <c:y val="1.6754155730533808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6385024"/>
        <c:crosses val="autoZero"/>
        <c:crossBetween val="midCat"/>
        <c:majorUnit val="20"/>
      </c:valAx>
      <c:spPr>
        <a:solidFill>
          <a:srgbClr val="6076B4">
            <a:lumMod val="20000"/>
            <a:lumOff val="80000"/>
          </a:srgbClr>
        </a:solidFill>
      </c:spPr>
    </c:plotArea>
    <c:legend>
      <c:legendPos val="t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</c:chart>
  <c:spPr>
    <a:ln>
      <a:noFill/>
    </a:ln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6071741032370933E-2"/>
          <c:y val="0.12585848643919517"/>
          <c:w val="0.86582414698162735"/>
          <c:h val="0.75816163604549491"/>
        </c:manualLayout>
      </c:layout>
      <c:bubbleChart>
        <c:ser>
          <c:idx val="0"/>
          <c:order val="0"/>
          <c:tx>
            <c:strRef>
              <c:f>sebejistý!$D$5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-0.12346784776902887"/>
                  <c:y val="7.8703703703703734E-2"/>
                </c:manualLayout>
              </c:layout>
              <c:dLblPos val="r"/>
              <c:showBubbleSize val="1"/>
            </c:dLbl>
            <c:dLbl>
              <c:idx val="1"/>
              <c:layout>
                <c:manualLayout>
                  <c:x val="-0.14551246719160116"/>
                  <c:y val="2.3148148148148147E-2"/>
                </c:manualLayout>
              </c:layout>
              <c:dLblPos val="r"/>
              <c:showBubbleSize val="1"/>
            </c:dLbl>
            <c:numFmt formatCode="#&quot; &quot;&quot;%&quot;" sourceLinked="0"/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ctr"/>
            <c:showBubbleSize val="1"/>
          </c:dLbls>
          <c:xVal>
            <c:numRef>
              <c:f>sebejistý!$C$6:$C$8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sebejistý!$D$6:$D$8</c:f>
              <c:numCache>
                <c:formatCode>General</c:formatCode>
                <c:ptCount val="3"/>
                <c:pt idx="0">
                  <c:v>540</c:v>
                </c:pt>
                <c:pt idx="1">
                  <c:v>510</c:v>
                </c:pt>
                <c:pt idx="2">
                  <c:v>474</c:v>
                </c:pt>
              </c:numCache>
            </c:numRef>
          </c:yVal>
          <c:bubbleSize>
            <c:numRef>
              <c:f>sebejistý!$E$6:$E$8</c:f>
              <c:numCache>
                <c:formatCode>General</c:formatCode>
                <c:ptCount val="3"/>
                <c:pt idx="0">
                  <c:v>31</c:v>
                </c:pt>
                <c:pt idx="1">
                  <c:v>46</c:v>
                </c:pt>
                <c:pt idx="2">
                  <c:v>23</c:v>
                </c:pt>
              </c:numCache>
            </c:numRef>
          </c:bubbleSize>
        </c:ser>
        <c:ser>
          <c:idx val="2"/>
          <c:order val="1"/>
          <c:tx>
            <c:strRef>
              <c:f>sebejistý!$H$5</c:f>
              <c:strCache>
                <c:ptCount val="1"/>
                <c:pt idx="0">
                  <c:v>Přírodověda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5400">
              <a:noFill/>
            </a:ln>
          </c:spPr>
          <c:dLbls>
            <c:numFmt formatCode="#&quot; &quot;&quot;%&quot;" sourceLinked="0"/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ctr"/>
            <c:showBubbleSize val="1"/>
          </c:dLbls>
          <c:xVal>
            <c:strRef>
              <c:f>sebejistý!$B$6:$B$8</c:f>
              <c:strCache>
                <c:ptCount val="3"/>
                <c:pt idx="0">
                  <c:v>jistý</c:v>
                </c:pt>
                <c:pt idx="1">
                  <c:v>celkem jistý</c:v>
                </c:pt>
                <c:pt idx="2">
                  <c:v>nejistý</c:v>
                </c:pt>
              </c:strCache>
            </c:strRef>
          </c:xVal>
          <c:yVal>
            <c:numRef>
              <c:f>sebejistý!$H$6:$H$8</c:f>
              <c:numCache>
                <c:formatCode>General</c:formatCode>
                <c:ptCount val="3"/>
                <c:pt idx="0">
                  <c:v>556</c:v>
                </c:pt>
                <c:pt idx="1">
                  <c:v>538</c:v>
                </c:pt>
                <c:pt idx="2">
                  <c:v>505</c:v>
                </c:pt>
              </c:numCache>
            </c:numRef>
          </c:yVal>
          <c:bubbleSize>
            <c:numRef>
              <c:f>sebejistý!$I$6:$I$8</c:f>
              <c:numCache>
                <c:formatCode>General</c:formatCode>
                <c:ptCount val="3"/>
                <c:pt idx="0">
                  <c:v>38</c:v>
                </c:pt>
                <c:pt idx="1">
                  <c:v>38</c:v>
                </c:pt>
                <c:pt idx="2">
                  <c:v>24</c:v>
                </c:pt>
              </c:numCache>
            </c:numRef>
          </c:bubbleSize>
        </c:ser>
        <c:bubbleScale val="200"/>
        <c:axId val="46678400"/>
        <c:axId val="46679936"/>
      </c:bubbleChart>
      <c:valAx>
        <c:axId val="46678400"/>
        <c:scaling>
          <c:orientation val="minMax"/>
        </c:scaling>
        <c:delete val="1"/>
        <c:axPos val="b"/>
        <c:numFmt formatCode="General" sourceLinked="1"/>
        <c:tickLblPos val="none"/>
        <c:crossAx val="46679936"/>
        <c:crosses val="autoZero"/>
        <c:crossBetween val="midCat"/>
      </c:valAx>
      <c:valAx>
        <c:axId val="46679936"/>
        <c:scaling>
          <c:orientation val="minMax"/>
          <c:max val="600"/>
          <c:min val="450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cs-CZ" sz="1400"/>
                  <a:t>Průměrný</a:t>
                </a:r>
                <a:r>
                  <a:rPr lang="cs-CZ" sz="1400" baseline="0"/>
                  <a:t> výsledek</a:t>
                </a:r>
                <a:endParaRPr lang="cs-CZ" sz="1400"/>
              </a:p>
            </c:rich>
          </c:tx>
          <c:layout>
            <c:manualLayout>
              <c:xMode val="edge"/>
              <c:yMode val="edge"/>
              <c:x val="0"/>
              <c:y val="1.6754155730533808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46678400"/>
        <c:crosses val="autoZero"/>
        <c:crossBetween val="midCat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t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3533268018916994"/>
          <c:y val="0.17715222999913588"/>
          <c:w val="0.83087315698440978"/>
          <c:h val="0.71041952128775787"/>
        </c:manualLayout>
      </c:layout>
      <c:barChart>
        <c:barDir val="col"/>
        <c:grouping val="clustered"/>
        <c:ser>
          <c:idx val="0"/>
          <c:order val="0"/>
          <c:tx>
            <c:strRef>
              <c:f>šikana!$C$5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E68422"/>
            </a:solidFill>
          </c:spPr>
          <c:cat>
            <c:strRef>
              <c:f>šikana!$B$6:$B$8</c:f>
              <c:strCache>
                <c:ptCount val="3"/>
                <c:pt idx="0">
                  <c:v>Nikdy (46 %)</c:v>
                </c:pt>
                <c:pt idx="1">
                  <c:v>Měsíčně (34 %)</c:v>
                </c:pt>
                <c:pt idx="2">
                  <c:v>Týdně (20 %)</c:v>
                </c:pt>
              </c:strCache>
            </c:strRef>
          </c:cat>
          <c:val>
            <c:numRef>
              <c:f>šikana!$C$6:$C$8</c:f>
              <c:numCache>
                <c:formatCode>General</c:formatCode>
                <c:ptCount val="3"/>
                <c:pt idx="0">
                  <c:v>519</c:v>
                </c:pt>
                <c:pt idx="1">
                  <c:v>514</c:v>
                </c:pt>
                <c:pt idx="2">
                  <c:v>488</c:v>
                </c:pt>
              </c:numCache>
            </c:numRef>
          </c:val>
        </c:ser>
        <c:ser>
          <c:idx val="4"/>
          <c:order val="1"/>
          <c:tx>
            <c:strRef>
              <c:f>šikana!$G$5</c:f>
              <c:strCache>
                <c:ptCount val="1"/>
                <c:pt idx="0">
                  <c:v>Přírodověda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šikana!$B$6:$B$8</c:f>
              <c:strCache>
                <c:ptCount val="3"/>
                <c:pt idx="0">
                  <c:v>Nikdy (46 %)</c:v>
                </c:pt>
                <c:pt idx="1">
                  <c:v>Měsíčně (34 %)</c:v>
                </c:pt>
                <c:pt idx="2">
                  <c:v>Týdně (20 %)</c:v>
                </c:pt>
              </c:strCache>
            </c:strRef>
          </c:cat>
          <c:val>
            <c:numRef>
              <c:f>šikana!$G$6:$G$8</c:f>
              <c:numCache>
                <c:formatCode>General</c:formatCode>
                <c:ptCount val="3"/>
                <c:pt idx="0">
                  <c:v>545</c:v>
                </c:pt>
                <c:pt idx="1">
                  <c:v>540</c:v>
                </c:pt>
                <c:pt idx="2">
                  <c:v>514</c:v>
                </c:pt>
              </c:numCache>
            </c:numRef>
          </c:val>
        </c:ser>
        <c:axId val="46765568"/>
        <c:axId val="46767104"/>
      </c:barChart>
      <c:catAx>
        <c:axId val="46765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 b="1"/>
            </a:pPr>
            <a:endParaRPr lang="cs-CZ"/>
          </a:p>
        </c:txPr>
        <c:crossAx val="46767104"/>
        <c:crosses val="autoZero"/>
        <c:auto val="1"/>
        <c:lblAlgn val="ctr"/>
        <c:lblOffset val="100"/>
      </c:catAx>
      <c:valAx>
        <c:axId val="467671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3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0"/>
              <c:y val="1.6754797145957932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98"/>
            </a:pPr>
            <a:endParaRPr lang="cs-CZ"/>
          </a:p>
        </c:txPr>
        <c:crossAx val="46765568"/>
        <c:crosses val="autoZero"/>
        <c:crossBetween val="between"/>
        <c:majorUnit val="20"/>
      </c:valAx>
      <c:spPr>
        <a:solidFill>
          <a:srgbClr val="E4E9EF"/>
        </a:solidFill>
      </c:spPr>
    </c:plotArea>
    <c:legend>
      <c:legendPos val="t"/>
      <c:txPr>
        <a:bodyPr/>
        <a:lstStyle/>
        <a:p>
          <a:pPr>
            <a:defRPr sz="1398"/>
          </a:pPr>
          <a:endParaRPr lang="cs-CZ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71741032370933E-2"/>
          <c:y val="0.15772869099327191"/>
          <c:w val="0.89459383202099763"/>
          <c:h val="0.76340541503108594"/>
        </c:manualLayout>
      </c:layout>
      <c:lineChart>
        <c:grouping val="standard"/>
        <c:ser>
          <c:idx val="0"/>
          <c:order val="0"/>
          <c:tx>
            <c:strRef>
              <c:f>Trend_CR_TIMSS!$A$3</c:f>
              <c:strCache>
                <c:ptCount val="1"/>
                <c:pt idx="0">
                  <c:v>přírodověda</c:v>
                </c:pt>
              </c:strCache>
            </c:strRef>
          </c:tx>
          <c:spPr>
            <a:ln>
              <a:solidFill>
                <a:schemeClr val="tx2"/>
              </a:solidFill>
              <a:prstDash val="dash"/>
            </a:ln>
          </c:spPr>
          <c:marker>
            <c:symbol val="diamond"/>
            <c:size val="10"/>
          </c:marker>
          <c:dPt>
            <c:idx val="0"/>
            <c:marker>
              <c:spPr>
                <a:solidFill>
                  <a:schemeClr val="tx2"/>
                </a:solidFill>
                <a:ln>
                  <a:solidFill>
                    <a:schemeClr val="tx2"/>
                  </a:solidFill>
                </a:ln>
              </c:spPr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val>
            <c:numRef>
              <c:f>Trend_CR_TIMSS!$B$3:$F$3</c:f>
              <c:numCache>
                <c:formatCode>0</c:formatCode>
                <c:ptCount val="5"/>
                <c:pt idx="0" formatCode="General">
                  <c:v>532</c:v>
                </c:pt>
                <c:pt idx="1">
                  <c:v>526.3333333333336</c:v>
                </c:pt>
                <c:pt idx="2">
                  <c:v>520.66666666666674</c:v>
                </c:pt>
                <c:pt idx="3" formatCode="General">
                  <c:v>515</c:v>
                </c:pt>
              </c:numCache>
            </c:numRef>
          </c:val>
        </c:ser>
        <c:ser>
          <c:idx val="1"/>
          <c:order val="1"/>
          <c:tx>
            <c:strRef>
              <c:f>Trend_CR_TIMSS!$A$2</c:f>
              <c:strCache>
                <c:ptCount val="1"/>
                <c:pt idx="0">
                  <c:v>G4, př</c:v>
                </c:pt>
              </c:strCache>
            </c:strRef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diamond"/>
            <c:size val="1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Pt>
            <c:idx val="2"/>
            <c:marker>
              <c:symbol val="none"/>
            </c:marker>
          </c:dPt>
          <c:val>
            <c:numRef>
              <c:f>Trend_CR_TIMSS!$B$2:$F$2</c:f>
              <c:numCache>
                <c:formatCode>General</c:formatCode>
                <c:ptCount val="5"/>
                <c:pt idx="3">
                  <c:v>515</c:v>
                </c:pt>
                <c:pt idx="4">
                  <c:v>536</c:v>
                </c:pt>
              </c:numCache>
            </c:numRef>
          </c:val>
        </c:ser>
        <c:ser>
          <c:idx val="10"/>
          <c:order val="2"/>
          <c:tx>
            <c:strRef>
              <c:f>Trend_CR_TIMSS!$A$5</c:f>
              <c:strCache>
                <c:ptCount val="1"/>
                <c:pt idx="0">
                  <c:v>matematika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cat>
            <c:numRef>
              <c:f>Trend_CR_TIMSS!$B$1:$F$1</c:f>
              <c:numCache>
                <c:formatCode>General</c:formatCode>
                <c:ptCount val="5"/>
                <c:pt idx="0">
                  <c:v>1995</c:v>
                </c:pt>
                <c:pt idx="1">
                  <c:v>1999</c:v>
                </c:pt>
                <c:pt idx="2">
                  <c:v>2003</c:v>
                </c:pt>
                <c:pt idx="3">
                  <c:v>2007</c:v>
                </c:pt>
                <c:pt idx="4">
                  <c:v>2011</c:v>
                </c:pt>
              </c:numCache>
            </c:numRef>
          </c:cat>
          <c:val>
            <c:numRef>
              <c:f>Trend_CR_TIMSS!$B$5:$F$5</c:f>
              <c:numCache>
                <c:formatCode>0</c:formatCode>
                <c:ptCount val="5"/>
                <c:pt idx="0" formatCode="General">
                  <c:v>541</c:v>
                </c:pt>
                <c:pt idx="1">
                  <c:v>522.66666666666663</c:v>
                </c:pt>
                <c:pt idx="2">
                  <c:v>504.33333333333331</c:v>
                </c:pt>
                <c:pt idx="3" formatCode="General">
                  <c:v>486</c:v>
                </c:pt>
              </c:numCache>
            </c:numRef>
          </c:val>
        </c:ser>
        <c:ser>
          <c:idx val="2"/>
          <c:order val="3"/>
          <c:tx>
            <c:strRef>
              <c:f>Trend_CR_TIMSS!$A$4</c:f>
              <c:strCache>
                <c:ptCount val="1"/>
                <c:pt idx="0">
                  <c:v>G4, 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Trend_CR_TIMSS!$B$4:$F$4</c:f>
              <c:numCache>
                <c:formatCode>General</c:formatCode>
                <c:ptCount val="5"/>
                <c:pt idx="3">
                  <c:v>486</c:v>
                </c:pt>
                <c:pt idx="4">
                  <c:v>511</c:v>
                </c:pt>
              </c:numCache>
            </c:numRef>
          </c:val>
        </c:ser>
        <c:marker val="1"/>
        <c:axId val="43686912"/>
        <c:axId val="43696896"/>
      </c:lineChart>
      <c:catAx>
        <c:axId val="43686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3696896"/>
        <c:crosses val="autoZero"/>
        <c:auto val="1"/>
        <c:lblAlgn val="ctr"/>
        <c:lblOffset val="100"/>
      </c:catAx>
      <c:valAx>
        <c:axId val="43696896"/>
        <c:scaling>
          <c:orientation val="minMax"/>
          <c:max val="550"/>
          <c:min val="4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3686912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3"/>
        <c:delete val="1"/>
      </c:legendEntry>
      <c:txPr>
        <a:bodyPr/>
        <a:lstStyle/>
        <a:p>
          <a:pPr>
            <a:defRPr sz="1100" b="1"/>
          </a:pPr>
          <a:endParaRPr lang="cs-CZ"/>
        </a:p>
      </c:txPr>
    </c:legend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1206162166792093"/>
          <c:y val="7.6990354987812162E-2"/>
          <c:w val="0.56770515573665159"/>
          <c:h val="0.74767003598210691"/>
        </c:manualLayout>
      </c:layout>
      <c:barChart>
        <c:barDir val="bar"/>
        <c:grouping val="percentStacked"/>
        <c:ser>
          <c:idx val="0"/>
          <c:order val="0"/>
          <c:tx>
            <c:strRef>
              <c:f>str_7_B!$O$6</c:f>
              <c:strCache>
                <c:ptCount val="1"/>
                <c:pt idx="0">
                  <c:v>Velmi vysoká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str_7_B!$N$7:$N$9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str_7_B!$O$7:$O$9</c:f>
              <c:numCache>
                <c:formatCode>General</c:formatCode>
                <c:ptCount val="3"/>
                <c:pt idx="0">
                  <c:v>16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str_7_B!$P$6</c:f>
              <c:strCache>
                <c:ptCount val="1"/>
                <c:pt idx="0">
                  <c:v>Vysoká</c:v>
                </c:pt>
              </c:strCache>
            </c:strRef>
          </c:tx>
          <c:spPr>
            <a:solidFill>
              <a:srgbClr val="E68422"/>
            </a:solidFill>
          </c:spPr>
          <c:cat>
            <c:numRef>
              <c:f>str_7_B!$N$7:$N$9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str_7_B!$P$7:$P$9</c:f>
              <c:numCache>
                <c:formatCode>General</c:formatCode>
                <c:ptCount val="3"/>
                <c:pt idx="0">
                  <c:v>30</c:v>
                </c:pt>
                <c:pt idx="1">
                  <c:v>17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str_7_B!$Q$6</c:f>
              <c:strCache>
                <c:ptCount val="1"/>
                <c:pt idx="0">
                  <c:v>Střední</c:v>
                </c:pt>
              </c:strCache>
            </c:strRef>
          </c:tx>
          <c:spPr>
            <a:solidFill>
              <a:srgbClr val="E68422">
                <a:lumMod val="75000"/>
              </a:srgbClr>
            </a:solidFill>
          </c:spPr>
          <c:cat>
            <c:numRef>
              <c:f>str_7_B!$N$7:$N$9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str_7_B!$Q$7:$Q$9</c:f>
              <c:numCache>
                <c:formatCode>General</c:formatCode>
                <c:ptCount val="3"/>
                <c:pt idx="0">
                  <c:v>33</c:v>
                </c:pt>
                <c:pt idx="1">
                  <c:v>40</c:v>
                </c:pt>
                <c:pt idx="2">
                  <c:v>42</c:v>
                </c:pt>
              </c:numCache>
            </c:numRef>
          </c:val>
        </c:ser>
        <c:ser>
          <c:idx val="3"/>
          <c:order val="3"/>
          <c:tx>
            <c:strRef>
              <c:f>str_7_B!$R$6</c:f>
              <c:strCache>
                <c:ptCount val="1"/>
                <c:pt idx="0">
                  <c:v>Nízká</c:v>
                </c:pt>
              </c:strCache>
            </c:strRef>
          </c:tx>
          <c:spPr>
            <a:solidFill>
              <a:srgbClr val="E68422">
                <a:lumMod val="60000"/>
                <a:lumOff val="40000"/>
              </a:srgbClr>
            </a:solidFill>
          </c:spPr>
          <c:cat>
            <c:numRef>
              <c:f>str_7_B!$N$7:$N$9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str_7_B!$R$7:$R$9</c:f>
              <c:numCache>
                <c:formatCode>General</c:formatCode>
                <c:ptCount val="3"/>
                <c:pt idx="0">
                  <c:v>16</c:v>
                </c:pt>
                <c:pt idx="1">
                  <c:v>29</c:v>
                </c:pt>
                <c:pt idx="2">
                  <c:v>21</c:v>
                </c:pt>
              </c:numCache>
            </c:numRef>
          </c:val>
        </c:ser>
        <c:ser>
          <c:idx val="4"/>
          <c:order val="4"/>
          <c:tx>
            <c:strRef>
              <c:f>str_7_B!$S$6</c:f>
              <c:strCache>
                <c:ptCount val="1"/>
                <c:pt idx="0">
                  <c:v>Pod nízkou úrovní</c:v>
                </c:pt>
              </c:strCache>
            </c:strRef>
          </c:tx>
          <c:spPr>
            <a:solidFill>
              <a:srgbClr val="E68422">
                <a:lumMod val="20000"/>
                <a:lumOff val="80000"/>
              </a:srgbClr>
            </a:solidFill>
          </c:spPr>
          <c:cat>
            <c:numRef>
              <c:f>str_7_B!$N$7:$N$9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str_7_B!$S$7:$S$9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overlap val="100"/>
        <c:axId val="43824640"/>
        <c:axId val="43826176"/>
      </c:barChart>
      <c:catAx>
        <c:axId val="4382464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43826176"/>
        <c:crosses val="autoZero"/>
        <c:auto val="1"/>
        <c:lblAlgn val="ctr"/>
        <c:lblOffset val="100"/>
      </c:catAx>
      <c:valAx>
        <c:axId val="4382617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43824640"/>
        <c:crosses val="autoZero"/>
        <c:crossBetween val="between"/>
        <c:majorUnit val="0.2"/>
      </c:valAx>
      <c:spPr>
        <a:noFill/>
        <a:ln w="25354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73879979002624663"/>
          <c:y val="3.2575149804387658E-2"/>
          <c:w val="0.98396640419947501"/>
          <c:h val="0.60208785222601902"/>
        </c:manualLayout>
      </c:layout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0827575607103179"/>
          <c:y val="6.562265423672449E-2"/>
          <c:w val="0.58230971128608922"/>
          <c:h val="0.784926800442307"/>
        </c:manualLayout>
      </c:layout>
      <c:barChart>
        <c:barDir val="bar"/>
        <c:grouping val="percentStacked"/>
        <c:ser>
          <c:idx val="0"/>
          <c:order val="0"/>
          <c:tx>
            <c:strRef>
              <c:f>'C:\D1\TIMSS11\Main\Zprava_HIGHLIGHTS\[Grafy_High.xlsx]str_7_C'!$W$21</c:f>
              <c:strCache>
                <c:ptCount val="1"/>
                <c:pt idx="0">
                  <c:v>Velmi vysoká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'C:\D1\TIMSS11\Main\Zprava_HIGHLIGHTS\[Grafy_High.xlsx]str_7_C'!$V$22:$V$24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'C:\D1\TIMSS11\Main\Zprava_HIGHLIGHTS\[Grafy_High.xlsx]str_7_C'!$W$22:$W$24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'C:\D1\TIMSS11\Main\Zprava_HIGHLIGHTS\[Grafy_High.xlsx]str_7_C'!$X$21</c:f>
              <c:strCache>
                <c:ptCount val="1"/>
                <c:pt idx="0">
                  <c:v>Vysoká</c:v>
                </c:pt>
              </c:strCache>
            </c:strRef>
          </c:tx>
          <c:spPr>
            <a:solidFill>
              <a:srgbClr val="E68422"/>
            </a:solidFill>
          </c:spPr>
          <c:cat>
            <c:numRef>
              <c:f>'C:\D1\TIMSS11\Main\Zprava_HIGHLIGHTS\[Grafy_High.xlsx]str_7_C'!$V$22:$V$24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'C:\D1\TIMSS11\Main\Zprava_HIGHLIGHTS\[Grafy_High.xlsx]str_7_C'!$X$22:$X$24</c:f>
              <c:numCache>
                <c:formatCode>General</c:formatCode>
                <c:ptCount val="3"/>
                <c:pt idx="0">
                  <c:v>30</c:v>
                </c:pt>
                <c:pt idx="1">
                  <c:v>26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'C:\D1\TIMSS11\Main\Zprava_HIGHLIGHTS\[Grafy_High.xlsx]str_7_C'!$Y$21</c:f>
              <c:strCache>
                <c:ptCount val="1"/>
                <c:pt idx="0">
                  <c:v>Střední</c:v>
                </c:pt>
              </c:strCache>
            </c:strRef>
          </c:tx>
          <c:spPr>
            <a:solidFill>
              <a:srgbClr val="E68422">
                <a:lumMod val="75000"/>
              </a:srgbClr>
            </a:solidFill>
          </c:spPr>
          <c:cat>
            <c:numRef>
              <c:f>'C:\D1\TIMSS11\Main\Zprava_HIGHLIGHTS\[Grafy_High.xlsx]str_7_C'!$V$22:$V$24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'C:\D1\TIMSS11\Main\Zprava_HIGHLIGHTS\[Grafy_High.xlsx]str_7_C'!$Y$22:$Y$24</c:f>
              <c:numCache>
                <c:formatCode>General</c:formatCode>
                <c:ptCount val="3"/>
                <c:pt idx="0">
                  <c:v>35</c:v>
                </c:pt>
                <c:pt idx="1">
                  <c:v>39</c:v>
                </c:pt>
                <c:pt idx="2">
                  <c:v>37</c:v>
                </c:pt>
              </c:numCache>
            </c:numRef>
          </c:val>
        </c:ser>
        <c:ser>
          <c:idx val="3"/>
          <c:order val="3"/>
          <c:tx>
            <c:strRef>
              <c:f>'C:\D1\TIMSS11\Main\Zprava_HIGHLIGHTS\[Grafy_High.xlsx]str_7_C'!$Z$21</c:f>
              <c:strCache>
                <c:ptCount val="1"/>
                <c:pt idx="0">
                  <c:v>Nízká</c:v>
                </c:pt>
              </c:strCache>
            </c:strRef>
          </c:tx>
          <c:spPr>
            <a:solidFill>
              <a:srgbClr val="E68422">
                <a:lumMod val="60000"/>
                <a:lumOff val="40000"/>
              </a:srgbClr>
            </a:solidFill>
          </c:spPr>
          <c:cat>
            <c:numRef>
              <c:f>'C:\D1\TIMSS11\Main\Zprava_HIGHLIGHTS\[Grafy_High.xlsx]str_7_C'!$V$22:$V$24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'C:\D1\TIMSS11\Main\Zprava_HIGHLIGHTS\[Grafy_High.xlsx]str_7_C'!$Z$22:$Z$24</c:f>
              <c:numCache>
                <c:formatCode>General</c:formatCode>
                <c:ptCount val="3"/>
                <c:pt idx="0">
                  <c:v>18</c:v>
                </c:pt>
                <c:pt idx="1">
                  <c:v>21</c:v>
                </c:pt>
                <c:pt idx="2">
                  <c:v>16</c:v>
                </c:pt>
              </c:numCache>
            </c:numRef>
          </c:val>
        </c:ser>
        <c:ser>
          <c:idx val="4"/>
          <c:order val="4"/>
          <c:tx>
            <c:strRef>
              <c:f>'C:\D1\TIMSS11\Main\Zprava_HIGHLIGHTS\[Grafy_High.xlsx]str_7_C'!$AA$21</c:f>
              <c:strCache>
                <c:ptCount val="1"/>
                <c:pt idx="0">
                  <c:v>Pod nízkou úrovní</c:v>
                </c:pt>
              </c:strCache>
            </c:strRef>
          </c:tx>
          <c:spPr>
            <a:solidFill>
              <a:srgbClr val="E68422">
                <a:lumMod val="20000"/>
                <a:lumOff val="80000"/>
              </a:srgbClr>
            </a:solidFill>
          </c:spPr>
          <c:cat>
            <c:numRef>
              <c:f>'C:\D1\TIMSS11\Main\Zprava_HIGHLIGHTS\[Grafy_High.xlsx]str_7_C'!$V$22:$V$24</c:f>
              <c:numCache>
                <c:formatCode>General</c:formatCode>
                <c:ptCount val="3"/>
                <c:pt idx="0">
                  <c:v>1995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'C:\D1\TIMSS11\Main\Zprava_HIGHLIGHTS\[Grafy_High.xlsx]str_7_C'!$AA$22:$AA$24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overlap val="100"/>
        <c:axId val="43931136"/>
        <c:axId val="43932672"/>
      </c:barChart>
      <c:catAx>
        <c:axId val="439311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43932672"/>
        <c:crosses val="autoZero"/>
        <c:auto val="1"/>
        <c:lblAlgn val="ctr"/>
        <c:lblOffset val="100"/>
      </c:catAx>
      <c:valAx>
        <c:axId val="4393267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43931136"/>
        <c:crosses val="autoZero"/>
        <c:crossBetween val="between"/>
      </c:valAx>
      <c:spPr>
        <a:noFill/>
        <a:ln w="25354">
          <a:noFill/>
        </a:ln>
      </c:spPr>
    </c:plotArea>
    <c:legend>
      <c:legendPos val="r"/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9.9960629921259911E-2"/>
          <c:y val="0.10695610965296004"/>
          <c:w val="0.80409492563429574"/>
          <c:h val="0.72832747419598909"/>
        </c:manualLayout>
      </c:layout>
      <c:lineChart>
        <c:grouping val="standard"/>
        <c:ser>
          <c:idx val="0"/>
          <c:order val="0"/>
          <c:tx>
            <c:strRef>
              <c:f>percentily_M!$A$4</c:f>
              <c:strCache>
                <c:ptCount val="1"/>
                <c:pt idx="0">
                  <c:v>1995</c:v>
                </c:pt>
              </c:strCache>
            </c:strRef>
          </c:tx>
          <c:marker>
            <c:symbol val="none"/>
          </c:marker>
          <c:cat>
            <c:strRef>
              <c:f>percentily_M!$B$3:$H$3</c:f>
              <c:strCache>
                <c:ptCount val="7"/>
                <c:pt idx="0">
                  <c:v>5.</c:v>
                </c:pt>
                <c:pt idx="1">
                  <c:v>10.</c:v>
                </c:pt>
                <c:pt idx="2">
                  <c:v>25.</c:v>
                </c:pt>
                <c:pt idx="3">
                  <c:v>50.</c:v>
                </c:pt>
                <c:pt idx="4">
                  <c:v>75.</c:v>
                </c:pt>
                <c:pt idx="5">
                  <c:v>90.</c:v>
                </c:pt>
                <c:pt idx="6">
                  <c:v>95.</c:v>
                </c:pt>
              </c:strCache>
            </c:strRef>
          </c:cat>
          <c:val>
            <c:numRef>
              <c:f>percentily_M!$B$4:$H$4</c:f>
              <c:numCache>
                <c:formatCode>#,##0.00</c:formatCode>
                <c:ptCount val="7"/>
                <c:pt idx="0">
                  <c:v>400.80599999999993</c:v>
                </c:pt>
                <c:pt idx="1">
                  <c:v>432.48800000000006</c:v>
                </c:pt>
                <c:pt idx="2">
                  <c:v>486.32799999999992</c:v>
                </c:pt>
                <c:pt idx="3">
                  <c:v>542.43599999999981</c:v>
                </c:pt>
                <c:pt idx="4">
                  <c:v>597.21</c:v>
                </c:pt>
                <c:pt idx="5">
                  <c:v>646.26599999999974</c:v>
                </c:pt>
                <c:pt idx="6">
                  <c:v>674.7639999999999</c:v>
                </c:pt>
              </c:numCache>
            </c:numRef>
          </c:val>
        </c:ser>
        <c:ser>
          <c:idx val="1"/>
          <c:order val="1"/>
          <c:tx>
            <c:strRef>
              <c:f>percentily_M!$A$5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cat>
            <c:strRef>
              <c:f>percentily_M!$B$3:$H$3</c:f>
              <c:strCache>
                <c:ptCount val="7"/>
                <c:pt idx="0">
                  <c:v>5.</c:v>
                </c:pt>
                <c:pt idx="1">
                  <c:v>10.</c:v>
                </c:pt>
                <c:pt idx="2">
                  <c:v>25.</c:v>
                </c:pt>
                <c:pt idx="3">
                  <c:v>50.</c:v>
                </c:pt>
                <c:pt idx="4">
                  <c:v>75.</c:v>
                </c:pt>
                <c:pt idx="5">
                  <c:v>90.</c:v>
                </c:pt>
                <c:pt idx="6">
                  <c:v>95.</c:v>
                </c:pt>
              </c:strCache>
            </c:strRef>
          </c:cat>
          <c:val>
            <c:numRef>
              <c:f>percentily_M!$B$5:$H$5</c:f>
              <c:numCache>
                <c:formatCode>#,##0.00</c:formatCode>
                <c:ptCount val="7"/>
                <c:pt idx="0">
                  <c:v>361.31</c:v>
                </c:pt>
                <c:pt idx="1">
                  <c:v>391.90999999999997</c:v>
                </c:pt>
                <c:pt idx="2">
                  <c:v>440.37799999999999</c:v>
                </c:pt>
                <c:pt idx="3">
                  <c:v>489.822</c:v>
                </c:pt>
                <c:pt idx="4">
                  <c:v>535.58200000000011</c:v>
                </c:pt>
                <c:pt idx="5">
                  <c:v>575.65800000000002</c:v>
                </c:pt>
                <c:pt idx="6">
                  <c:v>596.95199999999988</c:v>
                </c:pt>
              </c:numCache>
            </c:numRef>
          </c:val>
        </c:ser>
        <c:ser>
          <c:idx val="2"/>
          <c:order val="2"/>
          <c:tx>
            <c:strRef>
              <c:f>percentily_M!$A$6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percentily_M!$B$3:$H$3</c:f>
              <c:strCache>
                <c:ptCount val="7"/>
                <c:pt idx="0">
                  <c:v>5.</c:v>
                </c:pt>
                <c:pt idx="1">
                  <c:v>10.</c:v>
                </c:pt>
                <c:pt idx="2">
                  <c:v>25.</c:v>
                </c:pt>
                <c:pt idx="3">
                  <c:v>50.</c:v>
                </c:pt>
                <c:pt idx="4">
                  <c:v>75.</c:v>
                </c:pt>
                <c:pt idx="5">
                  <c:v>90.</c:v>
                </c:pt>
                <c:pt idx="6">
                  <c:v>95.</c:v>
                </c:pt>
              </c:strCache>
            </c:strRef>
          </c:cat>
          <c:val>
            <c:numRef>
              <c:f>percentily_M!$B$6:$H$6</c:f>
              <c:numCache>
                <c:formatCode>#,##0.00</c:formatCode>
                <c:ptCount val="7"/>
                <c:pt idx="0">
                  <c:v>386.65572400000002</c:v>
                </c:pt>
                <c:pt idx="1">
                  <c:v>418.62490400000007</c:v>
                </c:pt>
                <c:pt idx="2">
                  <c:v>467.38141199999995</c:v>
                </c:pt>
                <c:pt idx="3">
                  <c:v>514.18766399999981</c:v>
                </c:pt>
                <c:pt idx="4">
                  <c:v>559.64112199999988</c:v>
                </c:pt>
                <c:pt idx="5">
                  <c:v>597.59865400000001</c:v>
                </c:pt>
                <c:pt idx="6">
                  <c:v>620.60236199999997</c:v>
                </c:pt>
              </c:numCache>
            </c:numRef>
          </c:val>
        </c:ser>
        <c:marker val="1"/>
        <c:axId val="43971712"/>
        <c:axId val="43973632"/>
      </c:lineChart>
      <c:catAx>
        <c:axId val="43971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Percentil</a:t>
                </a:r>
              </a:p>
            </c:rich>
          </c:tx>
          <c:layout>
            <c:manualLayout>
              <c:xMode val="edge"/>
              <c:yMode val="edge"/>
              <c:x val="0.83776703951125919"/>
              <c:y val="0.9259958071278827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99"/>
            </a:pPr>
            <a:endParaRPr lang="cs-CZ"/>
          </a:p>
        </c:txPr>
        <c:crossAx val="43973632"/>
        <c:crosses val="autoZero"/>
        <c:auto val="1"/>
        <c:lblAlgn val="ctr"/>
        <c:lblOffset val="100"/>
      </c:catAx>
      <c:valAx>
        <c:axId val="43973632"/>
        <c:scaling>
          <c:orientation val="minMax"/>
          <c:max val="700"/>
          <c:min val="35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1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Hodnota</a:t>
                </a:r>
              </a:p>
            </c:rich>
          </c:tx>
          <c:layout>
            <c:manualLayout>
              <c:xMode val="edge"/>
              <c:yMode val="edge"/>
              <c:x val="0"/>
              <c:y val="3.3235939847141753E-3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199"/>
            </a:pPr>
            <a:endParaRPr lang="cs-CZ"/>
          </a:p>
        </c:txPr>
        <c:crossAx val="43971712"/>
        <c:crosses val="autoZero"/>
        <c:crossBetween val="between"/>
      </c:valAx>
      <c:spPr>
        <a:noFill/>
        <a:ln w="25386">
          <a:noFill/>
        </a:ln>
      </c:spPr>
    </c:plotArea>
    <c:legend>
      <c:legendPos val="t"/>
      <c:layout>
        <c:manualLayout>
          <c:xMode val="edge"/>
          <c:yMode val="edge"/>
          <c:wMode val="edge"/>
          <c:hMode val="edge"/>
          <c:x val="0.27860000385037442"/>
          <c:y val="0"/>
          <c:w val="0.77692342246950219"/>
          <c:h val="8.3717129698410359E-2"/>
        </c:manualLayout>
      </c:layout>
      <c:txPr>
        <a:bodyPr/>
        <a:lstStyle/>
        <a:p>
          <a:pPr>
            <a:defRPr sz="1099"/>
          </a:pPr>
          <a:endParaRPr lang="cs-CZ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3104396325459319"/>
          <c:y val="0.11196959755030614"/>
          <c:w val="0.79117825896762906"/>
          <c:h val="0.72232714883531457"/>
        </c:manualLayout>
      </c:layout>
      <c:lineChart>
        <c:grouping val="standard"/>
        <c:ser>
          <c:idx val="0"/>
          <c:order val="0"/>
          <c:tx>
            <c:strRef>
              <c:f>percentily_S!$A$4</c:f>
              <c:strCache>
                <c:ptCount val="1"/>
                <c:pt idx="0">
                  <c:v>1995</c:v>
                </c:pt>
              </c:strCache>
            </c:strRef>
          </c:tx>
          <c:marker>
            <c:symbol val="none"/>
          </c:marker>
          <c:cat>
            <c:strRef>
              <c:f>percentily_S!$B$3:$H$3</c:f>
              <c:strCache>
                <c:ptCount val="7"/>
                <c:pt idx="0">
                  <c:v>5.</c:v>
                </c:pt>
                <c:pt idx="1">
                  <c:v>10.</c:v>
                </c:pt>
                <c:pt idx="2">
                  <c:v>25.</c:v>
                </c:pt>
                <c:pt idx="3">
                  <c:v>50.</c:v>
                </c:pt>
                <c:pt idx="4">
                  <c:v>75.</c:v>
                </c:pt>
                <c:pt idx="5">
                  <c:v>90.</c:v>
                </c:pt>
                <c:pt idx="6">
                  <c:v>95.</c:v>
                </c:pt>
              </c:strCache>
            </c:strRef>
          </c:cat>
          <c:val>
            <c:numRef>
              <c:f>percentily_S!$B$4:$H$4</c:f>
              <c:numCache>
                <c:formatCode>#,##0.00</c:formatCode>
                <c:ptCount val="7"/>
                <c:pt idx="0">
                  <c:v>396.31400000000002</c:v>
                </c:pt>
                <c:pt idx="1">
                  <c:v>428.28799999999995</c:v>
                </c:pt>
                <c:pt idx="2">
                  <c:v>478.73599999999999</c:v>
                </c:pt>
                <c:pt idx="3">
                  <c:v>532.44799999999987</c:v>
                </c:pt>
                <c:pt idx="4">
                  <c:v>584.97399999999993</c:v>
                </c:pt>
                <c:pt idx="5">
                  <c:v>633.74400000000003</c:v>
                </c:pt>
                <c:pt idx="6">
                  <c:v>660.34399999999994</c:v>
                </c:pt>
              </c:numCache>
            </c:numRef>
          </c:val>
        </c:ser>
        <c:ser>
          <c:idx val="1"/>
          <c:order val="1"/>
          <c:tx>
            <c:strRef>
              <c:f>percentily_S!$A$5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cat>
            <c:strRef>
              <c:f>percentily_S!$B$3:$H$3</c:f>
              <c:strCache>
                <c:ptCount val="7"/>
                <c:pt idx="0">
                  <c:v>5.</c:v>
                </c:pt>
                <c:pt idx="1">
                  <c:v>10.</c:v>
                </c:pt>
                <c:pt idx="2">
                  <c:v>25.</c:v>
                </c:pt>
                <c:pt idx="3">
                  <c:v>50.</c:v>
                </c:pt>
                <c:pt idx="4">
                  <c:v>75.</c:v>
                </c:pt>
                <c:pt idx="5">
                  <c:v>90.</c:v>
                </c:pt>
                <c:pt idx="6">
                  <c:v>95.</c:v>
                </c:pt>
              </c:strCache>
            </c:strRef>
          </c:cat>
          <c:val>
            <c:numRef>
              <c:f>percentily_S!$B$5:$H$5</c:f>
              <c:numCache>
                <c:formatCode>#,##0.00</c:formatCode>
                <c:ptCount val="7"/>
                <c:pt idx="0">
                  <c:v>385.53599999999989</c:v>
                </c:pt>
                <c:pt idx="1">
                  <c:v>416.42200000000003</c:v>
                </c:pt>
                <c:pt idx="2">
                  <c:v>466.5440000000001</c:v>
                </c:pt>
                <c:pt idx="3">
                  <c:v>517.35399999999981</c:v>
                </c:pt>
                <c:pt idx="4">
                  <c:v>567.41199999999992</c:v>
                </c:pt>
                <c:pt idx="5">
                  <c:v>609.79000000000008</c:v>
                </c:pt>
                <c:pt idx="6">
                  <c:v>635.3359999999999</c:v>
                </c:pt>
              </c:numCache>
            </c:numRef>
          </c:val>
        </c:ser>
        <c:ser>
          <c:idx val="2"/>
          <c:order val="2"/>
          <c:tx>
            <c:strRef>
              <c:f>percentily_S!$A$6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percentily_S!$B$3:$H$3</c:f>
              <c:strCache>
                <c:ptCount val="7"/>
                <c:pt idx="0">
                  <c:v>5.</c:v>
                </c:pt>
                <c:pt idx="1">
                  <c:v>10.</c:v>
                </c:pt>
                <c:pt idx="2">
                  <c:v>25.</c:v>
                </c:pt>
                <c:pt idx="3">
                  <c:v>50.</c:v>
                </c:pt>
                <c:pt idx="4">
                  <c:v>75.</c:v>
                </c:pt>
                <c:pt idx="5">
                  <c:v>90.</c:v>
                </c:pt>
                <c:pt idx="6">
                  <c:v>95.</c:v>
                </c:pt>
              </c:strCache>
            </c:strRef>
          </c:cat>
          <c:val>
            <c:numRef>
              <c:f>percentily_S!$B$6:$H$6</c:f>
              <c:numCache>
                <c:formatCode>#,##0.00</c:formatCode>
                <c:ptCount val="7"/>
                <c:pt idx="0">
                  <c:v>411.98005199999994</c:v>
                </c:pt>
                <c:pt idx="1">
                  <c:v>442.38860199999999</c:v>
                </c:pt>
                <c:pt idx="2">
                  <c:v>490.689502</c:v>
                </c:pt>
                <c:pt idx="3">
                  <c:v>539.45094399999994</c:v>
                </c:pt>
                <c:pt idx="4">
                  <c:v>585.77845600000012</c:v>
                </c:pt>
                <c:pt idx="5">
                  <c:v>625.37054000000012</c:v>
                </c:pt>
                <c:pt idx="6">
                  <c:v>648.19624399999998</c:v>
                </c:pt>
              </c:numCache>
            </c:numRef>
          </c:val>
        </c:ser>
        <c:marker val="1"/>
        <c:axId val="44130688"/>
        <c:axId val="44132608"/>
      </c:lineChart>
      <c:catAx>
        <c:axId val="4413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Percentil</a:t>
                </a:r>
              </a:p>
            </c:rich>
          </c:tx>
          <c:layout>
            <c:manualLayout>
              <c:xMode val="edge"/>
              <c:yMode val="edge"/>
              <c:x val="0.84011257628940972"/>
              <c:y val="0.9203469849287705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99"/>
            </a:pPr>
            <a:endParaRPr lang="cs-CZ"/>
          </a:p>
        </c:txPr>
        <c:crossAx val="44132608"/>
        <c:crosses val="autoZero"/>
        <c:auto val="1"/>
        <c:lblAlgn val="ctr"/>
        <c:lblOffset val="100"/>
      </c:catAx>
      <c:valAx>
        <c:axId val="44132608"/>
        <c:scaling>
          <c:orientation val="minMax"/>
          <c:max val="700"/>
          <c:min val="35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1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Hodnota</a:t>
                </a:r>
              </a:p>
            </c:rich>
          </c:tx>
          <c:layout>
            <c:manualLayout>
              <c:xMode val="edge"/>
              <c:yMode val="edge"/>
              <c:x val="0"/>
              <c:y val="3.7980158140609793E-3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199"/>
            </a:pPr>
            <a:endParaRPr lang="cs-CZ"/>
          </a:p>
        </c:txPr>
        <c:crossAx val="44130688"/>
        <c:crosses val="autoZero"/>
        <c:crossBetween val="between"/>
      </c:valAx>
      <c:spPr>
        <a:noFill/>
        <a:ln w="25386">
          <a:noFill/>
        </a:ln>
      </c:spPr>
    </c:plotArea>
    <c:legend>
      <c:legendPos val="t"/>
      <c:layout>
        <c:manualLayout>
          <c:xMode val="edge"/>
          <c:yMode val="edge"/>
          <c:wMode val="edge"/>
          <c:hMode val="edge"/>
          <c:x val="0.28693318154507796"/>
          <c:y val="0"/>
          <c:w val="0.82191240552762224"/>
          <c:h val="8.3717129698410359E-2"/>
        </c:manualLayout>
      </c:layout>
      <c:txPr>
        <a:bodyPr/>
        <a:lstStyle/>
        <a:p>
          <a:pPr>
            <a:defRPr sz="1099"/>
          </a:pPr>
          <a:endParaRPr lang="cs-CZ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22148950131233605"/>
          <c:y val="3.1643290195472649E-2"/>
          <c:w val="0.74776049868766403"/>
          <c:h val="0.87714620072454963"/>
        </c:manualLayout>
      </c:layout>
      <c:barChart>
        <c:barDir val="bar"/>
        <c:grouping val="clustered"/>
        <c:ser>
          <c:idx val="0"/>
          <c:order val="0"/>
          <c:tx>
            <c:strRef>
              <c:f>'M_učivo+vývoj'!$D$19:$E$19</c:f>
              <c:strCache>
                <c:ptCount val="1"/>
                <c:pt idx="0">
                  <c:v>Čísla</c:v>
                </c:pt>
              </c:strCache>
            </c:strRef>
          </c:tx>
          <c:cat>
            <c:strRef>
              <c:f>'M_učivo+vývoj'!$A$20:$A$37</c:f>
              <c:strCache>
                <c:ptCount val="18"/>
                <c:pt idx="0">
                  <c:v>Česká republika</c:v>
                </c:pt>
                <c:pt idx="1">
                  <c:v>Norsko</c:v>
                </c:pt>
                <c:pt idx="2">
                  <c:v>Japonsko</c:v>
                </c:pt>
                <c:pt idx="3">
                  <c:v>Dánsko</c:v>
                </c:pt>
                <c:pt idx="4">
                  <c:v>USA</c:v>
                </c:pt>
                <c:pt idx="5">
                  <c:v>Slovinsko</c:v>
                </c:pt>
                <c:pt idx="6">
                  <c:v>Slovensko</c:v>
                </c:pt>
                <c:pt idx="7">
                  <c:v>Maďarsko</c:v>
                </c:pt>
                <c:pt idx="8">
                  <c:v>Nizozemsko</c:v>
                </c:pt>
                <c:pt idx="9">
                  <c:v>Litva</c:v>
                </c:pt>
                <c:pt idx="10">
                  <c:v>Rakousko</c:v>
                </c:pt>
                <c:pt idx="11">
                  <c:v>Německo</c:v>
                </c:pt>
                <c:pt idx="12">
                  <c:v>Anglie</c:v>
                </c:pt>
                <c:pt idx="13">
                  <c:v>Itálie</c:v>
                </c:pt>
                <c:pt idx="14">
                  <c:v>Švédsko</c:v>
                </c:pt>
                <c:pt idx="15">
                  <c:v>Austrálie</c:v>
                </c:pt>
                <c:pt idx="16">
                  <c:v>Rusko</c:v>
                </c:pt>
                <c:pt idx="17">
                  <c:v>Nový Zéland</c:v>
                </c:pt>
              </c:strCache>
            </c:strRef>
          </c:cat>
          <c:val>
            <c:numRef>
              <c:f>'M_učivo+vývoj'!$D$20:$D$37</c:f>
              <c:numCache>
                <c:formatCode>General</c:formatCode>
                <c:ptCount val="18"/>
                <c:pt idx="0">
                  <c:v>23</c:v>
                </c:pt>
                <c:pt idx="1">
                  <c:v>20</c:v>
                </c:pt>
                <c:pt idx="2">
                  <c:v>20</c:v>
                </c:pt>
                <c:pt idx="3">
                  <c:v>21</c:v>
                </c:pt>
                <c:pt idx="4">
                  <c:v>13</c:v>
                </c:pt>
                <c:pt idx="5">
                  <c:v>13</c:v>
                </c:pt>
                <c:pt idx="6">
                  <c:v>11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  <c:pt idx="11">
                  <c:v>-4</c:v>
                </c:pt>
                <c:pt idx="12">
                  <c:v>4</c:v>
                </c:pt>
                <c:pt idx="13">
                  <c:v>0</c:v>
                </c:pt>
                <c:pt idx="14">
                  <c:v>5</c:v>
                </c:pt>
                <c:pt idx="15">
                  <c:v>5</c:v>
                </c:pt>
                <c:pt idx="16">
                  <c:v>-4</c:v>
                </c:pt>
                <c:pt idx="17">
                  <c:v>-3</c:v>
                </c:pt>
              </c:numCache>
            </c:numRef>
          </c:val>
        </c:ser>
        <c:ser>
          <c:idx val="1"/>
          <c:order val="1"/>
          <c:tx>
            <c:strRef>
              <c:f>'M_učivo+vývoj'!$F$19:$G$19</c:f>
              <c:strCache>
                <c:ptCount val="1"/>
                <c:pt idx="0">
                  <c:v>Geometrie</c:v>
                </c:pt>
              </c:strCache>
            </c:strRef>
          </c:tx>
          <c:cat>
            <c:strRef>
              <c:f>'M_učivo+vývoj'!$A$20:$A$37</c:f>
              <c:strCache>
                <c:ptCount val="18"/>
                <c:pt idx="0">
                  <c:v>Česká republika</c:v>
                </c:pt>
                <c:pt idx="1">
                  <c:v>Norsko</c:v>
                </c:pt>
                <c:pt idx="2">
                  <c:v>Japonsko</c:v>
                </c:pt>
                <c:pt idx="3">
                  <c:v>Dánsko</c:v>
                </c:pt>
                <c:pt idx="4">
                  <c:v>USA</c:v>
                </c:pt>
                <c:pt idx="5">
                  <c:v>Slovinsko</c:v>
                </c:pt>
                <c:pt idx="6">
                  <c:v>Slovensko</c:v>
                </c:pt>
                <c:pt idx="7">
                  <c:v>Maďarsko</c:v>
                </c:pt>
                <c:pt idx="8">
                  <c:v>Nizozemsko</c:v>
                </c:pt>
                <c:pt idx="9">
                  <c:v>Litva</c:v>
                </c:pt>
                <c:pt idx="10">
                  <c:v>Rakousko</c:v>
                </c:pt>
                <c:pt idx="11">
                  <c:v>Německo</c:v>
                </c:pt>
                <c:pt idx="12">
                  <c:v>Anglie</c:v>
                </c:pt>
                <c:pt idx="13">
                  <c:v>Itálie</c:v>
                </c:pt>
                <c:pt idx="14">
                  <c:v>Švédsko</c:v>
                </c:pt>
                <c:pt idx="15">
                  <c:v>Austrálie</c:v>
                </c:pt>
                <c:pt idx="16">
                  <c:v>Rusko</c:v>
                </c:pt>
                <c:pt idx="17">
                  <c:v>Nový Zéland</c:v>
                </c:pt>
              </c:strCache>
            </c:strRef>
          </c:cat>
          <c:val>
            <c:numRef>
              <c:f>'M_učivo+vývoj'!$F$20:$F$37</c:f>
              <c:numCache>
                <c:formatCode>General</c:formatCode>
                <c:ptCount val="18"/>
                <c:pt idx="0">
                  <c:v>26</c:v>
                </c:pt>
                <c:pt idx="1">
                  <c:v>27</c:v>
                </c:pt>
                <c:pt idx="2">
                  <c:v>14</c:v>
                </c:pt>
                <c:pt idx="3">
                  <c:v>2</c:v>
                </c:pt>
                <c:pt idx="4">
                  <c:v>13</c:v>
                </c:pt>
                <c:pt idx="5">
                  <c:v>6</c:v>
                </c:pt>
                <c:pt idx="6">
                  <c:v>6</c:v>
                </c:pt>
                <c:pt idx="7">
                  <c:v>14</c:v>
                </c:pt>
                <c:pt idx="8">
                  <c:v>2</c:v>
                </c:pt>
                <c:pt idx="9">
                  <c:v>12</c:v>
                </c:pt>
                <c:pt idx="10">
                  <c:v>6</c:v>
                </c:pt>
                <c:pt idx="11">
                  <c:v>9</c:v>
                </c:pt>
                <c:pt idx="12">
                  <c:v>-6</c:v>
                </c:pt>
                <c:pt idx="13">
                  <c:v>6</c:v>
                </c:pt>
                <c:pt idx="14">
                  <c:v>-4</c:v>
                </c:pt>
                <c:pt idx="15">
                  <c:v>-3</c:v>
                </c:pt>
                <c:pt idx="16">
                  <c:v>-1</c:v>
                </c:pt>
                <c:pt idx="17">
                  <c:v>-12</c:v>
                </c:pt>
              </c:numCache>
            </c:numRef>
          </c:val>
        </c:ser>
        <c:ser>
          <c:idx val="2"/>
          <c:order val="2"/>
          <c:tx>
            <c:strRef>
              <c:f>'M_učivo+vývoj'!$H$19:$I$19</c:f>
              <c:strCache>
                <c:ptCount val="1"/>
                <c:pt idx="0">
                  <c:v>Data</c:v>
                </c:pt>
              </c:strCache>
            </c:strRef>
          </c:tx>
          <c:cat>
            <c:strRef>
              <c:f>'M_učivo+vývoj'!$A$20:$A$37</c:f>
              <c:strCache>
                <c:ptCount val="18"/>
                <c:pt idx="0">
                  <c:v>Česká republika</c:v>
                </c:pt>
                <c:pt idx="1">
                  <c:v>Norsko</c:v>
                </c:pt>
                <c:pt idx="2">
                  <c:v>Japonsko</c:v>
                </c:pt>
                <c:pt idx="3">
                  <c:v>Dánsko</c:v>
                </c:pt>
                <c:pt idx="4">
                  <c:v>USA</c:v>
                </c:pt>
                <c:pt idx="5">
                  <c:v>Slovinsko</c:v>
                </c:pt>
                <c:pt idx="6">
                  <c:v>Slovensko</c:v>
                </c:pt>
                <c:pt idx="7">
                  <c:v>Maďarsko</c:v>
                </c:pt>
                <c:pt idx="8">
                  <c:v>Nizozemsko</c:v>
                </c:pt>
                <c:pt idx="9">
                  <c:v>Litva</c:v>
                </c:pt>
                <c:pt idx="10">
                  <c:v>Rakousko</c:v>
                </c:pt>
                <c:pt idx="11">
                  <c:v>Německo</c:v>
                </c:pt>
                <c:pt idx="12">
                  <c:v>Anglie</c:v>
                </c:pt>
                <c:pt idx="13">
                  <c:v>Itálie</c:v>
                </c:pt>
                <c:pt idx="14">
                  <c:v>Švédsko</c:v>
                </c:pt>
                <c:pt idx="15">
                  <c:v>Austrálie</c:v>
                </c:pt>
                <c:pt idx="16">
                  <c:v>Rusko</c:v>
                </c:pt>
                <c:pt idx="17">
                  <c:v>Nový Zéland</c:v>
                </c:pt>
              </c:strCache>
            </c:strRef>
          </c:cat>
          <c:val>
            <c:numRef>
              <c:f>'M_učivo+vývoj'!$H$20:$H$37</c:f>
              <c:numCache>
                <c:formatCode>General</c:formatCode>
                <c:ptCount val="18"/>
                <c:pt idx="0">
                  <c:v>37</c:v>
                </c:pt>
                <c:pt idx="1">
                  <c:v>20</c:v>
                </c:pt>
                <c:pt idx="2">
                  <c:v>2</c:v>
                </c:pt>
                <c:pt idx="3">
                  <c:v>5</c:v>
                </c:pt>
                <c:pt idx="4">
                  <c:v>-1</c:v>
                </c:pt>
                <c:pt idx="5">
                  <c:v>21</c:v>
                </c:pt>
                <c:pt idx="6">
                  <c:v>22</c:v>
                </c:pt>
                <c:pt idx="7">
                  <c:v>13</c:v>
                </c:pt>
                <c:pt idx="8">
                  <c:v>14</c:v>
                </c:pt>
                <c:pt idx="9">
                  <c:v>-3</c:v>
                </c:pt>
                <c:pt idx="10">
                  <c:v>13</c:v>
                </c:pt>
                <c:pt idx="11">
                  <c:v>14</c:v>
                </c:pt>
                <c:pt idx="12">
                  <c:v>-1</c:v>
                </c:pt>
                <c:pt idx="13">
                  <c:v>-4</c:v>
                </c:pt>
                <c:pt idx="14">
                  <c:v>-4</c:v>
                </c:pt>
                <c:pt idx="15">
                  <c:v>-17</c:v>
                </c:pt>
                <c:pt idx="16">
                  <c:v>4</c:v>
                </c:pt>
                <c:pt idx="17">
                  <c:v>-15</c:v>
                </c:pt>
              </c:numCache>
            </c:numRef>
          </c:val>
        </c:ser>
        <c:axId val="45945600"/>
        <c:axId val="45979904"/>
      </c:barChart>
      <c:catAx>
        <c:axId val="45945600"/>
        <c:scaling>
          <c:orientation val="maxMin"/>
        </c:scaling>
        <c:axPos val="l"/>
        <c:numFmt formatCode="General" sourceLinked="1"/>
        <c:majorTickMark val="none"/>
        <c:tickLblPos val="low"/>
        <c:crossAx val="45979904"/>
        <c:crosses val="autoZero"/>
        <c:auto val="1"/>
        <c:lblAlgn val="ctr"/>
        <c:lblOffset val="100"/>
      </c:catAx>
      <c:valAx>
        <c:axId val="459799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Změna výsledku</a:t>
                </a:r>
              </a:p>
            </c:rich>
          </c:tx>
          <c:layout>
            <c:manualLayout>
              <c:xMode val="edge"/>
              <c:yMode val="edge"/>
              <c:x val="0.79534882736432144"/>
              <c:y val="0.95841355433683628"/>
            </c:manualLayout>
          </c:layout>
        </c:title>
        <c:numFmt formatCode="General" sourceLinked="1"/>
        <c:tickLblPos val="nextTo"/>
        <c:crossAx val="45945600"/>
        <c:crosses val="max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wMode val="edge"/>
          <c:hMode val="edge"/>
          <c:x val="0.80662581491829666"/>
          <c:y val="0.42197228264754855"/>
          <c:w val="0.97500000000000009"/>
          <c:h val="0.57034488393230998"/>
        </c:manualLayout>
      </c:layout>
    </c:legend>
    <c:plotVisOnly val="1"/>
    <c:dispBlanksAs val="gap"/>
  </c:chart>
  <c:spPr>
    <a:solidFill>
      <a:schemeClr val="accent5">
        <a:lumMod val="20000"/>
        <a:lumOff val="80000"/>
      </a:schemeClr>
    </a:solidFill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1125218722659667"/>
          <c:y val="0.1532524059492564"/>
          <c:w val="0.84079090113735777"/>
          <c:h val="0.72518883056284666"/>
        </c:manualLayout>
      </c:layout>
      <c:barChart>
        <c:barDir val="col"/>
        <c:grouping val="clustered"/>
        <c:ser>
          <c:idx val="0"/>
          <c:order val="0"/>
          <c:tx>
            <c:strRef>
              <c:f>'S_učivo+vývoj'!$B$2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'S_učivo+vývoj'!$A$3:$A$6</c:f>
              <c:strCache>
                <c:ptCount val="4"/>
                <c:pt idx="0">
                  <c:v>přírodověda</c:v>
                </c:pt>
                <c:pt idx="1">
                  <c:v>živá příroda</c:v>
                </c:pt>
                <c:pt idx="2">
                  <c:v>neživá příroda</c:v>
                </c:pt>
                <c:pt idx="3">
                  <c:v>Země</c:v>
                </c:pt>
              </c:strCache>
            </c:strRef>
          </c:cat>
          <c:val>
            <c:numRef>
              <c:f>'S_učivo+vývoj'!$B$3:$B$6</c:f>
              <c:numCache>
                <c:formatCode>General</c:formatCode>
                <c:ptCount val="4"/>
                <c:pt idx="0">
                  <c:v>515</c:v>
                </c:pt>
                <c:pt idx="1">
                  <c:v>522</c:v>
                </c:pt>
                <c:pt idx="2">
                  <c:v>509</c:v>
                </c:pt>
                <c:pt idx="3">
                  <c:v>514</c:v>
                </c:pt>
              </c:numCache>
            </c:numRef>
          </c:val>
        </c:ser>
        <c:ser>
          <c:idx val="1"/>
          <c:order val="1"/>
          <c:tx>
            <c:strRef>
              <c:f>'S_učivo+vývoj'!$C$2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'S_učivo+vývoj'!$A$3:$A$6</c:f>
              <c:strCache>
                <c:ptCount val="4"/>
                <c:pt idx="0">
                  <c:v>přírodověda</c:v>
                </c:pt>
                <c:pt idx="1">
                  <c:v>živá příroda</c:v>
                </c:pt>
                <c:pt idx="2">
                  <c:v>neživá příroda</c:v>
                </c:pt>
                <c:pt idx="3">
                  <c:v>Země</c:v>
                </c:pt>
              </c:strCache>
            </c:strRef>
          </c:cat>
          <c:val>
            <c:numRef>
              <c:f>'S_učivo+vývoj'!$C$3:$C$6</c:f>
              <c:numCache>
                <c:formatCode>General</c:formatCode>
                <c:ptCount val="4"/>
                <c:pt idx="0">
                  <c:v>536</c:v>
                </c:pt>
                <c:pt idx="1">
                  <c:v>550</c:v>
                </c:pt>
                <c:pt idx="2">
                  <c:v>519</c:v>
                </c:pt>
                <c:pt idx="3">
                  <c:v>537</c:v>
                </c:pt>
              </c:numCache>
            </c:numRef>
          </c:val>
        </c:ser>
        <c:axId val="46004864"/>
        <c:axId val="46027136"/>
      </c:barChart>
      <c:catAx>
        <c:axId val="46004864"/>
        <c:scaling>
          <c:orientation val="minMax"/>
        </c:scaling>
        <c:axPos val="b"/>
        <c:numFmt formatCode="General" sourceLinked="1"/>
        <c:majorTickMark val="none"/>
        <c:tickLblPos val="nextTo"/>
        <c:crossAx val="46027136"/>
        <c:crosses val="autoZero"/>
        <c:auto val="1"/>
        <c:lblAlgn val="ctr"/>
        <c:lblOffset val="100"/>
      </c:catAx>
      <c:valAx>
        <c:axId val="46027136"/>
        <c:scaling>
          <c:orientation val="minMax"/>
          <c:max val="550"/>
          <c:min val="45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0"/>
              <c:y val="1.0086093323937622E-3"/>
            </c:manualLayout>
          </c:layout>
        </c:title>
        <c:numFmt formatCode="General" sourceLinked="1"/>
        <c:tickLblPos val="nextTo"/>
        <c:crossAx val="46004864"/>
        <c:crosses val="autoZero"/>
        <c:crossBetween val="between"/>
        <c:majorUnit val="20"/>
      </c:valAx>
      <c:spPr>
        <a:solidFill>
          <a:srgbClr val="63891F">
            <a:lumMod val="20000"/>
            <a:lumOff val="80000"/>
          </a:srgbClr>
        </a:solidFill>
      </c:spPr>
    </c:plotArea>
    <c:legend>
      <c:legendPos val="t"/>
    </c:legend>
    <c:plotVisOnly val="1"/>
    <c:dispBlanksAs val="gap"/>
  </c:chart>
  <c:spPr>
    <a:solidFill>
      <a:srgbClr val="E68422">
        <a:lumMod val="20000"/>
        <a:lumOff val="80000"/>
      </a:srgbClr>
    </a:solidFill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612521872265967"/>
          <c:y val="0.16714129483814524"/>
          <c:w val="0.81720647419072612"/>
          <c:h val="0.57448673082531321"/>
        </c:manualLayout>
      </c:layout>
      <c:barChart>
        <c:barDir val="col"/>
        <c:grouping val="clustered"/>
        <c:ser>
          <c:idx val="0"/>
          <c:order val="0"/>
          <c:tx>
            <c:strRef>
              <c:f>'Ch+D_Matematika'!$A$3</c:f>
              <c:strCache>
                <c:ptCount val="1"/>
                <c:pt idx="0">
                  <c:v>Chlapci</c:v>
                </c:pt>
              </c:strCache>
            </c:strRef>
          </c:tx>
          <c:cat>
            <c:multiLvlStrRef>
              <c:f>'Ch+D_Matematika'!$B$1:$G$2</c:f>
              <c:multiLvlStrCache>
                <c:ptCount val="6"/>
                <c:lvl>
                  <c:pt idx="0">
                    <c:v>2007</c:v>
                  </c:pt>
                  <c:pt idx="1">
                    <c:v>2011</c:v>
                  </c:pt>
                  <c:pt idx="2">
                    <c:v>2007</c:v>
                  </c:pt>
                  <c:pt idx="3">
                    <c:v>2011</c:v>
                  </c:pt>
                  <c:pt idx="4">
                    <c:v>2007</c:v>
                  </c:pt>
                  <c:pt idx="5">
                    <c:v>2011</c:v>
                  </c:pt>
                </c:lvl>
                <c:lvl>
                  <c:pt idx="0">
                    <c:v>Prokazování znalostí</c:v>
                  </c:pt>
                  <c:pt idx="2">
                    <c:v>Používání znalostí</c:v>
                  </c:pt>
                  <c:pt idx="4">
                    <c:v>Uvažování</c:v>
                  </c:pt>
                </c:lvl>
              </c:multiLvlStrCache>
            </c:multiLvlStrRef>
          </c:cat>
          <c:val>
            <c:numRef>
              <c:f>'Ch+D_Matematika'!$B$3:$G$3</c:f>
              <c:numCache>
                <c:formatCode>General</c:formatCode>
                <c:ptCount val="6"/>
                <c:pt idx="0">
                  <c:v>474</c:v>
                </c:pt>
                <c:pt idx="1">
                  <c:v>507</c:v>
                </c:pt>
                <c:pt idx="2">
                  <c:v>497</c:v>
                </c:pt>
                <c:pt idx="3">
                  <c:v>519</c:v>
                </c:pt>
                <c:pt idx="4">
                  <c:v>494</c:v>
                </c:pt>
                <c:pt idx="5">
                  <c:v>525</c:v>
                </c:pt>
              </c:numCache>
            </c:numRef>
          </c:val>
        </c:ser>
        <c:ser>
          <c:idx val="1"/>
          <c:order val="1"/>
          <c:tx>
            <c:strRef>
              <c:f>'Ch+D_Matematika'!$A$4</c:f>
              <c:strCache>
                <c:ptCount val="1"/>
                <c:pt idx="0">
                  <c:v>Dívky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cat>
            <c:multiLvlStrRef>
              <c:f>'Ch+D_Matematika'!$B$1:$G$2</c:f>
              <c:multiLvlStrCache>
                <c:ptCount val="6"/>
                <c:lvl>
                  <c:pt idx="0">
                    <c:v>2007</c:v>
                  </c:pt>
                  <c:pt idx="1">
                    <c:v>2011</c:v>
                  </c:pt>
                  <c:pt idx="2">
                    <c:v>2007</c:v>
                  </c:pt>
                  <c:pt idx="3">
                    <c:v>2011</c:v>
                  </c:pt>
                  <c:pt idx="4">
                    <c:v>2007</c:v>
                  </c:pt>
                  <c:pt idx="5">
                    <c:v>2011</c:v>
                  </c:pt>
                </c:lvl>
                <c:lvl>
                  <c:pt idx="0">
                    <c:v>Prokazování znalostí</c:v>
                  </c:pt>
                  <c:pt idx="2">
                    <c:v>Používání znalostí</c:v>
                  </c:pt>
                  <c:pt idx="4">
                    <c:v>Uvažování</c:v>
                  </c:pt>
                </c:lvl>
              </c:multiLvlStrCache>
            </c:multiLvlStrRef>
          </c:cat>
          <c:val>
            <c:numRef>
              <c:f>'Ch+D_Matematika'!$B$4:$G$4</c:f>
              <c:numCache>
                <c:formatCode>General</c:formatCode>
                <c:ptCount val="6"/>
                <c:pt idx="0">
                  <c:v>469</c:v>
                </c:pt>
                <c:pt idx="1">
                  <c:v>497</c:v>
                </c:pt>
                <c:pt idx="2">
                  <c:v>489</c:v>
                </c:pt>
                <c:pt idx="3">
                  <c:v>505</c:v>
                </c:pt>
                <c:pt idx="4">
                  <c:v>488</c:v>
                </c:pt>
                <c:pt idx="5">
                  <c:v>520</c:v>
                </c:pt>
              </c:numCache>
            </c:numRef>
          </c:val>
        </c:ser>
        <c:axId val="46052480"/>
        <c:axId val="46054016"/>
      </c:barChart>
      <c:catAx>
        <c:axId val="46052480"/>
        <c:scaling>
          <c:orientation val="minMax"/>
        </c:scaling>
        <c:axPos val="b"/>
        <c:numFmt formatCode="General" sourceLinked="1"/>
        <c:tickLblPos val="nextTo"/>
        <c:crossAx val="46054016"/>
        <c:crosses val="autoZero"/>
        <c:auto val="1"/>
        <c:lblAlgn val="ctr"/>
        <c:lblOffset val="100"/>
      </c:catAx>
      <c:valAx>
        <c:axId val="46054016"/>
        <c:scaling>
          <c:orientation val="minMax"/>
          <c:max val="530"/>
          <c:min val="45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9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t>Průměrný výsledek</a:t>
                </a:r>
              </a:p>
            </c:rich>
          </c:tx>
          <c:layout>
            <c:manualLayout>
              <c:xMode val="edge"/>
              <c:yMode val="edge"/>
              <c:x val="2.222222222222223E-2"/>
              <c:y val="8.9910906465411576E-3"/>
            </c:manualLayout>
          </c:layout>
        </c:title>
        <c:numFmt formatCode="General" sourceLinked="1"/>
        <c:tickLblPos val="nextTo"/>
        <c:crossAx val="46052480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26844936755786886"/>
          <c:y val="5.5171875141904837E-2"/>
          <c:w val="0.9136213058113497"/>
          <c:h val="0.13464330799480514"/>
        </c:manualLayout>
      </c:layout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0.22083</cdr:x>
      <cdr:y>0.90104</cdr:y>
    </cdr:from>
    <cdr:to>
      <cdr:x>0.36041</cdr:x>
      <cdr:y>0.97743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009650" y="2471739"/>
          <a:ext cx="638160" cy="20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600" b="1" dirty="0"/>
            <a:t>jistý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F55F77-0935-44B0-97EE-C25885245E1C}" type="datetimeFigureOut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CD66BE-A11D-47EA-9E1A-861594FF3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8B5A21-E985-44CF-A06B-60BB7D388D66}" type="datetimeFigureOut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BE6BD3-A3D8-4F6C-B827-A93B69EFFA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12BCE9-B5DE-40E2-B5EC-B2F29F953F4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E85B0-2781-4BE9-B753-4BAC2ECB33B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24BA9-37A3-4C9A-9F3E-4512198C7028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772692-D447-450A-8719-15771F339F61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5BB51B-2FD3-465E-8634-6A655BADE35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141F2-05E7-4A12-8EC6-C524D3159F9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6FB325-30AE-4F3D-893F-1B99B0BF21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8FC23-F1B9-411C-87E0-54B88799E6F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8F09E4-EFF6-4FCD-8131-70653CDAC1A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0592B-FFD8-4943-8E62-0C91EFEED4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F3C494-21CF-461A-B505-8D8EC48BCEE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0A102D-359E-48F0-AE7F-4C7BBCB3F38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5614C-FCB1-4C6B-8755-6D050BD0FDD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BE1205-4859-4DBB-AB69-61BA3BB22DE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8E13-8169-43D9-AA88-76839BA8C0F5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4079-81D6-471C-B661-98465EBE3A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569B-81B5-4BB0-AF3A-B00053EB082C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2B26-965D-4B5D-9E69-C214ACB4BB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181D-3C72-45FB-9C43-6C465B29A4C1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6DB7-D4A8-4F12-9E08-76AF199900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1FDF-D767-4B4A-B26C-8DE17D6C7C58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856C-47CF-438E-8AF9-325B2BD8F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76D4-6892-4459-8B1D-3587653BF7FD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5DBA-4E14-4FCC-BD63-F8816590AC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43A0-E71E-4E13-88C4-72097E776829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2897-8B09-45B1-9514-0C9E66A0EC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8184-B8D6-4A40-ACC0-85ADF1D13DEA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8383-50AA-4BE3-B3FC-F669520F57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BC42-2B81-4228-A2ED-06D6D98BF3A6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8A827-7245-47A4-B32E-71EB58C9A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C9EC-AF0C-4B64-8319-10411824860B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9F95-D450-41CA-A17D-D235713D4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902E-D26A-4BA4-BEFF-5C757F3FDBE0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1866-4505-4632-8ECA-2D122B973D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E5C3-F1F6-4CAE-9B1D-3B01A345CD2D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62F1-615B-45C4-8EF3-8B37E15CC2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8049D4E-9F12-43C8-A747-BEF9491ABE1B}" type="datetime1">
              <a:rPr lang="cs-CZ"/>
              <a:pPr>
                <a:defRPr/>
              </a:pPr>
              <a:t>25.4.2013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EAD53C6-989E-468C-9D6F-416F006FC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List_aplikace_Microsoft_Excel11.xlsx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338" y="333375"/>
            <a:ext cx="7772400" cy="2232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/>
              <a:t>Kompetence I     </a:t>
            </a:r>
            <a:br>
              <a:rPr lang="cs-CZ" sz="5400" dirty="0" smtClean="0"/>
            </a:br>
            <a:r>
              <a:rPr lang="cs-CZ" sz="1600" dirty="0" smtClean="0">
                <a:solidFill>
                  <a:schemeClr val="accent1"/>
                </a:solidFill>
              </a:rPr>
              <a:t>Příprava a realizace mezinárodních výzkumů v počátečním vzdělávání a jejich zveřejnění</a:t>
            </a:r>
            <a:br>
              <a:rPr lang="cs-CZ" sz="1600" dirty="0" smtClean="0">
                <a:solidFill>
                  <a:schemeClr val="accent1"/>
                </a:solidFill>
              </a:rPr>
            </a:br>
            <a:r>
              <a:rPr lang="cs-CZ" sz="1600" dirty="0" smtClean="0">
                <a:solidFill>
                  <a:schemeClr val="accent1"/>
                </a:solidFill>
              </a:rPr>
              <a:t/>
            </a:r>
            <a:br>
              <a:rPr lang="cs-CZ" sz="1600" dirty="0" smtClean="0">
                <a:solidFill>
                  <a:schemeClr val="accent1"/>
                </a:solidFill>
              </a:rPr>
            </a:br>
            <a:r>
              <a:rPr lang="cs-CZ" sz="1600" dirty="0" smtClean="0">
                <a:solidFill>
                  <a:schemeClr val="accent1"/>
                </a:solidFill>
              </a:rPr>
              <a:t>CZ.1.07/4.1.00/06.0021</a:t>
            </a: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3573463"/>
            <a:ext cx="7561263" cy="1727200"/>
          </a:xfrm>
        </p:spPr>
        <p:txBody>
          <a:bodyPr rtlCol="0">
            <a:noAutofit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Výsledky mezinárodního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šetření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400" b="1" dirty="0" smtClean="0">
                <a:solidFill>
                  <a:schemeClr val="tx2">
                    <a:lumMod val="75000"/>
                  </a:schemeClr>
                </a:solidFill>
              </a:rPr>
              <a:t>TIMSS 2011</a:t>
            </a:r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ovéPole 5"/>
          <p:cNvSpPr txBox="1"/>
          <p:nvPr/>
        </p:nvSpPr>
        <p:spPr>
          <a:xfrm>
            <a:off x="2376488" y="5508625"/>
            <a:ext cx="4391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solidFill>
                  <a:schemeClr val="accent1"/>
                </a:solidFill>
                <a:latin typeface="+mj-lt"/>
              </a:rPr>
              <a:t>ÚVRV </a:t>
            </a:r>
            <a:r>
              <a:rPr lang="cs-CZ" sz="2000" i="1" dirty="0" err="1">
                <a:solidFill>
                  <a:schemeClr val="accent1"/>
                </a:solidFill>
                <a:latin typeface="+mj-lt"/>
              </a:rPr>
              <a:t>PedF</a:t>
            </a:r>
            <a:r>
              <a:rPr lang="cs-CZ" sz="2000" i="1" dirty="0">
                <a:solidFill>
                  <a:schemeClr val="accent1"/>
                </a:solidFill>
                <a:latin typeface="+mj-lt"/>
              </a:rPr>
              <a:t> UK v Praze, 25. 4.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460375"/>
            <a:ext cx="8642350" cy="881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Trend </a:t>
            </a:r>
            <a:r>
              <a:rPr lang="cs-CZ" sz="4400" dirty="0" smtClean="0"/>
              <a:t>v</a:t>
            </a:r>
            <a:r>
              <a:rPr lang="en-US" sz="4400" dirty="0" smtClean="0"/>
              <a:t>e</a:t>
            </a:r>
            <a:r>
              <a:rPr lang="cs-CZ" sz="4400" dirty="0" smtClean="0"/>
              <a:t> výsledcích</a:t>
            </a:r>
            <a:r>
              <a:rPr lang="en-US" sz="4400" dirty="0" smtClean="0"/>
              <a:t> </a:t>
            </a:r>
            <a:r>
              <a:rPr lang="cs-CZ" sz="4400" dirty="0" smtClean="0"/>
              <a:t>českých žáků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4818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A70E6F-236F-4E40-8AC4-C0F48DF60B72}" type="slidenum">
              <a:rPr lang="cs-CZ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solidFill>
                <a:srgbClr val="595959"/>
              </a:solidFill>
            </a:endParaRPr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18" name="Graf 17"/>
          <p:cNvGraphicFramePr>
            <a:graphicFrameLocks/>
          </p:cNvGraphicFramePr>
          <p:nvPr/>
        </p:nvGraphicFramePr>
        <p:xfrm>
          <a:off x="2437966" y="1814512"/>
          <a:ext cx="4654313" cy="348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038"/>
            <a:ext cx="9144000" cy="879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/>
              <a:t>Vědomostní úrovně </a:t>
            </a:r>
            <a:r>
              <a:rPr lang="en-US" sz="4800" dirty="0" smtClean="0"/>
              <a:t>TIMSS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6866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D55AB-65AF-45A2-A507-AF6E07C185AF}" type="slidenum">
              <a:rPr lang="cs-CZ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>
              <a:solidFill>
                <a:srgbClr val="595959"/>
              </a:solidFill>
            </a:endParaRPr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417513" y="1587500"/>
          <a:ext cx="4852987" cy="211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4233863" y="3933825"/>
          <a:ext cx="4710112" cy="211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23850" y="1052513"/>
            <a:ext cx="2663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2F5897"/>
                </a:solidFill>
                <a:latin typeface="Palatino Linotype" pitchFamily="18" charset="0"/>
              </a:rPr>
              <a:t>Matematika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356100" y="3429000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2F5897"/>
                </a:solidFill>
                <a:latin typeface="Palatino Linotype" pitchFamily="18" charset="0"/>
              </a:rPr>
              <a:t>Přírodověda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038"/>
            <a:ext cx="9144000" cy="8794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/>
              <a:t>Hodnoty vybraných percentilů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891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A1E59-A35C-4F00-AF82-186C3C2EA586}" type="slidenum">
              <a:rPr lang="cs-CZ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>
              <a:solidFill>
                <a:srgbClr val="595959"/>
              </a:solidFill>
            </a:endParaRPr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8916" name="TextovéPole 2"/>
          <p:cNvSpPr txBox="1">
            <a:spLocks noChangeArrowheads="1"/>
          </p:cNvSpPr>
          <p:nvPr/>
        </p:nvSpPr>
        <p:spPr bwMode="auto">
          <a:xfrm>
            <a:off x="611188" y="1331913"/>
            <a:ext cx="266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2F5897"/>
                </a:solidFill>
                <a:latin typeface="Palatino Linotype" pitchFamily="18" charset="0"/>
              </a:rPr>
              <a:t>Matematika</a:t>
            </a:r>
          </a:p>
        </p:txBody>
      </p:sp>
      <p:sp>
        <p:nvSpPr>
          <p:cNvPr id="38917" name="TextovéPole 9"/>
          <p:cNvSpPr txBox="1">
            <a:spLocks noChangeArrowheads="1"/>
          </p:cNvSpPr>
          <p:nvPr/>
        </p:nvSpPr>
        <p:spPr bwMode="auto">
          <a:xfrm>
            <a:off x="5724525" y="1331913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2F5897"/>
                </a:solidFill>
                <a:latin typeface="Palatino Linotype" pitchFamily="18" charset="0"/>
              </a:rPr>
              <a:t>Přírodověda</a:t>
            </a:r>
          </a:p>
        </p:txBody>
      </p:sp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200025" y="2009775"/>
          <a:ext cx="3990975" cy="31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/>
        </p:nvGraphicFramePr>
        <p:xfrm>
          <a:off x="4808538" y="2009775"/>
          <a:ext cx="4044950" cy="312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  <p:bldGraphic spid="12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AC3CF2-3ABD-4D1E-9B67-8C75473C2BEC}" type="slidenum">
              <a:rPr lang="cs-CZ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>
              <a:solidFill>
                <a:srgbClr val="595959"/>
              </a:solidFill>
            </a:endParaRPr>
          </a:p>
        </p:txBody>
      </p:sp>
      <p:pic>
        <p:nvPicPr>
          <p:cNvPr id="7" name="Obrázek 6" descr="LIN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115888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rgbClr val="2F5897"/>
                </a:solidFill>
              </a:rPr>
              <a:t>Testy TIMSS, 4. ročník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052513"/>
            <a:ext cx="5699125" cy="17287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Čísla				50 %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Geometrické tvary a měření	35 %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Znázornění dat			15 %</a:t>
            </a:r>
            <a:endParaRPr lang="cs-CZ" b="1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3141663"/>
            <a:ext cx="3754438" cy="172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Přírodověda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Živá příroda	45 %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Neživá příroda	35 %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Nauka o Zemi	20 %</a:t>
            </a:r>
            <a:endParaRPr lang="cs-CZ" b="1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02338" y="4076700"/>
            <a:ext cx="2890837" cy="1728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Dovednosti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Znalosti	40 %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Aplikace	40 %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Uvažování	20 %</a:t>
            </a:r>
            <a:endParaRPr lang="cs-CZ" b="1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9B9FC-D52F-4317-8932-102B31A1A075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173038"/>
            <a:ext cx="9144000" cy="879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800" dirty="0" smtClean="0"/>
              <a:t>Výsledky na dílčích škálách, učivo</a:t>
            </a:r>
            <a:endParaRPr lang="cs-CZ" sz="3800" dirty="0">
              <a:solidFill>
                <a:schemeClr val="accent1"/>
              </a:solidFill>
            </a:endParaRPr>
          </a:p>
        </p:txBody>
      </p:sp>
      <p:pic>
        <p:nvPicPr>
          <p:cNvPr id="7" name="Obrázek 6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41988" name="Graf 8"/>
          <p:cNvGraphicFramePr>
            <a:graphicFrameLocks/>
          </p:cNvGraphicFramePr>
          <p:nvPr/>
        </p:nvGraphicFramePr>
        <p:xfrm>
          <a:off x="57150" y="1001713"/>
          <a:ext cx="3683000" cy="2478087"/>
        </p:xfrm>
        <a:graphic>
          <a:graphicData uri="http://schemas.openxmlformats.org/presentationml/2006/ole">
            <p:oleObj spid="_x0000_s41988" r:id="rId4" imgW="3682303" imgH="2481287" progId="Excel.Chart.8">
              <p:embed/>
            </p:oleObj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3944938" y="1074738"/>
          <a:ext cx="4818062" cy="499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3175" y="3522663"/>
          <a:ext cx="3827463" cy="254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EDEE6-2EA8-4AAC-9937-FDB8C67C58F5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173038"/>
            <a:ext cx="9144000" cy="879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800" dirty="0" smtClean="0"/>
              <a:t>Výsledky na dílčích škálách, dovednosti</a:t>
            </a:r>
            <a:endParaRPr lang="cs-CZ" sz="3800" dirty="0">
              <a:solidFill>
                <a:schemeClr val="accent1"/>
              </a:solidFill>
            </a:endParaRPr>
          </a:p>
        </p:txBody>
      </p:sp>
      <p:pic>
        <p:nvPicPr>
          <p:cNvPr id="7" name="Obrázek 6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43012" name="Graf 7"/>
          <p:cNvGraphicFramePr>
            <a:graphicFrameLocks/>
          </p:cNvGraphicFramePr>
          <p:nvPr/>
        </p:nvGraphicFramePr>
        <p:xfrm>
          <a:off x="1119188" y="1217613"/>
          <a:ext cx="6870700" cy="4206875"/>
        </p:xfrm>
        <a:graphic>
          <a:graphicData uri="http://schemas.openxmlformats.org/presentationml/2006/ole">
            <p:oleObj spid="_x0000_s43012" r:id="rId4" imgW="6870787" imgH="420660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23100-36FC-4203-B7F0-A6A130EFE272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0" y="173038"/>
            <a:ext cx="9144000" cy="879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800" dirty="0" smtClean="0"/>
              <a:t>Výsledky na dílčích škálách, dovednosti</a:t>
            </a:r>
            <a:endParaRPr lang="cs-CZ" sz="3800" dirty="0">
              <a:solidFill>
                <a:schemeClr val="accent1"/>
              </a:solidFill>
            </a:endParaRPr>
          </a:p>
        </p:txBody>
      </p:sp>
      <p:pic>
        <p:nvPicPr>
          <p:cNvPr id="7" name="Obrázek 6" descr="LIN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128588" y="2225675"/>
          <a:ext cx="3463925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4521200" y="1865313"/>
          <a:ext cx="3463925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038" name="TextovéPole 9"/>
          <p:cNvSpPr txBox="1">
            <a:spLocks noChangeArrowheads="1"/>
          </p:cNvSpPr>
          <p:nvPr/>
        </p:nvSpPr>
        <p:spPr bwMode="auto">
          <a:xfrm>
            <a:off x="611188" y="1476375"/>
            <a:ext cx="266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2F5897"/>
                </a:solidFill>
                <a:latin typeface="Palatino Linotype" pitchFamily="18" charset="0"/>
              </a:rPr>
              <a:t>Matematika</a:t>
            </a:r>
          </a:p>
        </p:txBody>
      </p:sp>
      <p:sp>
        <p:nvSpPr>
          <p:cNvPr id="44039" name="TextovéPole 10"/>
          <p:cNvSpPr txBox="1">
            <a:spLocks noChangeArrowheads="1"/>
          </p:cNvSpPr>
          <p:nvPr/>
        </p:nvSpPr>
        <p:spPr bwMode="auto">
          <a:xfrm>
            <a:off x="5364163" y="1331913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2F5897"/>
                </a:solidFill>
                <a:latin typeface="Palatino Linotype" pitchFamily="18" charset="0"/>
              </a:rPr>
              <a:t>Přírodověda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546C1-69F6-47A6-9AA6-8CC8AEC62204}" type="slidenum">
              <a:rPr lang="cs-CZ"/>
              <a:pPr>
                <a:defRPr/>
              </a:pPr>
              <a:t>17</a:t>
            </a:fld>
            <a:endParaRPr lang="cs-CZ"/>
          </a:p>
        </p:txBody>
      </p:sp>
      <p:pic>
        <p:nvPicPr>
          <p:cNvPr id="45058" name="Picture 3" descr="G:\VÝSLEDKY\OBRÁZKY\book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404813"/>
            <a:ext cx="15113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2771800" y="1268760"/>
          <a:ext cx="59766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Nadpis 1"/>
          <p:cNvSpPr txBox="1">
            <a:spLocks/>
          </p:cNvSpPr>
          <p:nvPr/>
        </p:nvSpPr>
        <p:spPr>
          <a:xfrm>
            <a:off x="1619250" y="23813"/>
            <a:ext cx="7521575" cy="981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Domácí zdroje pro učení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750" y="2133600"/>
            <a:ext cx="2447925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sz="2800">
                <a:solidFill>
                  <a:srgbClr val="234271"/>
                </a:solidFill>
                <a:latin typeface="Calibri" pitchFamily="34" charset="0"/>
              </a:rPr>
              <a:t>Žáci</a:t>
            </a:r>
          </a:p>
          <a:p>
            <a:pPr>
              <a:buFont typeface="Wingdings" pitchFamily="2" charset="2"/>
              <a:buChar char="§"/>
            </a:pPr>
            <a:r>
              <a:rPr lang="cs-CZ" sz="2000">
                <a:latin typeface="Calibri" pitchFamily="34" charset="0"/>
              </a:rPr>
              <a:t>knihy v domácnosti</a:t>
            </a:r>
          </a:p>
          <a:p>
            <a:pPr>
              <a:buFont typeface="Wingdings" pitchFamily="2" charset="2"/>
              <a:buChar char="§"/>
            </a:pPr>
            <a:r>
              <a:rPr lang="cs-CZ" sz="2000">
                <a:latin typeface="Calibri" pitchFamily="34" charset="0"/>
              </a:rPr>
              <a:t>pokoj</a:t>
            </a:r>
          </a:p>
          <a:p>
            <a:pPr>
              <a:buFont typeface="Wingdings" pitchFamily="2" charset="2"/>
              <a:buChar char="§"/>
            </a:pPr>
            <a:r>
              <a:rPr lang="cs-CZ" sz="2000">
                <a:latin typeface="Calibri" pitchFamily="34" charset="0"/>
              </a:rPr>
              <a:t>internet</a:t>
            </a:r>
          </a:p>
          <a:p>
            <a:endParaRPr lang="cs-CZ">
              <a:latin typeface="Calibri" pitchFamily="34" charset="0"/>
            </a:endParaRPr>
          </a:p>
          <a:p>
            <a:r>
              <a:rPr lang="cs-CZ" sz="2800">
                <a:solidFill>
                  <a:srgbClr val="234271"/>
                </a:solidFill>
                <a:latin typeface="Calibri" pitchFamily="34" charset="0"/>
              </a:rPr>
              <a:t>Rodiče</a:t>
            </a:r>
          </a:p>
          <a:p>
            <a:pPr>
              <a:buFont typeface="Wingdings" pitchFamily="2" charset="2"/>
              <a:buChar char="§"/>
            </a:pPr>
            <a:r>
              <a:rPr lang="cs-CZ" sz="2000">
                <a:latin typeface="Calibri" pitchFamily="34" charset="0"/>
              </a:rPr>
              <a:t>dětské knihy</a:t>
            </a:r>
          </a:p>
          <a:p>
            <a:pPr>
              <a:buFont typeface="Wingdings" pitchFamily="2" charset="2"/>
              <a:buChar char="§"/>
            </a:pPr>
            <a:r>
              <a:rPr lang="cs-CZ" sz="2000">
                <a:latin typeface="Calibri" pitchFamily="34" charset="0"/>
              </a:rPr>
              <a:t>vzdělání</a:t>
            </a:r>
          </a:p>
          <a:p>
            <a:pPr>
              <a:buFont typeface="Wingdings" pitchFamily="2" charset="2"/>
              <a:buChar char="§"/>
            </a:pPr>
            <a:r>
              <a:rPr lang="cs-CZ" sz="2000">
                <a:latin typeface="Calibri" pitchFamily="34" charset="0"/>
              </a:rPr>
              <a:t>povolání</a:t>
            </a:r>
          </a:p>
          <a:p>
            <a:endParaRPr lang="cs-CZ">
              <a:latin typeface="Calibri" pitchFamily="34" charset="0"/>
            </a:endParaRPr>
          </a:p>
        </p:txBody>
      </p:sp>
      <p:pic>
        <p:nvPicPr>
          <p:cNvPr id="16" name="Obrázek 15" descr="LIN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E4B04-2436-4238-AD7A-69D045DC131D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476375" y="23813"/>
            <a:ext cx="6696075" cy="1676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Obliba čtení, matematiky a přírodovědy</a:t>
            </a:r>
            <a:endParaRPr lang="cs-CZ" sz="4400" dirty="0">
              <a:solidFill>
                <a:schemeClr val="accent1"/>
              </a:solidFill>
            </a:endParaRPr>
          </a:p>
        </p:txBody>
      </p:sp>
      <p:pic>
        <p:nvPicPr>
          <p:cNvPr id="5" name="Obrázek 4" descr="LIN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6084" name="Picture 2" descr="G:\VÝSLEDKY\Obrázky\bookmu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0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1475656" y="1988840"/>
          <a:ext cx="64087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ovéPole 5"/>
          <p:cNvSpPr txBox="1"/>
          <p:nvPr/>
        </p:nvSpPr>
        <p:spPr>
          <a:xfrm>
            <a:off x="3132138" y="5516563"/>
            <a:ext cx="787400" cy="315912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 smtClean="0">
                <a:solidFill>
                  <a:sysClr val="windowText" lastClr="000000"/>
                </a:solidFill>
                <a:latin typeface="Calibri"/>
              </a:rPr>
              <a:t>rádi</a:t>
            </a:r>
            <a:endParaRPr lang="cs-CZ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extovéPole 6"/>
          <p:cNvSpPr txBox="1"/>
          <p:nvPr/>
        </p:nvSpPr>
        <p:spPr>
          <a:xfrm>
            <a:off x="4284663" y="5516563"/>
            <a:ext cx="1174750" cy="30162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>
                <a:solidFill>
                  <a:sysClr val="windowText" lastClr="000000"/>
                </a:solidFill>
                <a:latin typeface="Calibri"/>
              </a:rPr>
              <a:t>celkem </a:t>
            </a:r>
            <a:r>
              <a:rPr lang="cs-CZ" sz="1400" b="1" kern="0" dirty="0" smtClean="0">
                <a:solidFill>
                  <a:sysClr val="windowText" lastClr="000000"/>
                </a:solidFill>
                <a:latin typeface="Calibri"/>
              </a:rPr>
              <a:t>rádi</a:t>
            </a:r>
            <a:endParaRPr lang="cs-CZ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TextovéPole 7"/>
          <p:cNvSpPr txBox="1"/>
          <p:nvPr/>
        </p:nvSpPr>
        <p:spPr>
          <a:xfrm>
            <a:off x="5795963" y="5516563"/>
            <a:ext cx="787400" cy="315912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0" dirty="0" smtClean="0">
                <a:solidFill>
                  <a:sysClr val="windowText" lastClr="000000"/>
                </a:solidFill>
                <a:latin typeface="Calibri"/>
              </a:rPr>
              <a:t>neradi</a:t>
            </a:r>
            <a:endParaRPr lang="cs-CZ" sz="1400" b="1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AC37D-0350-4522-9307-2F209B0047F2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00113" y="144463"/>
            <a:ext cx="7519987" cy="981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Jak si žáci věří (I)</a:t>
            </a:r>
            <a:endParaRPr lang="cs-CZ" sz="4400" dirty="0">
              <a:solidFill>
                <a:schemeClr val="accent1"/>
              </a:solidFill>
            </a:endParaRPr>
          </a:p>
        </p:txBody>
      </p:sp>
      <p:pic>
        <p:nvPicPr>
          <p:cNvPr id="5" name="Obrázek 4" descr="LIN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1547856"/>
            <a:ext cx="4104456" cy="416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7109" name="TextovéPole 2"/>
          <p:cNvSpPr txBox="1">
            <a:spLocks noChangeArrowheads="1"/>
          </p:cNvSpPr>
          <p:nvPr/>
        </p:nvSpPr>
        <p:spPr bwMode="auto">
          <a:xfrm>
            <a:off x="5940425" y="1844675"/>
            <a:ext cx="2087563" cy="3694113"/>
          </a:xfrm>
          <a:prstGeom prst="rect">
            <a:avLst/>
          </a:prstGeom>
          <a:solidFill>
            <a:srgbClr val="DFE4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latin typeface="Palatino Linotype" pitchFamily="18" charset="0"/>
              </a:rPr>
              <a:t>Rozhodně souhlasím</a:t>
            </a:r>
          </a:p>
          <a:p>
            <a:endParaRPr lang="cs-CZ" sz="1400">
              <a:latin typeface="Palatino Linotype" pitchFamily="18" charset="0"/>
            </a:endParaRPr>
          </a:p>
          <a:p>
            <a:r>
              <a:rPr lang="cs-CZ" sz="2400">
                <a:latin typeface="Palatino Linotype" pitchFamily="18" charset="0"/>
              </a:rPr>
              <a:t>Spíše souhlasím</a:t>
            </a:r>
          </a:p>
          <a:p>
            <a:endParaRPr lang="cs-CZ" sz="1400">
              <a:latin typeface="Palatino Linotype" pitchFamily="18" charset="0"/>
            </a:endParaRPr>
          </a:p>
          <a:p>
            <a:r>
              <a:rPr lang="cs-CZ" sz="2400">
                <a:latin typeface="Palatino Linotype" pitchFamily="18" charset="0"/>
              </a:rPr>
              <a:t>Spíše nesouhlasím</a:t>
            </a:r>
          </a:p>
          <a:p>
            <a:endParaRPr lang="cs-CZ" sz="1400">
              <a:latin typeface="Palatino Linotype" pitchFamily="18" charset="0"/>
            </a:endParaRPr>
          </a:p>
          <a:p>
            <a:r>
              <a:rPr lang="cs-CZ" sz="2400">
                <a:latin typeface="Palatino Linotype" pitchFamily="18" charset="0"/>
              </a:rPr>
              <a:t>Rozhodně nesouhlasím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EC3D5-9E96-4659-A5A3-0366BCA4DD71}" type="slidenum">
              <a:rPr lang="cs-CZ"/>
              <a:pPr>
                <a:defRPr/>
              </a:pPr>
              <a:t>2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68338" y="765175"/>
            <a:ext cx="7772400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/>
              <a:t>PIRLS 2011 </a:t>
            </a:r>
            <a:r>
              <a:rPr lang="cs-CZ" sz="4400" dirty="0" smtClean="0">
                <a:sym typeface="Symbol"/>
              </a:rPr>
              <a:t></a:t>
            </a:r>
            <a:r>
              <a:rPr lang="cs-CZ" sz="4400" dirty="0" smtClean="0"/>
              <a:t> TIMSS 2011</a:t>
            </a:r>
            <a:endParaRPr lang="cs-CZ" sz="4400" dirty="0"/>
          </a:p>
        </p:txBody>
      </p:sp>
      <p:pic>
        <p:nvPicPr>
          <p:cNvPr id="17412" name="table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19150" y="1989138"/>
            <a:ext cx="7505700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513F7-CC2E-4719-B047-2923EACE2563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27088" y="23813"/>
            <a:ext cx="7521575" cy="981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Jak si žáci věří (II)</a:t>
            </a:r>
            <a:endParaRPr lang="cs-CZ" sz="4400" dirty="0">
              <a:solidFill>
                <a:schemeClr val="accent1"/>
              </a:solidFill>
            </a:endParaRPr>
          </a:p>
        </p:txBody>
      </p:sp>
      <p:pic>
        <p:nvPicPr>
          <p:cNvPr id="5" name="Obrázek 4" descr="LIN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48132" name="Skupina 5"/>
          <p:cNvGrpSpPr>
            <a:grpSpLocks/>
          </p:cNvGrpSpPr>
          <p:nvPr/>
        </p:nvGrpSpPr>
        <p:grpSpPr bwMode="auto">
          <a:xfrm>
            <a:off x="1403350" y="1052513"/>
            <a:ext cx="6481763" cy="4248150"/>
            <a:chOff x="0" y="0"/>
            <a:chExt cx="4572000" cy="2743200"/>
          </a:xfrm>
        </p:grpSpPr>
        <p:graphicFrame>
          <p:nvGraphicFramePr>
            <p:cNvPr id="7" name="Graf 6"/>
            <p:cNvGraphicFramePr/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ovéPole 1"/>
            <p:cNvSpPr txBox="1"/>
            <p:nvPr/>
          </p:nvSpPr>
          <p:spPr>
            <a:xfrm>
              <a:off x="1876726" y="2453093"/>
              <a:ext cx="999950" cy="247052"/>
            </a:xfrm>
            <a:prstGeom prst="rect">
              <a:avLst/>
            </a:prstGeom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600" b="1" kern="0" dirty="0">
                  <a:solidFill>
                    <a:sysClr val="windowText" lastClr="000000"/>
                  </a:solidFill>
                  <a:latin typeface="Calibri"/>
                </a:rPr>
                <a:t>celkem jistý</a:t>
              </a:r>
            </a:p>
          </p:txBody>
        </p:sp>
        <p:sp>
          <p:nvSpPr>
            <p:cNvPr id="10" name="TextovéPole 1"/>
            <p:cNvSpPr txBox="1"/>
            <p:nvPr/>
          </p:nvSpPr>
          <p:spPr>
            <a:xfrm>
              <a:off x="3048000" y="2453093"/>
              <a:ext cx="638266" cy="209123"/>
            </a:xfrm>
            <a:prstGeom prst="rect">
              <a:avLst/>
            </a:prstGeom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600" b="1" kern="0" dirty="0">
                  <a:solidFill>
                    <a:sysClr val="windowText" lastClr="000000"/>
                  </a:solidFill>
                  <a:latin typeface="Calibri"/>
                </a:rPr>
                <a:t>nejistý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37FCB-B039-4ED5-A070-1F185F9AE476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79388" y="23813"/>
            <a:ext cx="8961437" cy="812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Šikana ve škole</a:t>
            </a:r>
            <a:endParaRPr lang="cs-CZ" sz="4400" dirty="0">
              <a:solidFill>
                <a:schemeClr val="accent1"/>
              </a:solidFill>
            </a:endParaRPr>
          </a:p>
        </p:txBody>
      </p:sp>
      <p:pic>
        <p:nvPicPr>
          <p:cNvPr id="4" name="Obrázek 3" descr="LINK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2163291"/>
            <a:ext cx="4067175" cy="3209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39750" y="920750"/>
            <a:ext cx="3311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234271"/>
                </a:solidFill>
                <a:latin typeface="Calibri" pitchFamily="34" charset="0"/>
              </a:rPr>
              <a:t>Jak často  se ti ve škole staly následující věci?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4233863" y="2154238"/>
          <a:ext cx="4675187" cy="334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2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/>
              <a:t>	</a:t>
            </a:r>
            <a:endParaRPr lang="cs-CZ" sz="4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31828-0D42-4E3A-807B-EE3DFA1719C9}" type="slidenum">
              <a:rPr lang="cs-CZ"/>
              <a:pPr>
                <a:defRPr/>
              </a:pPr>
              <a:t>22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341563"/>
            <a:ext cx="237648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8" y="2341563"/>
            <a:ext cx="235108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9750" y="44450"/>
            <a:ext cx="82804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8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Podrobnější </a:t>
            </a:r>
            <a:r>
              <a:rPr lang="cs-CZ" sz="38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informace</a:t>
            </a:r>
            <a:endParaRPr lang="cs-CZ" i="1" dirty="0">
              <a:latin typeface="+mn-lt"/>
            </a:endParaRPr>
          </a:p>
        </p:txBody>
      </p:sp>
      <p:pic>
        <p:nvPicPr>
          <p:cNvPr id="501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227763" y="2349500"/>
            <a:ext cx="2357437" cy="3328988"/>
          </a:xfrm>
        </p:spPr>
      </p:pic>
      <p:sp>
        <p:nvSpPr>
          <p:cNvPr id="8" name="TextovéPole 7"/>
          <p:cNvSpPr txBox="1"/>
          <p:nvPr/>
        </p:nvSpPr>
        <p:spPr>
          <a:xfrm>
            <a:off x="595313" y="901700"/>
            <a:ext cx="414020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000" b="1">
                <a:solidFill>
                  <a:srgbClr val="92D050"/>
                </a:solidFill>
                <a:latin typeface="Calibri" pitchFamily="34" charset="0"/>
              </a:rPr>
              <a:t>Národní zprávě PIRLS 2011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 b="1">
                <a:solidFill>
                  <a:srgbClr val="FF6600"/>
                </a:solidFill>
                <a:latin typeface="Calibri" pitchFamily="34" charset="0"/>
              </a:rPr>
              <a:t>Národní zprávě TIMSS 2011</a:t>
            </a:r>
          </a:p>
          <a:p>
            <a:pPr marL="342900" indent="-342900">
              <a:buFont typeface="Arial" charset="0"/>
              <a:buChar char="•"/>
            </a:pPr>
            <a:r>
              <a:rPr lang="cs-CZ" sz="2000" b="1">
                <a:solidFill>
                  <a:srgbClr val="7F7F7F"/>
                </a:solidFill>
                <a:latin typeface="Calibri" pitchFamily="34" charset="0"/>
              </a:rPr>
              <a:t>Hlavních zjištěních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148263" y="836613"/>
            <a:ext cx="3384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www.csicr.cz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16058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Děkuji za pozornost!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vladislav.tomasek@csicr.cz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F142-BF96-40DA-B039-C51BC93A1E24}" type="slidenum">
              <a:rPr lang="cs-CZ"/>
              <a:pPr>
                <a:defRPr/>
              </a:pPr>
              <a:t>23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889375"/>
          </a:xfrm>
          <a:ln>
            <a:solidFill>
              <a:srgbClr val="0070C0"/>
            </a:solidFill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accent1"/>
                </a:solidFill>
              </a:rPr>
              <a:t>Použité </a:t>
            </a:r>
            <a:r>
              <a:rPr lang="cs-CZ" sz="2800" b="1" dirty="0">
                <a:solidFill>
                  <a:schemeClr val="accent1"/>
                </a:solidFill>
              </a:rPr>
              <a:t>nástroje pro sběr dat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Písemné testy pro žáky PIRLS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Písemné testy pro žáky TIMSS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Dotazník pro žáky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Dotazník pro rodiče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Dotazníky pro učitele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Dotazník pro ředitele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accent1"/>
                </a:solidFill>
              </a:rPr>
              <a:t>Dotazníky pro odborníky oborových </a:t>
            </a:r>
            <a:r>
              <a:rPr lang="cs-CZ" dirty="0" smtClean="0">
                <a:solidFill>
                  <a:schemeClr val="accent1"/>
                </a:solidFill>
              </a:rPr>
              <a:t>didaktik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46CB-E578-443D-8A97-6621265BA82C}" type="slidenum">
              <a:rPr lang="cs-CZ"/>
              <a:pPr>
                <a:defRPr/>
              </a:pPr>
              <a:t>3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68338" y="765175"/>
            <a:ext cx="7772400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/>
              <a:t>PIRLS 2011 </a:t>
            </a:r>
            <a:r>
              <a:rPr lang="cs-CZ" sz="4400" dirty="0" smtClean="0">
                <a:sym typeface="Symbol"/>
              </a:rPr>
              <a:t></a:t>
            </a:r>
            <a:r>
              <a:rPr lang="cs-CZ" sz="4400" dirty="0" smtClean="0"/>
              <a:t> TIMSS 2011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6325" y="188913"/>
            <a:ext cx="2663825" cy="5327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/>
                </a:solidFill>
              </a:rPr>
              <a:t>PIRLS</a:t>
            </a:r>
            <a:br>
              <a:rPr lang="cs-CZ" sz="4400" dirty="0">
                <a:solidFill>
                  <a:schemeClr val="accent1"/>
                </a:solidFill>
              </a:rPr>
            </a:br>
            <a:r>
              <a:rPr lang="cs-CZ" sz="4400" dirty="0">
                <a:solidFill>
                  <a:schemeClr val="accent1"/>
                </a:solidFill>
              </a:rPr>
              <a:t>&amp;</a:t>
            </a:r>
            <a:br>
              <a:rPr lang="cs-CZ" sz="4400" dirty="0">
                <a:solidFill>
                  <a:schemeClr val="accent1"/>
                </a:solidFill>
              </a:rPr>
            </a:br>
            <a:r>
              <a:rPr lang="cs-CZ" sz="4400" dirty="0">
                <a:solidFill>
                  <a:schemeClr val="accent1"/>
                </a:solidFill>
              </a:rPr>
              <a:t>TIMSS</a:t>
            </a:r>
            <a:br>
              <a:rPr lang="cs-CZ" sz="4400" dirty="0">
                <a:solidFill>
                  <a:schemeClr val="accent1"/>
                </a:solidFill>
              </a:rPr>
            </a:br>
            <a:r>
              <a:rPr lang="cs-CZ" sz="4400" dirty="0">
                <a:solidFill>
                  <a:schemeClr val="accent1"/>
                </a:solidFill>
              </a:rPr>
              <a:t/>
            </a:r>
            <a:br>
              <a:rPr lang="cs-CZ" sz="4400" dirty="0">
                <a:solidFill>
                  <a:schemeClr val="accent1"/>
                </a:solidFill>
              </a:rPr>
            </a:br>
            <a:r>
              <a:rPr lang="cs-CZ" sz="4400" dirty="0">
                <a:solidFill>
                  <a:schemeClr val="accent1"/>
                </a:solidFill>
              </a:rPr>
              <a:t>Průměrné výsledky</a:t>
            </a:r>
            <a:br>
              <a:rPr lang="cs-CZ" sz="4400" dirty="0">
                <a:solidFill>
                  <a:schemeClr val="accent1"/>
                </a:solidFill>
              </a:rPr>
            </a:br>
            <a:r>
              <a:rPr lang="cs-CZ" sz="4400" dirty="0" smtClean="0">
                <a:solidFill>
                  <a:schemeClr val="accent1"/>
                </a:solidFill>
              </a:rPr>
              <a:t>zemí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F0BDC-C617-476B-B781-591204FDABA3}" type="slidenum">
              <a:rPr lang="cs-CZ"/>
              <a:pPr>
                <a:defRPr/>
              </a:pPr>
              <a:t>4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1135" name="Object 111"/>
          <p:cNvGraphicFramePr>
            <a:graphicFrameLocks noChangeAspect="1"/>
          </p:cNvGraphicFramePr>
          <p:nvPr/>
        </p:nvGraphicFramePr>
        <p:xfrm>
          <a:off x="468313" y="-26988"/>
          <a:ext cx="4878387" cy="6037263"/>
        </p:xfrm>
        <a:graphic>
          <a:graphicData uri="http://schemas.openxmlformats.org/presentationml/2006/ole">
            <p:oleObj spid="_x0000_s1135" name="List" r:id="rId5" imgW="5705401" imgH="7067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chemeClr val="accent1"/>
                </a:solidFill>
              </a:rPr>
              <a:t>Porovnání výsledků zemí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1F722-0E1C-4702-91B0-8B391C0D32BB}" type="slidenum">
              <a:rPr lang="cs-CZ"/>
              <a:pPr>
                <a:defRPr/>
              </a:pPr>
              <a:t>5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4580" name="Skupina 5"/>
          <p:cNvGrpSpPr>
            <a:grpSpLocks/>
          </p:cNvGrpSpPr>
          <p:nvPr/>
        </p:nvGrpSpPr>
        <p:grpSpPr bwMode="auto">
          <a:xfrm>
            <a:off x="1116013" y="981075"/>
            <a:ext cx="6985000" cy="5035550"/>
            <a:chOff x="0" y="0"/>
            <a:chExt cx="6096001" cy="4152900"/>
          </a:xfrm>
        </p:grpSpPr>
        <p:graphicFrame>
          <p:nvGraphicFramePr>
            <p:cNvPr id="7" name="Graf 6"/>
            <p:cNvGraphicFramePr/>
            <p:nvPr/>
          </p:nvGraphicFramePr>
          <p:xfrm>
            <a:off x="0" y="0"/>
            <a:ext cx="6096001" cy="4152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4582" name="Přímá spojnice 7"/>
            <p:cNvCxnSpPr>
              <a:cxnSpLocks noChangeShapeType="1"/>
            </p:cNvCxnSpPr>
            <p:nvPr/>
          </p:nvCxnSpPr>
          <p:spPr bwMode="auto">
            <a:xfrm>
              <a:off x="628454" y="1121189"/>
              <a:ext cx="5191323" cy="0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24583" name="Přímá spojnice 8"/>
            <p:cNvCxnSpPr>
              <a:cxnSpLocks noChangeShapeType="1"/>
            </p:cNvCxnSpPr>
            <p:nvPr/>
          </p:nvCxnSpPr>
          <p:spPr bwMode="auto">
            <a:xfrm flipV="1">
              <a:off x="3924969" y="161926"/>
              <a:ext cx="0" cy="3460345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/>
                </a:solidFill>
              </a:rPr>
              <a:t>Vývoj výsledků </a:t>
            </a:r>
            <a:r>
              <a:rPr lang="cs-CZ" sz="4400" dirty="0" smtClean="0">
                <a:solidFill>
                  <a:schemeClr val="accent1"/>
                </a:solidFill>
              </a:rPr>
              <a:t>TIMSS matematika (I)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2F017-8C97-4FA5-9DD5-7067700F32D5}" type="slidenum">
              <a:rPr lang="cs-CZ"/>
              <a:pPr>
                <a:defRPr/>
              </a:pPr>
              <a:t>6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38325"/>
            <a:ext cx="38004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1525" y="1838325"/>
            <a:ext cx="41402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/>
                </a:solidFill>
              </a:rPr>
              <a:t>Vývoj výsledků </a:t>
            </a:r>
            <a:r>
              <a:rPr lang="cs-CZ" sz="4400" dirty="0" smtClean="0">
                <a:solidFill>
                  <a:schemeClr val="accent1"/>
                </a:solidFill>
              </a:rPr>
              <a:t>TIMSS matematika (II)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18C7D-09DB-43D3-BDCB-F7E788F3E8D3}" type="slidenum">
              <a:rPr lang="cs-CZ"/>
              <a:pPr>
                <a:defRPr/>
              </a:pPr>
              <a:t>7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900113" y="1773238"/>
          <a:ext cx="7343775" cy="3956050"/>
        </p:xfrm>
        <a:graphic>
          <a:graphicData uri="http://schemas.openxmlformats.org/drawingml/2006/table">
            <a:tbl>
              <a:tblPr/>
              <a:tblGrid>
                <a:gridCol w="1383441"/>
                <a:gridCol w="503070"/>
                <a:gridCol w="804912"/>
                <a:gridCol w="1383441"/>
                <a:gridCol w="540800"/>
                <a:gridCol w="804912"/>
                <a:gridCol w="1383441"/>
                <a:gridCol w="540800"/>
              </a:tblGrid>
              <a:tr h="2372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Rok 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Rok 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Rok 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Hongkong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607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Japonsko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Hongkong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Hongkong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Japonsko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Japonsko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Nizozemsko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Anglie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Nizozemsko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Nizozemsko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Austrálie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Austrálie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Austrálie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Slovinsko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Slovinsko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Nový Zéland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Nový Zéland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Myriad Pro"/>
                        </a:rPr>
                        <a:t>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Slovinsko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Nový Zéland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Írán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Írán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Írán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</a:tr>
              <a:tr h="42351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Průměr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Průměr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Průměr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/>
                </a:solidFill>
              </a:rPr>
              <a:t>Vývoj výsledků </a:t>
            </a:r>
            <a:r>
              <a:rPr lang="cs-CZ" sz="4400" dirty="0" smtClean="0">
                <a:solidFill>
                  <a:schemeClr val="accent1"/>
                </a:solidFill>
              </a:rPr>
              <a:t>TIMSS přírodověda (I)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26F8-60B8-476E-8CBC-908675B2ED56}" type="slidenum">
              <a:rPr lang="cs-CZ"/>
              <a:pPr>
                <a:defRPr/>
              </a:pPr>
              <a:t>8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38325"/>
            <a:ext cx="37623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4500563" y="1838325"/>
            <a:ext cx="4194175" cy="3822700"/>
            <a:chOff x="5310435" y="1838326"/>
            <a:chExt cx="3960440" cy="3629024"/>
          </a:xfrm>
        </p:grpSpPr>
        <p:pic>
          <p:nvPicPr>
            <p:cNvPr id="3072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10435" y="1838326"/>
              <a:ext cx="3960440" cy="36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Obdélník 1"/>
            <p:cNvSpPr>
              <a:spLocks noChangeArrowheads="1"/>
            </p:cNvSpPr>
            <p:nvPr/>
          </p:nvSpPr>
          <p:spPr bwMode="auto">
            <a:xfrm>
              <a:off x="5382443" y="3408994"/>
              <a:ext cx="3672408" cy="180000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defTabSz="974725"/>
              <a:endParaRPr lang="cs-CZ">
                <a:latin typeface="Palatino Linotyp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/>
                </a:solidFill>
              </a:rPr>
              <a:t>Vývoj výsledků </a:t>
            </a:r>
            <a:r>
              <a:rPr lang="cs-CZ" sz="4400" dirty="0" smtClean="0">
                <a:solidFill>
                  <a:schemeClr val="accent1"/>
                </a:solidFill>
              </a:rPr>
              <a:t>TIMSS přírodověda (II)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89AEA-672C-48C8-8C13-EF167419F2BC}" type="slidenum">
              <a:rPr lang="cs-CZ"/>
              <a:pPr>
                <a:defRPr/>
              </a:pPr>
              <a:t>9</a:t>
            </a:fld>
            <a:endParaRPr lang="cs-CZ"/>
          </a:p>
        </p:txBody>
      </p:sp>
      <p:pic>
        <p:nvPicPr>
          <p:cNvPr id="4" name="Obrázek 3" descr="LINK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6016674"/>
            <a:ext cx="4429760" cy="6400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71550" y="1700213"/>
          <a:ext cx="7416800" cy="4156075"/>
        </p:xfrm>
        <a:graphic>
          <a:graphicData uri="http://schemas.openxmlformats.org/drawingml/2006/table">
            <a:tbl>
              <a:tblPr/>
              <a:tblGrid>
                <a:gridCol w="1389864"/>
                <a:gridCol w="543311"/>
                <a:gridCol w="808649"/>
                <a:gridCol w="1389864"/>
                <a:gridCol w="543311"/>
                <a:gridCol w="808649"/>
                <a:gridCol w="1389864"/>
                <a:gridCol w="543311"/>
              </a:tblGrid>
              <a:tr h="2496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Rok 1995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Rok 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Rok 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Japonsko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Hongkong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Japonsko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Japonsko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Nizozemsko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Hongkong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Singapur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Austrálie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Austrálie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Rakousko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Nizozemsko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Hongkong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Nizozemsko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Anglie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Slovinsko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Slovinsko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Nový Zéland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Austrálie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Nový Zéland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Nový Zéland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Slovinsko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Norsko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Írán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Írán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Írán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</a:tr>
              <a:tr h="71850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Průměr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Průměr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Průměr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mpetence I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Kompetence I</Template>
  <TotalTime>1747</TotalTime>
  <Words>475</Words>
  <Application>Microsoft Office PowerPoint</Application>
  <PresentationFormat>Předvádění na obrazovce (4:3)</PresentationFormat>
  <Paragraphs>303</Paragraphs>
  <Slides>23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6" baseType="lpstr">
      <vt:lpstr>Palatino Linotype</vt:lpstr>
      <vt:lpstr>Arial</vt:lpstr>
      <vt:lpstr>Century Gothic</vt:lpstr>
      <vt:lpstr>Courier New</vt:lpstr>
      <vt:lpstr>Calibri</vt:lpstr>
      <vt:lpstr>Symbol</vt:lpstr>
      <vt:lpstr>Myriad Pro</vt:lpstr>
      <vt:lpstr>Times New Roman</vt:lpstr>
      <vt:lpstr>Wingdings</vt:lpstr>
      <vt:lpstr>Kompetence I</vt:lpstr>
      <vt:lpstr>Kompetence I</vt:lpstr>
      <vt:lpstr>List</vt:lpstr>
      <vt:lpstr>Graf aplikace Microsoft Excel</vt:lpstr>
      <vt:lpstr>Kompetence I      Příprava a realizace mezinárodních výzkumů v počátečním vzdělávání a jejich zveřejnění  CZ.1.07/4.1.00/06.0021</vt:lpstr>
      <vt:lpstr>PIRLS 2011  TIMSS 2011</vt:lpstr>
      <vt:lpstr>PIRLS 2011  TIMSS 2011</vt:lpstr>
      <vt:lpstr>PIRLS &amp; TIMSS  Průměrné výsledky zemí</vt:lpstr>
      <vt:lpstr>Porovnání výsledků zemí</vt:lpstr>
      <vt:lpstr>Vývoj výsledků TIMSS matematika (I)</vt:lpstr>
      <vt:lpstr>Vývoj výsledků TIMSS matematika (II)</vt:lpstr>
      <vt:lpstr>Vývoj výsledků TIMSS přírodověda (I)</vt:lpstr>
      <vt:lpstr>Vývoj výsledků TIMSS přírodověda (II)</vt:lpstr>
      <vt:lpstr>Trend ve výsledcích českých žáků</vt:lpstr>
      <vt:lpstr>Vědomostní úrovně TIMSS</vt:lpstr>
      <vt:lpstr>Hodnoty vybraných percentilů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 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Kompetence I Příprava a realizace mezinárodních výzkumů v počátečním vzdělávání a jejich zveřejnění</dc:title>
  <dc:creator>Cvancigerová Monika</dc:creator>
  <cp:lastModifiedBy>jsimonova</cp:lastModifiedBy>
  <cp:revision>143</cp:revision>
  <cp:lastPrinted>2012-02-21T13:51:30Z</cp:lastPrinted>
  <dcterms:created xsi:type="dcterms:W3CDTF">2012-02-20T14:49:18Z</dcterms:created>
  <dcterms:modified xsi:type="dcterms:W3CDTF">2013-04-25T12:07:43Z</dcterms:modified>
</cp:coreProperties>
</file>