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9" r:id="rId3"/>
    <p:sldId id="258" r:id="rId4"/>
    <p:sldId id="260" r:id="rId5"/>
    <p:sldId id="281" r:id="rId6"/>
    <p:sldId id="282" r:id="rId7"/>
    <p:sldId id="257" r:id="rId8"/>
    <p:sldId id="283" r:id="rId9"/>
    <p:sldId id="279" r:id="rId10"/>
    <p:sldId id="262" r:id="rId11"/>
    <p:sldId id="263" r:id="rId12"/>
    <p:sldId id="264" r:id="rId13"/>
    <p:sldId id="265" r:id="rId14"/>
    <p:sldId id="261" r:id="rId15"/>
    <p:sldId id="268" r:id="rId16"/>
    <p:sldId id="269" r:id="rId17"/>
    <p:sldId id="267" r:id="rId18"/>
    <p:sldId id="280" r:id="rId19"/>
    <p:sldId id="270" r:id="rId20"/>
    <p:sldId id="271" r:id="rId21"/>
    <p:sldId id="272" r:id="rId22"/>
    <p:sldId id="273" r:id="rId23"/>
    <p:sldId id="266" r:id="rId24"/>
    <p:sldId id="274" r:id="rId25"/>
    <p:sldId id="275" r:id="rId26"/>
    <p:sldId id="276" r:id="rId27"/>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10" autoAdjust="0"/>
    <p:restoredTop sz="85421" autoAdjust="0"/>
  </p:normalViewPr>
  <p:slideViewPr>
    <p:cSldViewPr>
      <p:cViewPr>
        <p:scale>
          <a:sx n="100" d="100"/>
          <a:sy n="100" d="100"/>
        </p:scale>
        <p:origin x="-5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8188E16-86C4-4BF8-B61C-AE4F0894BC6B}" type="datetimeFigureOut">
              <a:rPr lang="de-DE"/>
              <a:pPr>
                <a:defRPr/>
              </a:pPr>
              <a:t>20.09.2014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9069D3E-2CD7-4041-A112-35ACFAD29617}" type="slidenum">
              <a:rPr lang="de-DE"/>
              <a:pPr>
                <a:defRPr/>
              </a:pPr>
              <a:t>‹#›</a:t>
            </a:fld>
            <a:endParaRPr lang="de-DE"/>
          </a:p>
        </p:txBody>
      </p:sp>
    </p:spTree>
    <p:extLst>
      <p:ext uri="{BB962C8B-B14F-4D97-AF65-F5344CB8AC3E}">
        <p14:creationId xmlns:p14="http://schemas.microsoft.com/office/powerpoint/2010/main" val="20883367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cs-CZ" altLang="cs-CZ" smtClean="0"/>
              <a:t>ě</a:t>
            </a:r>
            <a:endParaRPr lang="de-DE" altLang="cs-CZ" smtClean="0"/>
          </a:p>
        </p:txBody>
      </p:sp>
      <p:sp>
        <p:nvSpPr>
          <p:cNvPr id="2970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D0E112-27CB-430B-B7EE-9C8C72888EA1}" type="slidenum">
              <a:rPr lang="de-DE" altLang="cs-CZ" smtClean="0"/>
              <a:pPr eaLnBrk="1" hangingPunct="1"/>
              <a:t>7</a:t>
            </a:fld>
            <a:endParaRPr lang="de-DE" alt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smtClean="0"/>
              <a:t>Mladý učitel fyziky, vyučující letos druhým rokem, se rozhodl pro autodiagnostickou metodu v oblasti obliby, obtížnosti a významu jím vyučovaného předmětu na základě pocitu nespokojenosti s vlastním vyučováním. Zdá se mu, jakoby neměl se třídami, ve kterých vyučuje, takový kontakt, jaký si vždycky v průběhu studia přál. Bohužel, každodenní realita je jiná. Snaží se fyziku žákům zpříjemnit, ne jenom svým přístupem k vyučování, ale i tím, že se snaží známkovat mírně. Situace se však přesto nemění. Pro autodiagnostický postup vybírá jako první 8. B , kterou má za nejvíce problematickou. Zadává žákům první část postojového dotazníku a sám dotazník vyplňuje. </a:t>
            </a:r>
            <a:endParaRPr lang="de-DE" altLang="cs-CZ" smtClean="0"/>
          </a:p>
        </p:txBody>
      </p:sp>
      <p:sp>
        <p:nvSpPr>
          <p:cNvPr id="307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3AA273-A7C0-402E-8A07-8537C1F9EE3B}" type="slidenum">
              <a:rPr lang="de-DE" altLang="cs-CZ" smtClean="0"/>
              <a:pPr eaLnBrk="1" hangingPunct="1"/>
              <a:t>19</a:t>
            </a:fld>
            <a:endParaRPr lang="de-DE"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smtClean="0"/>
              <a:t>Pohled na tabulku nevyvolává v učiteli radostnou náladu. To, co vyčetl z tabulky průměrů, se v jednotlivých případech ukazuje ještě zřetelněji. V oblasti obliby vyznačuje největší rozdíly v žákovském a jeho hodnocení. Jedná se o rozdíly o tři stupně. Takovouto diskrepanci zjišťuje u pěti žáků: Daniely, Nikoly, Erika, Artura a Diany. Toto zjištění ho udivuje. Jedná se o žáky, kteří se při hodinách občas přihlásí.  Zároveň všichni tito žáci, až na Nikolu, považují fyziku za obtížnější o dva stupně než odhadoval on. Co ho nepřekvapuje je zjištění, že Hana a Petra mají fyziku za pro ně málo obtížný předmět, jejich výsledky tomu také odpovídají. Trošku ho udivilo, že Hana považuje fyziku za nevýznamnou, pak si to ale vysvětluje tím, že má Hana asi pocit, že fyziku v životě nebude potřebovat. Běžný pocit žáků této třídy, že fyzika není významný předmět, ho znovu trošku rozesmutňuje. Jedno je mu ale jasné. Aktivita žáků v jeho předmětu nemá moc společného s jeho oblibou. Další analýza ukazuje, že zjištěný trend u pěti označených žáků se v menší míře objevuje i u ostatních žáků. Druhý den po hodině oslovuje Artura. Ptá se ho poněkud rozpačitě, proč vlastně má fyziku za tak neoblíbenou a obtížnou. Artur chvilku mlčí a pak říká: „Víte pane profesore, já v hodinách vašemu výkladu moc nerozumím. Musím se na to vždycky doma podívat s tátou, on mi to vysvětlí .“ Učitel pokyvuje vážně hlavou a pak mumlá něco v tom smyslu, že je hezké, že mu táta pomáhá a odchazí do sborovny. </a:t>
            </a:r>
            <a:endParaRPr lang="de-DE" altLang="cs-CZ" smtClean="0"/>
          </a:p>
        </p:txBody>
      </p:sp>
      <p:sp>
        <p:nvSpPr>
          <p:cNvPr id="317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953AE01-223C-433A-B867-915A7E32F0EB}" type="slidenum">
              <a:rPr lang="de-DE" altLang="cs-CZ" smtClean="0"/>
              <a:pPr eaLnBrk="1" hangingPunct="1"/>
              <a:t>24</a:t>
            </a:fld>
            <a:endParaRPr lang="de-DE"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mtClean="0"/>
              <a:t>Náš učitel si představuje hodiny v této třídě. Nejčastěji se hlásí Hana a Petra. Od nich vždy dostává potvrzení, že je to, co vykládá, srozumitelné. Zjišťuje, že signály, které mu vysílají ostatní žáci ve smyslu malé aktivity a občasného nepokoje ve třídě, vlastně nikdy nebral moc vážně. Sebekriticky si přiznává, že si práci někdy trošku ulehčuje a zpětnou vazbu od žáků přehlíží</a:t>
            </a:r>
            <a:endParaRPr lang="de-DE" altLang="cs-CZ" smtClean="0"/>
          </a:p>
        </p:txBody>
      </p:sp>
      <p:sp>
        <p:nvSpPr>
          <p:cNvPr id="327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3C2DFA3-4DD4-4B8E-BD57-8FD9E60A6BAE}" type="slidenum">
              <a:rPr lang="de-DE" altLang="cs-CZ" smtClean="0"/>
              <a:pPr eaLnBrk="1" hangingPunct="1"/>
              <a:t>25</a:t>
            </a:fld>
            <a:endParaRPr lang="de-DE" alt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cs-CZ" smtClean="0"/>
              <a:t>Kliknutím lze upravit styl.</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de-DE"/>
          </a:p>
        </p:txBody>
      </p:sp>
      <p:sp>
        <p:nvSpPr>
          <p:cNvPr id="4" name="Datumsplatzhalter 3"/>
          <p:cNvSpPr>
            <a:spLocks noGrp="1"/>
          </p:cNvSpPr>
          <p:nvPr>
            <p:ph type="dt" sz="half" idx="10"/>
          </p:nvPr>
        </p:nvSpPr>
        <p:spPr/>
        <p:txBody>
          <a:bodyPr/>
          <a:lstStyle>
            <a:lvl1pPr>
              <a:defRPr/>
            </a:lvl1pPr>
          </a:lstStyle>
          <a:p>
            <a:pPr>
              <a:defRPr/>
            </a:pPr>
            <a:fld id="{07E8829B-4267-40C3-B338-A047E0B19551}" type="datetimeFigureOut">
              <a:rPr lang="de-DE"/>
              <a:pPr>
                <a:defRPr/>
              </a:pPr>
              <a:t>20.09.2014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FF106E5-806E-4DF2-98A6-C402172CE23C}" type="slidenum">
              <a:rPr lang="de-DE"/>
              <a:pPr>
                <a:defRPr/>
              </a:pPr>
              <a:t>‹#›</a:t>
            </a:fld>
            <a:endParaRPr lang="de-DE"/>
          </a:p>
        </p:txBody>
      </p:sp>
    </p:spTree>
    <p:extLst>
      <p:ext uri="{BB962C8B-B14F-4D97-AF65-F5344CB8AC3E}">
        <p14:creationId xmlns:p14="http://schemas.microsoft.com/office/powerpoint/2010/main" val="3108394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smtClean="0"/>
              <a:t>Kliknutím lze upravit styl.</a:t>
            </a:r>
            <a:endParaRPr lang="de-DE"/>
          </a:p>
        </p:txBody>
      </p:sp>
      <p:sp>
        <p:nvSpPr>
          <p:cNvPr id="3" name="Vertikaler Textplatzhalt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de-DE"/>
          </a:p>
        </p:txBody>
      </p:sp>
      <p:sp>
        <p:nvSpPr>
          <p:cNvPr id="4" name="Datumsplatzhalter 3"/>
          <p:cNvSpPr>
            <a:spLocks noGrp="1"/>
          </p:cNvSpPr>
          <p:nvPr>
            <p:ph type="dt" sz="half" idx="10"/>
          </p:nvPr>
        </p:nvSpPr>
        <p:spPr/>
        <p:txBody>
          <a:bodyPr/>
          <a:lstStyle>
            <a:lvl1pPr>
              <a:defRPr/>
            </a:lvl1pPr>
          </a:lstStyle>
          <a:p>
            <a:pPr>
              <a:defRPr/>
            </a:pPr>
            <a:fld id="{4AFD069F-D75F-494B-A50F-2A700873B9B2}" type="datetimeFigureOut">
              <a:rPr lang="de-DE"/>
              <a:pPr>
                <a:defRPr/>
              </a:pPr>
              <a:t>20.09.2014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2896621-FD66-41B5-8318-1BE8A8F8AB9F}" type="slidenum">
              <a:rPr lang="de-DE"/>
              <a:pPr>
                <a:defRPr/>
              </a:pPr>
              <a:t>‹#›</a:t>
            </a:fld>
            <a:endParaRPr lang="de-DE"/>
          </a:p>
        </p:txBody>
      </p:sp>
    </p:spTree>
    <p:extLst>
      <p:ext uri="{BB962C8B-B14F-4D97-AF65-F5344CB8AC3E}">
        <p14:creationId xmlns:p14="http://schemas.microsoft.com/office/powerpoint/2010/main" val="421354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cs-CZ" smtClean="0"/>
              <a:t>Kliknutím lze upravit styl.</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de-DE"/>
          </a:p>
        </p:txBody>
      </p:sp>
      <p:sp>
        <p:nvSpPr>
          <p:cNvPr id="4" name="Datumsplatzhalter 3"/>
          <p:cNvSpPr>
            <a:spLocks noGrp="1"/>
          </p:cNvSpPr>
          <p:nvPr>
            <p:ph type="dt" sz="half" idx="10"/>
          </p:nvPr>
        </p:nvSpPr>
        <p:spPr/>
        <p:txBody>
          <a:bodyPr/>
          <a:lstStyle>
            <a:lvl1pPr>
              <a:defRPr/>
            </a:lvl1pPr>
          </a:lstStyle>
          <a:p>
            <a:pPr>
              <a:defRPr/>
            </a:pPr>
            <a:fld id="{0F2A7F6E-F883-4652-AFA2-200EA7C4B6CA}" type="datetimeFigureOut">
              <a:rPr lang="de-DE"/>
              <a:pPr>
                <a:defRPr/>
              </a:pPr>
              <a:t>20.09.2014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47DA89D-748E-435C-80D4-083C37DC9469}" type="slidenum">
              <a:rPr lang="de-DE"/>
              <a:pPr>
                <a:defRPr/>
              </a:pPr>
              <a:t>‹#›</a:t>
            </a:fld>
            <a:endParaRPr lang="de-DE"/>
          </a:p>
        </p:txBody>
      </p:sp>
    </p:spTree>
    <p:extLst>
      <p:ext uri="{BB962C8B-B14F-4D97-AF65-F5344CB8AC3E}">
        <p14:creationId xmlns:p14="http://schemas.microsoft.com/office/powerpoint/2010/main" val="417418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smtClean="0"/>
              <a:t>Kliknutím lze upravit styl.</a:t>
            </a:r>
            <a:endParaRPr lang="de-DE"/>
          </a:p>
        </p:txBody>
      </p:sp>
      <p:sp>
        <p:nvSpPr>
          <p:cNvPr id="3" name="Inhaltsplatzhalt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de-DE"/>
          </a:p>
        </p:txBody>
      </p:sp>
      <p:sp>
        <p:nvSpPr>
          <p:cNvPr id="4" name="Datumsplatzhalter 3"/>
          <p:cNvSpPr>
            <a:spLocks noGrp="1"/>
          </p:cNvSpPr>
          <p:nvPr>
            <p:ph type="dt" sz="half" idx="10"/>
          </p:nvPr>
        </p:nvSpPr>
        <p:spPr/>
        <p:txBody>
          <a:bodyPr/>
          <a:lstStyle>
            <a:lvl1pPr>
              <a:defRPr/>
            </a:lvl1pPr>
          </a:lstStyle>
          <a:p>
            <a:pPr>
              <a:defRPr/>
            </a:pPr>
            <a:fld id="{8C44140C-6022-418D-9A40-5A63277ACEE5}" type="datetimeFigureOut">
              <a:rPr lang="de-DE"/>
              <a:pPr>
                <a:defRPr/>
              </a:pPr>
              <a:t>20.09.2014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A2B0CD9E-AABA-48D4-A45D-87E0A02C9041}" type="slidenum">
              <a:rPr lang="de-DE"/>
              <a:pPr>
                <a:defRPr/>
              </a:pPr>
              <a:t>‹#›</a:t>
            </a:fld>
            <a:endParaRPr lang="de-DE"/>
          </a:p>
        </p:txBody>
      </p:sp>
    </p:spTree>
    <p:extLst>
      <p:ext uri="{BB962C8B-B14F-4D97-AF65-F5344CB8AC3E}">
        <p14:creationId xmlns:p14="http://schemas.microsoft.com/office/powerpoint/2010/main" val="3650404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umsplatzhalter 3"/>
          <p:cNvSpPr>
            <a:spLocks noGrp="1"/>
          </p:cNvSpPr>
          <p:nvPr>
            <p:ph type="dt" sz="half" idx="10"/>
          </p:nvPr>
        </p:nvSpPr>
        <p:spPr/>
        <p:txBody>
          <a:bodyPr/>
          <a:lstStyle>
            <a:lvl1pPr>
              <a:defRPr/>
            </a:lvl1pPr>
          </a:lstStyle>
          <a:p>
            <a:pPr>
              <a:defRPr/>
            </a:pPr>
            <a:fld id="{BF426A5C-23D4-446F-B6A3-B6187A9952BE}" type="datetimeFigureOut">
              <a:rPr lang="de-DE"/>
              <a:pPr>
                <a:defRPr/>
              </a:pPr>
              <a:t>20.09.2014</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11F5BB0-B7E0-42A6-A6A6-F10CF3CB970A}" type="slidenum">
              <a:rPr lang="de-DE"/>
              <a:pPr>
                <a:defRPr/>
              </a:pPr>
              <a:t>‹#›</a:t>
            </a:fld>
            <a:endParaRPr lang="de-DE"/>
          </a:p>
        </p:txBody>
      </p:sp>
    </p:spTree>
    <p:extLst>
      <p:ext uri="{BB962C8B-B14F-4D97-AF65-F5344CB8AC3E}">
        <p14:creationId xmlns:p14="http://schemas.microsoft.com/office/powerpoint/2010/main" val="15575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smtClean="0"/>
              <a:t>Kliknutím lze upravit styl.</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de-DE"/>
          </a:p>
        </p:txBody>
      </p:sp>
      <p:sp>
        <p:nvSpPr>
          <p:cNvPr id="5" name="Datumsplatzhalter 3"/>
          <p:cNvSpPr>
            <a:spLocks noGrp="1"/>
          </p:cNvSpPr>
          <p:nvPr>
            <p:ph type="dt" sz="half" idx="10"/>
          </p:nvPr>
        </p:nvSpPr>
        <p:spPr/>
        <p:txBody>
          <a:bodyPr/>
          <a:lstStyle>
            <a:lvl1pPr>
              <a:defRPr/>
            </a:lvl1pPr>
          </a:lstStyle>
          <a:p>
            <a:pPr>
              <a:defRPr/>
            </a:pPr>
            <a:fld id="{73B9781E-2650-4145-BC43-F6644BEBC287}" type="datetimeFigureOut">
              <a:rPr lang="de-DE"/>
              <a:pPr>
                <a:defRPr/>
              </a:pPr>
              <a:t>20.09.2014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777C795B-90F2-4131-9428-439582BEF8B9}" type="slidenum">
              <a:rPr lang="de-DE"/>
              <a:pPr>
                <a:defRPr/>
              </a:pPr>
              <a:t>‹#›</a:t>
            </a:fld>
            <a:endParaRPr lang="de-DE"/>
          </a:p>
        </p:txBody>
      </p:sp>
    </p:spTree>
    <p:extLst>
      <p:ext uri="{BB962C8B-B14F-4D97-AF65-F5344CB8AC3E}">
        <p14:creationId xmlns:p14="http://schemas.microsoft.com/office/powerpoint/2010/main" val="1854196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cs-CZ" smtClean="0"/>
              <a:t>Kliknutím lze upravit styl.</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de-DE"/>
          </a:p>
        </p:txBody>
      </p:sp>
      <p:sp>
        <p:nvSpPr>
          <p:cNvPr id="7" name="Datumsplatzhalter 3"/>
          <p:cNvSpPr>
            <a:spLocks noGrp="1"/>
          </p:cNvSpPr>
          <p:nvPr>
            <p:ph type="dt" sz="half" idx="10"/>
          </p:nvPr>
        </p:nvSpPr>
        <p:spPr/>
        <p:txBody>
          <a:bodyPr/>
          <a:lstStyle>
            <a:lvl1pPr>
              <a:defRPr/>
            </a:lvl1pPr>
          </a:lstStyle>
          <a:p>
            <a:pPr>
              <a:defRPr/>
            </a:pPr>
            <a:fld id="{C88AB01D-68B6-47B0-A558-C4AB82313B39}" type="datetimeFigureOut">
              <a:rPr lang="de-DE"/>
              <a:pPr>
                <a:defRPr/>
              </a:pPr>
              <a:t>20.09.2014</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880B670E-B3C5-4A96-B5FE-28E0456F6432}" type="slidenum">
              <a:rPr lang="de-DE"/>
              <a:pPr>
                <a:defRPr/>
              </a:pPr>
              <a:t>‹#›</a:t>
            </a:fld>
            <a:endParaRPr lang="de-DE"/>
          </a:p>
        </p:txBody>
      </p:sp>
    </p:spTree>
    <p:extLst>
      <p:ext uri="{BB962C8B-B14F-4D97-AF65-F5344CB8AC3E}">
        <p14:creationId xmlns:p14="http://schemas.microsoft.com/office/powerpoint/2010/main" val="252720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smtClean="0"/>
              <a:t>Kliknutím lze upravit styl.</a:t>
            </a:r>
            <a:endParaRPr lang="de-DE"/>
          </a:p>
        </p:txBody>
      </p:sp>
      <p:sp>
        <p:nvSpPr>
          <p:cNvPr id="3" name="Datumsplatzhalter 3"/>
          <p:cNvSpPr>
            <a:spLocks noGrp="1"/>
          </p:cNvSpPr>
          <p:nvPr>
            <p:ph type="dt" sz="half" idx="10"/>
          </p:nvPr>
        </p:nvSpPr>
        <p:spPr/>
        <p:txBody>
          <a:bodyPr/>
          <a:lstStyle>
            <a:lvl1pPr>
              <a:defRPr/>
            </a:lvl1pPr>
          </a:lstStyle>
          <a:p>
            <a:pPr>
              <a:defRPr/>
            </a:pPr>
            <a:fld id="{8B889AF6-5184-4DC6-9D6D-715BEA6BDFE3}" type="datetimeFigureOut">
              <a:rPr lang="de-DE"/>
              <a:pPr>
                <a:defRPr/>
              </a:pPr>
              <a:t>20.09.2014</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53F00C0C-F814-46AB-9C6E-59D39F934BF4}" type="slidenum">
              <a:rPr lang="de-DE"/>
              <a:pPr>
                <a:defRPr/>
              </a:pPr>
              <a:t>‹#›</a:t>
            </a:fld>
            <a:endParaRPr lang="de-DE"/>
          </a:p>
        </p:txBody>
      </p:sp>
    </p:spTree>
    <p:extLst>
      <p:ext uri="{BB962C8B-B14F-4D97-AF65-F5344CB8AC3E}">
        <p14:creationId xmlns:p14="http://schemas.microsoft.com/office/powerpoint/2010/main" val="2227291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B429E428-86DB-4450-A0D2-39E6D552E9E6}" type="datetimeFigureOut">
              <a:rPr lang="de-DE"/>
              <a:pPr>
                <a:defRPr/>
              </a:pPr>
              <a:t>20.09.2014</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3D227B13-CDF2-4B56-BD4A-81131FF99FF2}" type="slidenum">
              <a:rPr lang="de-DE"/>
              <a:pPr>
                <a:defRPr/>
              </a:pPr>
              <a:t>‹#›</a:t>
            </a:fld>
            <a:endParaRPr lang="de-DE"/>
          </a:p>
        </p:txBody>
      </p:sp>
    </p:spTree>
    <p:extLst>
      <p:ext uri="{BB962C8B-B14F-4D97-AF65-F5344CB8AC3E}">
        <p14:creationId xmlns:p14="http://schemas.microsoft.com/office/powerpoint/2010/main" val="237440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umsplatzhalter 3"/>
          <p:cNvSpPr>
            <a:spLocks noGrp="1"/>
          </p:cNvSpPr>
          <p:nvPr>
            <p:ph type="dt" sz="half" idx="10"/>
          </p:nvPr>
        </p:nvSpPr>
        <p:spPr/>
        <p:txBody>
          <a:bodyPr/>
          <a:lstStyle>
            <a:lvl1pPr>
              <a:defRPr/>
            </a:lvl1pPr>
          </a:lstStyle>
          <a:p>
            <a:pPr>
              <a:defRPr/>
            </a:pPr>
            <a:fld id="{59617CFE-6B21-43F4-A149-8FFE5605B9A5}" type="datetimeFigureOut">
              <a:rPr lang="de-DE"/>
              <a:pPr>
                <a:defRPr/>
              </a:pPr>
              <a:t>20.09.2014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BD5435A5-5265-4D58-855F-169419F84DC2}" type="slidenum">
              <a:rPr lang="de-DE"/>
              <a:pPr>
                <a:defRPr/>
              </a:pPr>
              <a:t>‹#›</a:t>
            </a:fld>
            <a:endParaRPr lang="de-DE"/>
          </a:p>
        </p:txBody>
      </p:sp>
    </p:spTree>
    <p:extLst>
      <p:ext uri="{BB962C8B-B14F-4D97-AF65-F5344CB8AC3E}">
        <p14:creationId xmlns:p14="http://schemas.microsoft.com/office/powerpoint/2010/main" val="176281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smtClean="0"/>
              <a:t>Kliknutím na ikonu přidáte obrázek.</a:t>
            </a:r>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umsplatzhalter 3"/>
          <p:cNvSpPr>
            <a:spLocks noGrp="1"/>
          </p:cNvSpPr>
          <p:nvPr>
            <p:ph type="dt" sz="half" idx="10"/>
          </p:nvPr>
        </p:nvSpPr>
        <p:spPr/>
        <p:txBody>
          <a:bodyPr/>
          <a:lstStyle>
            <a:lvl1pPr>
              <a:defRPr/>
            </a:lvl1pPr>
          </a:lstStyle>
          <a:p>
            <a:pPr>
              <a:defRPr/>
            </a:pPr>
            <a:fld id="{1B5AB242-F3E3-49BF-8EEA-23FBA7996E5B}" type="datetimeFigureOut">
              <a:rPr lang="de-DE"/>
              <a:pPr>
                <a:defRPr/>
              </a:pPr>
              <a:t>20.09.2014</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DC1EBC1-A6FC-48AC-9FF8-D647467ED2CB}" type="slidenum">
              <a:rPr lang="de-DE"/>
              <a:pPr>
                <a:defRPr/>
              </a:pPr>
              <a:t>‹#›</a:t>
            </a:fld>
            <a:endParaRPr lang="de-DE"/>
          </a:p>
        </p:txBody>
      </p:sp>
    </p:spTree>
    <p:extLst>
      <p:ext uri="{BB962C8B-B14F-4D97-AF65-F5344CB8AC3E}">
        <p14:creationId xmlns:p14="http://schemas.microsoft.com/office/powerpoint/2010/main" val="2016575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54117"/>
          </a:schemeClr>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cs-CZ" smtClean="0"/>
              <a:t>Titelmasterformat durch Klicken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cs-CZ" smtClean="0"/>
              <a:t>Textmasterformate durch Klicken bearbeiten</a:t>
            </a:r>
          </a:p>
          <a:p>
            <a:pPr lvl="1"/>
            <a:r>
              <a:rPr lang="de-DE" altLang="cs-CZ" smtClean="0"/>
              <a:t>Zweite Ebene</a:t>
            </a:r>
          </a:p>
          <a:p>
            <a:pPr lvl="2"/>
            <a:r>
              <a:rPr lang="de-DE" altLang="cs-CZ" smtClean="0"/>
              <a:t>Dritte Ebene</a:t>
            </a:r>
          </a:p>
          <a:p>
            <a:pPr lvl="3"/>
            <a:r>
              <a:rPr lang="de-DE" altLang="cs-CZ" smtClean="0"/>
              <a:t>Vierte Ebene</a:t>
            </a:r>
          </a:p>
          <a:p>
            <a:pPr lvl="4"/>
            <a:r>
              <a:rPr lang="de-DE" altLang="cs-CZ"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08BD6CC-7469-48ED-8022-EBB4A0CB7B4B}" type="datetimeFigureOut">
              <a:rPr lang="de-DE"/>
              <a:pPr>
                <a:defRPr/>
              </a:pPr>
              <a:t>20.09.2014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4813D3B-D2E1-4883-8FF7-37E1AF38CC17}" type="slidenum">
              <a:rPr lang="de-DE"/>
              <a:pPr>
                <a:defRPr/>
              </a:pPr>
              <a:t>‹#›</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title" idx="4294967295"/>
          </p:nvPr>
        </p:nvSpPr>
        <p:spPr>
          <a:xfrm>
            <a:off x="0" y="274638"/>
            <a:ext cx="8229600" cy="1143000"/>
          </a:xfrm>
        </p:spPr>
        <p:txBody>
          <a:bodyPr/>
          <a:lstStyle/>
          <a:p>
            <a:r>
              <a:rPr lang="de-DE" altLang="cs-CZ" smtClean="0"/>
              <a:t>Jaký jsem u</a:t>
            </a:r>
            <a:r>
              <a:rPr lang="cs-CZ" altLang="cs-CZ" smtClean="0"/>
              <a:t>čitel</a:t>
            </a:r>
            <a:endParaRPr lang="de-DE" altLang="cs-CZ" smtClean="0"/>
          </a:p>
        </p:txBody>
      </p:sp>
      <p:pic>
        <p:nvPicPr>
          <p:cNvPr id="2052" name="Picture 4" descr="F:\education\7MLiXF3gTS8SjAjYyH5mXD98mAy26bg4_0\Fotolia_12590990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88" y="571500"/>
            <a:ext cx="2706687"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F:\education\7MLiXF3gTS8SjAjYyH5mXD98mAy26bg4_0\Fotolia_456606_X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3786189"/>
            <a:ext cx="3621088" cy="14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feld 5"/>
          <p:cNvSpPr txBox="1">
            <a:spLocks noChangeArrowheads="1"/>
          </p:cNvSpPr>
          <p:nvPr/>
        </p:nvSpPr>
        <p:spPr bwMode="auto">
          <a:xfrm>
            <a:off x="428625" y="2286000"/>
            <a:ext cx="389080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dirty="0" err="1"/>
              <a:t>Autodiagnostické</a:t>
            </a:r>
            <a:r>
              <a:rPr lang="cs-CZ" altLang="cs-CZ" dirty="0"/>
              <a:t> metody pro učitele</a:t>
            </a:r>
          </a:p>
          <a:p>
            <a:pPr eaLnBrk="1" hangingPunct="1"/>
            <a:endParaRPr lang="cs-CZ" altLang="cs-CZ" dirty="0"/>
          </a:p>
          <a:p>
            <a:pPr eaLnBrk="1" hangingPunct="1"/>
            <a:r>
              <a:rPr lang="cs-CZ" altLang="cs-CZ" dirty="0" smtClean="0"/>
              <a:t>Isabela Pavelková</a:t>
            </a:r>
          </a:p>
          <a:p>
            <a:pPr eaLnBrk="1" hangingPunct="1"/>
            <a:r>
              <a:rPr lang="cs-CZ" altLang="cs-CZ" dirty="0" smtClean="0"/>
              <a:t>Vladimír Hrabal</a:t>
            </a:r>
            <a:endParaRPr lang="de-DE" altLang="cs-CZ" dirty="0"/>
          </a:p>
        </p:txBody>
      </p:sp>
      <p:pic>
        <p:nvPicPr>
          <p:cNvPr id="8" name="Picture 10" descr="MSMT_logolink_bezVlajky_cb_RGB.ai"/>
          <p:cNvPicPr>
            <a:picLocks noChangeAspect="1"/>
          </p:cNvPicPr>
          <p:nvPr/>
        </p:nvPicPr>
        <p:blipFill>
          <a:blip r:embed="rId4" cstate="print"/>
          <a:srcRect/>
          <a:stretch>
            <a:fillRect/>
          </a:stretch>
        </p:blipFill>
        <p:spPr bwMode="auto">
          <a:xfrm>
            <a:off x="2545879" y="5589240"/>
            <a:ext cx="4316768" cy="85114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857250" y="285750"/>
            <a:ext cx="6257925" cy="796925"/>
          </a:xfrm>
        </p:spPr>
        <p:txBody>
          <a:bodyPr/>
          <a:lstStyle/>
          <a:p>
            <a:r>
              <a:rPr lang="cs-CZ" altLang="cs-CZ" sz="2000" b="1" smtClean="0"/>
              <a:t>Obliba</a:t>
            </a:r>
            <a:r>
              <a:rPr lang="cs-CZ" altLang="cs-CZ" sz="2000" b="1" smtClean="0">
                <a:latin typeface="Arial" charset="0"/>
              </a:rPr>
              <a:t> </a:t>
            </a:r>
            <a:r>
              <a:rPr lang="cs-CZ" altLang="cs-CZ" sz="2000" b="1" smtClean="0"/>
              <a:t>předmětů z pohledu žáků</a:t>
            </a:r>
            <a:r>
              <a:rPr lang="cs-CZ" altLang="cs-CZ" sz="2000" b="1" smtClean="0">
                <a:latin typeface="Arial" charset="0"/>
              </a:rPr>
              <a:t> </a:t>
            </a:r>
            <a:r>
              <a:rPr lang="cs-CZ" altLang="cs-CZ" sz="2000" b="1" smtClean="0"/>
              <a:t>a učitelů</a:t>
            </a:r>
            <a:r>
              <a:rPr lang="cs-CZ" altLang="cs-CZ" sz="2000" b="1" smtClean="0">
                <a:latin typeface="Arial" charset="0"/>
              </a:rPr>
              <a:t> </a:t>
            </a:r>
            <a:r>
              <a:rPr lang="cs-CZ" altLang="cs-CZ" sz="1800" b="1" smtClean="0">
                <a:latin typeface="Arial" charset="0"/>
              </a:rPr>
              <a:t>žáků</a:t>
            </a:r>
            <a:endParaRPr lang="de-DE" altLang="cs-CZ" sz="1800" b="1" smtClean="0">
              <a:latin typeface="Arial" charset="0"/>
            </a:endParaRPr>
          </a:p>
        </p:txBody>
      </p:sp>
      <p:graphicFrame>
        <p:nvGraphicFramePr>
          <p:cNvPr id="4" name="Tabelle 3"/>
          <p:cNvGraphicFramePr>
            <a:graphicFrameLocks noGrp="1"/>
          </p:cNvGraphicFramePr>
          <p:nvPr/>
        </p:nvGraphicFramePr>
        <p:xfrm>
          <a:off x="2286000" y="1143000"/>
          <a:ext cx="3500438" cy="5440363"/>
        </p:xfrm>
        <a:graphic>
          <a:graphicData uri="http://schemas.openxmlformats.org/drawingml/2006/table">
            <a:tbl>
              <a:tblPr/>
              <a:tblGrid>
                <a:gridCol w="225425"/>
                <a:gridCol w="1536700"/>
                <a:gridCol w="1738313"/>
              </a:tblGrid>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cs typeface="Times New Roman" pitchFamily="18" charset="0"/>
                        </a:rPr>
                        <a:t>učitelé</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cs typeface="Times New Roman" pitchFamily="18" charset="0"/>
                        </a:rPr>
                        <a:t>žáci</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dirty="0" smtClean="0">
                          <a:ln>
                            <a:noFill/>
                          </a:ln>
                          <a:solidFill>
                            <a:srgbClr val="000000"/>
                          </a:solidFill>
                          <a:effectLst/>
                          <a:latin typeface="Times New Roman" pitchFamily="18" charset="0"/>
                          <a:cs typeface="Times New Roman" pitchFamily="18" charset="0"/>
                        </a:rPr>
                        <a:t>informatika</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informatika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tělesná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tělesná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výtvarná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výtvarná výchova  </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pracovní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rodinná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rodinná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pracovní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občanská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hudební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zeměpis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dějepis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hudební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angličtina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angličtina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občanská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přírodověda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zeměpis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dějepis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přírodověda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fyzika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chemie</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němčina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český jazyk</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chemie</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matematika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matematika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němčina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21">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český jazyk</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dirty="0" smtClean="0">
                          <a:ln>
                            <a:noFill/>
                          </a:ln>
                          <a:solidFill>
                            <a:srgbClr val="000000"/>
                          </a:solidFill>
                          <a:effectLst/>
                          <a:latin typeface="Times New Roman" pitchFamily="18" charset="0"/>
                          <a:cs typeface="Times New Roman" pitchFamily="18" charset="0"/>
                        </a:rPr>
                        <a:t>fyzika</a:t>
                      </a:r>
                      <a:endParaRPr kumimoji="0" lang="de-DE" sz="14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457200" y="274638"/>
            <a:ext cx="7543800" cy="796925"/>
          </a:xfrm>
        </p:spPr>
        <p:txBody>
          <a:bodyPr/>
          <a:lstStyle/>
          <a:p>
            <a:r>
              <a:rPr lang="cs-CZ" altLang="cs-CZ" sz="2000" b="1" smtClean="0"/>
              <a:t>Obtížnost předmětů z pohledu žáků a učitelů žáků</a:t>
            </a:r>
            <a:endParaRPr lang="de-DE" altLang="cs-CZ" sz="2000" b="1" smtClean="0"/>
          </a:p>
        </p:txBody>
      </p:sp>
      <p:graphicFrame>
        <p:nvGraphicFramePr>
          <p:cNvPr id="5" name="Tabelle 4"/>
          <p:cNvGraphicFramePr>
            <a:graphicFrameLocks noGrp="1"/>
          </p:cNvGraphicFramePr>
          <p:nvPr/>
        </p:nvGraphicFramePr>
        <p:xfrm>
          <a:off x="2214563" y="1214438"/>
          <a:ext cx="3532187" cy="5646737"/>
        </p:xfrm>
        <a:graphic>
          <a:graphicData uri="http://schemas.openxmlformats.org/drawingml/2006/table">
            <a:tbl>
              <a:tblPr/>
              <a:tblGrid>
                <a:gridCol w="323850"/>
                <a:gridCol w="1604962"/>
                <a:gridCol w="1603375"/>
              </a:tblGrid>
              <a:tr h="205752">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cs typeface="Times New Roman" pitchFamily="18" charset="0"/>
                        </a:rPr>
                        <a:t>učitelé</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1" i="0" u="none" strike="noStrike" cap="none" normalizeH="0" baseline="0" smtClean="0">
                          <a:ln>
                            <a:noFill/>
                          </a:ln>
                          <a:solidFill>
                            <a:srgbClr val="000000"/>
                          </a:solidFill>
                          <a:effectLst/>
                          <a:latin typeface="Times New Roman" pitchFamily="18" charset="0"/>
                          <a:cs typeface="Times New Roman" pitchFamily="18" charset="0"/>
                        </a:rPr>
                        <a:t>žáci</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matematika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matematika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chemie</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český jazyk</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němčina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fyzika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angličtina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chemie</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český jazyk</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němčina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fyzika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angličtina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přírodověda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přírodověda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dějepis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dějepis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zeměpis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zeměpis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informatika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občanská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občanská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informatika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pracovní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tělesná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tělesná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pracovní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výtvarná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výtvarná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hudební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hudební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58">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rodinná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rodinná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457200" y="274638"/>
            <a:ext cx="7543800" cy="796925"/>
          </a:xfrm>
        </p:spPr>
        <p:txBody>
          <a:bodyPr/>
          <a:lstStyle/>
          <a:p>
            <a:r>
              <a:rPr lang="cs-CZ" altLang="cs-CZ" sz="2000" b="1" smtClean="0"/>
              <a:t>Významnost předmětů z pohledu </a:t>
            </a:r>
            <a:r>
              <a:rPr lang="cs-CZ" altLang="cs-CZ" sz="1800" b="1" smtClean="0">
                <a:latin typeface="Arial" charset="0"/>
              </a:rPr>
              <a:t>žáků </a:t>
            </a:r>
            <a:r>
              <a:rPr lang="cs-CZ" altLang="cs-CZ" sz="2000" b="1" smtClean="0"/>
              <a:t>a učitelů žáků</a:t>
            </a:r>
            <a:endParaRPr lang="de-DE" altLang="cs-CZ" sz="2000" b="1" smtClean="0"/>
          </a:p>
        </p:txBody>
      </p:sp>
      <p:graphicFrame>
        <p:nvGraphicFramePr>
          <p:cNvPr id="5" name="Tabelle 4"/>
          <p:cNvGraphicFramePr>
            <a:graphicFrameLocks noGrp="1"/>
          </p:cNvGraphicFramePr>
          <p:nvPr/>
        </p:nvGraphicFramePr>
        <p:xfrm>
          <a:off x="2428875" y="1000125"/>
          <a:ext cx="3481388" cy="5578475"/>
        </p:xfrm>
        <a:graphic>
          <a:graphicData uri="http://schemas.openxmlformats.org/drawingml/2006/table">
            <a:tbl>
              <a:tblPr/>
              <a:tblGrid>
                <a:gridCol w="368300"/>
                <a:gridCol w="1698625"/>
                <a:gridCol w="1414463"/>
              </a:tblGrid>
              <a:tr h="205763">
                <a:tc>
                  <a:txBody>
                    <a:bodyPr/>
                    <a:lstStyle/>
                    <a:p>
                      <a:pPr marL="0" marR="0" lvl="0" indent="0" algn="l"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Times New Roman" pitchFamily="18" charset="0"/>
                          <a:cs typeface="Times New Roman" pitchFamily="18" charset="0"/>
                        </a:rPr>
                        <a:t> </a:t>
                      </a:r>
                    </a:p>
                  </a:txBody>
                  <a:tcPr marL="0" marR="0"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251489">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Times New Roman" pitchFamily="18" charset="0"/>
                          <a:cs typeface="Times New Roman" pitchFamily="18" charset="0"/>
                        </a:rPr>
                        <a:t>Učitelé</a:t>
                      </a:r>
                      <a:endParaRPr kumimoji="0" lang="de-DE"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100" b="1" i="0" u="none" strike="noStrike" cap="none" normalizeH="0" baseline="0" smtClean="0">
                          <a:ln>
                            <a:noFill/>
                          </a:ln>
                          <a:solidFill>
                            <a:srgbClr val="000000"/>
                          </a:solidFill>
                          <a:effectLst/>
                          <a:latin typeface="Times New Roman" pitchFamily="18" charset="0"/>
                          <a:cs typeface="Times New Roman" pitchFamily="18" charset="0"/>
                        </a:rPr>
                        <a:t>žáci</a:t>
                      </a:r>
                      <a:endParaRPr kumimoji="0" lang="de-DE"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angličtina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angličtina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informatika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český jazyk</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matematika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matematika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český jazyk</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informatika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tělesná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němčina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občanská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dějepis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němčina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zeměpis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pracovní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fyzika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přírodověda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přírodověda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výtvarná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tělesná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zeměpis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chemie</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dějepis</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občanská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fyzika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rodinná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chemie</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pracovní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rodinná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výtvarná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20076">
                <a:tc>
                  <a:txBody>
                    <a:bodyPr/>
                    <a:lstStyle/>
                    <a:p>
                      <a:pPr marL="0" marR="0" lvl="0" indent="0" algn="ctr" defTabSz="914400" rtl="0" eaLnBrk="1" fontAlgn="base" latinLnBrk="0" hangingPunct="1">
                        <a:lnSpc>
                          <a:spcPct val="150000"/>
                        </a:lnSpc>
                        <a:spcBef>
                          <a:spcPct val="0"/>
                        </a:spcBef>
                        <a:spcAft>
                          <a:spcPct val="0"/>
                        </a:spcAft>
                        <a:buClrTx/>
                        <a:buSzTx/>
                        <a:buFontTx/>
                        <a:buNone/>
                        <a:tabLst/>
                      </a:pPr>
                      <a:endParaRPr kumimoji="0" lang="cs-CZ" sz="9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hudební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smtClean="0">
                          <a:ln>
                            <a:noFill/>
                          </a:ln>
                          <a:solidFill>
                            <a:srgbClr val="000000"/>
                          </a:solidFill>
                          <a:effectLst/>
                          <a:latin typeface="Times New Roman" pitchFamily="18" charset="0"/>
                          <a:cs typeface="Times New Roman" pitchFamily="18" charset="0"/>
                        </a:rPr>
                        <a:t>hudební výchova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28625" y="1285875"/>
            <a:ext cx="8229600" cy="4525963"/>
          </a:xfrm>
        </p:spPr>
        <p:txBody>
          <a:bodyPr/>
          <a:lstStyle/>
          <a:p>
            <a:pPr marL="0" indent="0">
              <a:buFont typeface="Arial" charset="0"/>
              <a:buNone/>
              <a:defRPr/>
            </a:pPr>
            <a:endParaRPr lang="cs-CZ" sz="2000" dirty="0" smtClean="0"/>
          </a:p>
          <a:p>
            <a:pPr marL="0" indent="0">
              <a:buFont typeface="Arial" charset="0"/>
              <a:buNone/>
              <a:defRPr/>
            </a:pPr>
            <a:endParaRPr lang="cs-CZ" sz="2000" dirty="0" smtClean="0"/>
          </a:p>
          <a:p>
            <a:pPr>
              <a:buFont typeface="Arial" charset="0"/>
              <a:buNone/>
              <a:defRPr/>
            </a:pPr>
            <a:endParaRPr lang="de-DE" sz="2000" dirty="0" smtClean="0"/>
          </a:p>
          <a:p>
            <a:pPr marL="457200" indent="-457200">
              <a:buFont typeface="+mj-lt"/>
              <a:buAutoNum type="alphaLcParenR"/>
              <a:defRPr/>
            </a:pPr>
            <a:r>
              <a:rPr lang="cs-CZ" sz="2000" dirty="0" smtClean="0"/>
              <a:t>nakolik se předmět, vyučovaný daným učitelem v dané třídě, shoduje či liší z hlediska obliby, obtížnosti a významu, který mu žáci připisují od ostatních učitelů;</a:t>
            </a:r>
            <a:br>
              <a:rPr lang="cs-CZ" sz="2000" dirty="0" smtClean="0"/>
            </a:br>
            <a:endParaRPr lang="cs-CZ" sz="2000" dirty="0" smtClean="0"/>
          </a:p>
          <a:p>
            <a:pPr marL="457200" indent="-457200">
              <a:buFont typeface="+mj-lt"/>
              <a:buAutoNum type="alphaLcParenR"/>
              <a:defRPr/>
            </a:pPr>
            <a:r>
              <a:rPr lang="cs-CZ" sz="2000" dirty="0" smtClean="0"/>
              <a:t>Nakolik se daný učitel liší v odhadu své třídy od ostatních učitelů téhož předmětu</a:t>
            </a:r>
          </a:p>
          <a:p>
            <a:pPr marL="457200" indent="-457200">
              <a:buFont typeface="+mj-lt"/>
              <a:buAutoNum type="alphaLcParenR"/>
              <a:defRPr/>
            </a:pPr>
            <a:endParaRPr lang="de-DE" sz="2000" dirty="0" smtClean="0"/>
          </a:p>
          <a:p>
            <a:pPr marL="457200" indent="-457200">
              <a:buFont typeface="+mj-lt"/>
              <a:buAutoNum type="alphaLcParenR"/>
              <a:defRPr/>
            </a:pPr>
            <a:r>
              <a:rPr lang="cs-CZ" sz="2000" dirty="0" smtClean="0"/>
              <a:t>nakolik dokáže daný učitel odhadnout, jak oblíbený, obtížný a významný je předmět u jednotlivých žáků jeho třídy.</a:t>
            </a:r>
            <a:endParaRPr lang="de-DE" sz="2000" dirty="0" smtClean="0"/>
          </a:p>
          <a:p>
            <a:pPr>
              <a:defRPr/>
            </a:pPr>
            <a:endParaRPr lang="de-DE" dirty="0"/>
          </a:p>
        </p:txBody>
      </p:sp>
      <p:sp>
        <p:nvSpPr>
          <p:cNvPr id="14339" name="Rechteck 4"/>
          <p:cNvSpPr>
            <a:spLocks noChangeArrowheads="1"/>
          </p:cNvSpPr>
          <p:nvPr/>
        </p:nvSpPr>
        <p:spPr bwMode="auto">
          <a:xfrm>
            <a:off x="571500" y="928688"/>
            <a:ext cx="7643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20000"/>
              </a:spcBef>
            </a:pPr>
            <a:r>
              <a:rPr lang="cs-CZ" altLang="cs-CZ" sz="2000" b="1">
                <a:solidFill>
                  <a:srgbClr val="000000"/>
                </a:solidFill>
                <a:latin typeface="Calibri" pitchFamily="34" charset="0"/>
              </a:rPr>
              <a:t>Autodiagnostický pohled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1714500" y="500063"/>
            <a:ext cx="4829175" cy="631825"/>
          </a:xfrm>
        </p:spPr>
        <p:txBody>
          <a:bodyPr/>
          <a:lstStyle/>
          <a:p>
            <a:r>
              <a:rPr lang="cs-CZ" altLang="cs-CZ" sz="2400" b="1" smtClean="0"/>
              <a:t>1. autodiagnostická otázka</a:t>
            </a:r>
            <a:endParaRPr lang="de-DE" altLang="cs-CZ" smtClean="0"/>
          </a:p>
        </p:txBody>
      </p:sp>
      <p:sp>
        <p:nvSpPr>
          <p:cNvPr id="11267" name="Inhaltsplatzhalter 2"/>
          <p:cNvSpPr>
            <a:spLocks noGrp="1"/>
          </p:cNvSpPr>
          <p:nvPr>
            <p:ph idx="1"/>
          </p:nvPr>
        </p:nvSpPr>
        <p:spPr/>
        <p:txBody>
          <a:bodyPr/>
          <a:lstStyle/>
          <a:p>
            <a:pPr eaLnBrk="1" hangingPunct="1">
              <a:defRPr/>
            </a:pPr>
            <a:endParaRPr lang="cs-CZ" dirty="0" smtClean="0"/>
          </a:p>
          <a:p>
            <a:pPr marL="0" indent="0">
              <a:buFont typeface="Arial" charset="0"/>
              <a:buNone/>
              <a:defRPr/>
            </a:pPr>
            <a:r>
              <a:rPr lang="cs-CZ" sz="2000" dirty="0" smtClean="0"/>
              <a:t>Jaký je můj předmět ve srovnání s ostatními učiteli tohoto předmětu z hlediska jeho  obliby, obtížnosti a významu pro žáky?</a:t>
            </a:r>
            <a:br>
              <a:rPr lang="cs-CZ" sz="2000" dirty="0" smtClean="0"/>
            </a:br>
            <a:endParaRPr lang="de-DE" sz="2000" dirty="0" smtClean="0"/>
          </a:p>
          <a:p>
            <a:pPr eaLnBrk="1" hangingPunct="1">
              <a:defRPr/>
            </a:pPr>
            <a:endParaRPr lang="de-DE" sz="2000" dirty="0" smtClean="0"/>
          </a:p>
          <a:p>
            <a:pPr>
              <a:defRPr/>
            </a:pPr>
            <a:endParaRPr lang="de-DE" dirty="0" smtClean="0"/>
          </a:p>
        </p:txBody>
      </p:sp>
      <p:pic>
        <p:nvPicPr>
          <p:cNvPr id="15364" name="Picture 4" descr="F:\education\Fotolia_2628082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8875" y="3571875"/>
            <a:ext cx="3548063"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cs-CZ" altLang="cs-CZ" sz="2400" b="1" smtClean="0"/>
              <a:t>Metoda - žáci</a:t>
            </a:r>
            <a:endParaRPr lang="de-DE" altLang="cs-CZ" sz="2400" b="1" smtClean="0"/>
          </a:p>
        </p:txBody>
      </p:sp>
      <p:sp>
        <p:nvSpPr>
          <p:cNvPr id="16387" name="Rectangle 1"/>
          <p:cNvSpPr>
            <a:spLocks noChangeArrowheads="1"/>
          </p:cNvSpPr>
          <p:nvPr/>
        </p:nvSpPr>
        <p:spPr bwMode="auto">
          <a:xfrm>
            <a:off x="642938" y="1676400"/>
            <a:ext cx="7500937" cy="310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sz="1400">
                <a:solidFill>
                  <a:srgbClr val="000000"/>
                </a:solidFill>
                <a:cs typeface="Times New Roman" pitchFamily="18" charset="0"/>
              </a:rPr>
              <a:t>V každém sloupečku podtrhněte prosím tu odpověď, která se pro Vás nejvíce hodí.</a:t>
            </a:r>
          </a:p>
          <a:p>
            <a:r>
              <a:rPr lang="cs-CZ" altLang="cs-CZ" sz="1400">
                <a:solidFill>
                  <a:srgbClr val="000000"/>
                </a:solidFill>
                <a:cs typeface="Times New Roman" pitchFamily="18" charset="0"/>
              </a:rPr>
              <a:t> Zajímá mne Váš osobní názor, jak to sami cítíte, ne jak je obvykle určitý předmět vnímán.</a:t>
            </a:r>
          </a:p>
          <a:p>
            <a:endParaRPr lang="cs-CZ" altLang="cs-CZ" sz="1400">
              <a:solidFill>
                <a:srgbClr val="000000"/>
              </a:solidFill>
              <a:cs typeface="Times New Roman" pitchFamily="18" charset="0"/>
            </a:endParaRPr>
          </a:p>
          <a:p>
            <a:endParaRPr lang="cs-CZ" altLang="cs-CZ" sz="1400">
              <a:solidFill>
                <a:srgbClr val="000000"/>
              </a:solidFill>
              <a:cs typeface="Times New Roman" pitchFamily="18" charset="0"/>
            </a:endParaRPr>
          </a:p>
          <a:p>
            <a:endParaRPr lang="cs-CZ" altLang="cs-CZ" sz="1400">
              <a:solidFill>
                <a:srgbClr val="000000"/>
              </a:solidFill>
              <a:cs typeface="Times New Roman" pitchFamily="18" charset="0"/>
            </a:endParaRPr>
          </a:p>
          <a:p>
            <a:r>
              <a:rPr lang="cs-CZ" altLang="cs-CZ" sz="1400">
                <a:solidFill>
                  <a:srgbClr val="000000"/>
                </a:solidFill>
                <a:cs typeface="Times New Roman" pitchFamily="18" charset="0"/>
              </a:rPr>
              <a:t> </a:t>
            </a:r>
            <a:endParaRPr lang="de-DE" altLang="cs-CZ" sz="1400"/>
          </a:p>
          <a:p>
            <a:r>
              <a:rPr lang="cs-CZ" altLang="cs-CZ" sz="1400" b="1">
                <a:solidFill>
                  <a:srgbClr val="000000"/>
                </a:solidFill>
                <a:cs typeface="Times New Roman" pitchFamily="18" charset="0"/>
              </a:rPr>
              <a:t>Obliba			Obtížnost			Význam	</a:t>
            </a:r>
            <a:endParaRPr lang="de-DE" altLang="cs-CZ" sz="1400"/>
          </a:p>
          <a:p>
            <a:endParaRPr lang="cs-CZ" altLang="cs-CZ" sz="1400">
              <a:solidFill>
                <a:srgbClr val="000000"/>
              </a:solidFill>
              <a:cs typeface="Times New Roman" pitchFamily="18" charset="0"/>
            </a:endParaRPr>
          </a:p>
          <a:p>
            <a:r>
              <a:rPr lang="cs-CZ" altLang="cs-CZ" sz="1400">
                <a:solidFill>
                  <a:srgbClr val="000000"/>
                </a:solidFill>
                <a:cs typeface="Times New Roman" pitchFamily="18" charset="0"/>
              </a:rPr>
              <a:t>1 velmi oblíbený		1 velmi obtížný		1 velmi významný</a:t>
            </a:r>
            <a:endParaRPr lang="de-DE" altLang="cs-CZ" sz="1400"/>
          </a:p>
          <a:p>
            <a:r>
              <a:rPr lang="cs-CZ" altLang="cs-CZ" sz="1400">
                <a:solidFill>
                  <a:srgbClr val="000000"/>
                </a:solidFill>
                <a:cs typeface="Times New Roman" pitchFamily="18" charset="0"/>
              </a:rPr>
              <a:t>2 oblíbený			2 obtížný			2 významný</a:t>
            </a:r>
            <a:endParaRPr lang="de-DE" altLang="cs-CZ" sz="1400"/>
          </a:p>
          <a:p>
            <a:r>
              <a:rPr lang="cs-CZ" altLang="cs-CZ" sz="1400">
                <a:solidFill>
                  <a:srgbClr val="000000"/>
                </a:solidFill>
                <a:cs typeface="Times New Roman" pitchFamily="18" charset="0"/>
              </a:rPr>
              <a:t>3 ani oblíbený ani neoblíbený	3 ani obtížný ani snadný	3 zčásti významný</a:t>
            </a:r>
            <a:endParaRPr lang="de-DE" altLang="cs-CZ" sz="1400"/>
          </a:p>
          <a:p>
            <a:r>
              <a:rPr lang="cs-CZ" altLang="cs-CZ" sz="1400">
                <a:solidFill>
                  <a:srgbClr val="000000"/>
                </a:solidFill>
                <a:cs typeface="Times New Roman" pitchFamily="18" charset="0"/>
              </a:rPr>
              <a:t>4 neoblíbený		4 snadný			4 málo významný</a:t>
            </a:r>
            <a:endParaRPr lang="de-DE" altLang="cs-CZ" sz="1400"/>
          </a:p>
          <a:p>
            <a:r>
              <a:rPr lang="cs-CZ" altLang="cs-CZ" sz="1400">
                <a:solidFill>
                  <a:srgbClr val="000000"/>
                </a:solidFill>
                <a:cs typeface="Times New Roman" pitchFamily="18" charset="0"/>
              </a:rPr>
              <a:t>5 velmi neoblíbený		5 velmi snadný		5 nevýznamný</a:t>
            </a:r>
            <a:endParaRPr lang="de-DE" altLang="cs-CZ" sz="1400"/>
          </a:p>
          <a:p>
            <a:endParaRPr lang="de-DE" altLang="cs-CZ"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hteck 3"/>
          <p:cNvSpPr>
            <a:spLocks noChangeArrowheads="1"/>
          </p:cNvSpPr>
          <p:nvPr/>
        </p:nvSpPr>
        <p:spPr bwMode="auto">
          <a:xfrm>
            <a:off x="2714625" y="428625"/>
            <a:ext cx="1928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b="1"/>
              <a:t>Metoda - učitelé</a:t>
            </a:r>
            <a:endParaRPr lang="de-DE" altLang="cs-CZ"/>
          </a:p>
        </p:txBody>
      </p:sp>
      <p:sp>
        <p:nvSpPr>
          <p:cNvPr id="17411" name="Rectangle 1"/>
          <p:cNvSpPr>
            <a:spLocks noChangeArrowheads="1"/>
          </p:cNvSpPr>
          <p:nvPr/>
        </p:nvSpPr>
        <p:spPr bwMode="auto">
          <a:xfrm>
            <a:off x="857250" y="1065213"/>
            <a:ext cx="7078663" cy="504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sz="1400">
                <a:cs typeface="Times New Roman" pitchFamily="18" charset="0"/>
              </a:rPr>
              <a:t>Jde o zamyšlení nad studenty výše zmíněné třídy. Pomocí nabídnutých hodnotových </a:t>
            </a:r>
          </a:p>
          <a:p>
            <a:r>
              <a:rPr lang="cs-CZ" altLang="cs-CZ" sz="1400">
                <a:cs typeface="Times New Roman" pitchFamily="18" charset="0"/>
              </a:rPr>
              <a:t>škál charakterizujte jednotlivé žáky ve Vašem předmětu. Pokuste se odhadnout, jak </a:t>
            </a:r>
          </a:p>
          <a:p>
            <a:r>
              <a:rPr lang="cs-CZ" altLang="cs-CZ" sz="1400">
                <a:cs typeface="Times New Roman" pitchFamily="18" charset="0"/>
              </a:rPr>
              <a:t>jednotliví studenti mají předmět oblíbený, za jak obtížný a významný ho považují. </a:t>
            </a:r>
          </a:p>
          <a:p>
            <a:r>
              <a:rPr lang="cs-CZ" altLang="cs-CZ" sz="1400">
                <a:cs typeface="Times New Roman" pitchFamily="18" charset="0"/>
              </a:rPr>
              <a:t>Jelikož se výkonnost žáků ve Vašem předmětu může velmi lišit, uveďte nakonec odhad</a:t>
            </a:r>
          </a:p>
          <a:p>
            <a:r>
              <a:rPr lang="cs-CZ" altLang="cs-CZ" sz="1400">
                <a:cs typeface="Times New Roman" pitchFamily="18" charset="0"/>
              </a:rPr>
              <a:t>celkové výkonnosti jednotlivých žáků.</a:t>
            </a:r>
          </a:p>
          <a:p>
            <a:endParaRPr lang="cs-CZ" altLang="cs-CZ" sz="1400">
              <a:cs typeface="Times New Roman" pitchFamily="18" charset="0"/>
            </a:endParaRPr>
          </a:p>
          <a:p>
            <a:endParaRPr lang="de-DE" altLang="cs-CZ" sz="1400"/>
          </a:p>
          <a:p>
            <a:r>
              <a:rPr lang="cs-CZ" altLang="cs-CZ" sz="1400" b="1" i="1">
                <a:cs typeface="Times New Roman" pitchFamily="18" charset="0"/>
              </a:rPr>
              <a:t>Žák považuje tento předmět za:		Žák považuje tento předmět za:</a:t>
            </a:r>
            <a:endParaRPr lang="de-DE" altLang="cs-CZ" sz="1400"/>
          </a:p>
          <a:p>
            <a:endParaRPr lang="cs-CZ" altLang="cs-CZ" sz="1400">
              <a:cs typeface="Times New Roman" pitchFamily="18" charset="0"/>
            </a:endParaRPr>
          </a:p>
          <a:p>
            <a:r>
              <a:rPr lang="cs-CZ" altLang="cs-CZ" sz="1400">
                <a:cs typeface="Times New Roman" pitchFamily="18" charset="0"/>
              </a:rPr>
              <a:t>1 velmi oblíbený                     		1 velmi obtížný</a:t>
            </a:r>
            <a:endParaRPr lang="de-DE" altLang="cs-CZ" sz="1400"/>
          </a:p>
          <a:p>
            <a:r>
              <a:rPr lang="cs-CZ" altLang="cs-CZ" sz="1400">
                <a:cs typeface="Times New Roman" pitchFamily="18" charset="0"/>
              </a:rPr>
              <a:t>2 oblíbený                                       	     	2 obtížný</a:t>
            </a:r>
            <a:endParaRPr lang="de-DE" altLang="cs-CZ" sz="1400"/>
          </a:p>
          <a:p>
            <a:r>
              <a:rPr lang="cs-CZ" altLang="cs-CZ" sz="1400">
                <a:cs typeface="Times New Roman" pitchFamily="18" charset="0"/>
              </a:rPr>
              <a:t>3 ani oblíbený, ani neoblíbený        	3 ani obtížný, ani snadný</a:t>
            </a:r>
            <a:endParaRPr lang="de-DE" altLang="cs-CZ" sz="1400"/>
          </a:p>
          <a:p>
            <a:r>
              <a:rPr lang="cs-CZ" altLang="cs-CZ" sz="1400">
                <a:cs typeface="Times New Roman" pitchFamily="18" charset="0"/>
              </a:rPr>
              <a:t>4 neoblíbený                              		4 snadný</a:t>
            </a:r>
            <a:endParaRPr lang="de-DE" altLang="cs-CZ" sz="1400"/>
          </a:p>
          <a:p>
            <a:r>
              <a:rPr lang="cs-CZ" altLang="cs-CZ" sz="1400">
                <a:cs typeface="Times New Roman" pitchFamily="18" charset="0"/>
              </a:rPr>
              <a:t>5 velmi neoblíbený                             	5 velmi snadný</a:t>
            </a:r>
            <a:endParaRPr lang="de-DE" altLang="cs-CZ" sz="1400"/>
          </a:p>
          <a:p>
            <a:endParaRPr lang="cs-CZ" altLang="cs-CZ" sz="1400" b="1" i="1">
              <a:cs typeface="Times New Roman" pitchFamily="18" charset="0"/>
            </a:endParaRPr>
          </a:p>
          <a:p>
            <a:endParaRPr lang="cs-CZ" altLang="cs-CZ" sz="1400" b="1" i="1">
              <a:cs typeface="Times New Roman" pitchFamily="18" charset="0"/>
            </a:endParaRPr>
          </a:p>
          <a:p>
            <a:r>
              <a:rPr lang="cs-CZ" altLang="cs-CZ" sz="1400" b="1" i="1">
                <a:cs typeface="Times New Roman" pitchFamily="18" charset="0"/>
              </a:rPr>
              <a:t>Žák považuje tento předmět za:      	Žák v tomto předmětu podává:</a:t>
            </a:r>
            <a:endParaRPr lang="de-DE" altLang="cs-CZ" sz="1400"/>
          </a:p>
          <a:p>
            <a:endParaRPr lang="cs-CZ" altLang="cs-CZ" sz="1400">
              <a:cs typeface="Times New Roman" pitchFamily="18" charset="0"/>
            </a:endParaRPr>
          </a:p>
          <a:p>
            <a:r>
              <a:rPr lang="cs-CZ" altLang="cs-CZ" sz="1400">
                <a:cs typeface="Times New Roman" pitchFamily="18" charset="0"/>
              </a:rPr>
              <a:t>1 velmi významný                      		1 velmi dobré výkony</a:t>
            </a:r>
            <a:endParaRPr lang="de-DE" altLang="cs-CZ" sz="1400"/>
          </a:p>
          <a:p>
            <a:r>
              <a:rPr lang="cs-CZ" altLang="cs-CZ" sz="1400">
                <a:cs typeface="Times New Roman" pitchFamily="18" charset="0"/>
              </a:rPr>
              <a:t>2 významný                                  		2 dobré výkony</a:t>
            </a:r>
            <a:endParaRPr lang="de-DE" altLang="cs-CZ" sz="1400"/>
          </a:p>
          <a:p>
            <a:r>
              <a:rPr lang="cs-CZ" altLang="cs-CZ" sz="1400">
                <a:cs typeface="Times New Roman" pitchFamily="18" charset="0"/>
              </a:rPr>
              <a:t>3 zčásti významný                         		3 střední výkony  </a:t>
            </a:r>
            <a:endParaRPr lang="de-DE" altLang="cs-CZ" sz="1400"/>
          </a:p>
          <a:p>
            <a:r>
              <a:rPr lang="cs-CZ" altLang="cs-CZ" sz="1400">
                <a:cs typeface="Times New Roman" pitchFamily="18" charset="0"/>
              </a:rPr>
              <a:t>4 málo významný                   		4 slabší výkony</a:t>
            </a:r>
            <a:endParaRPr lang="de-DE" altLang="cs-CZ" sz="1400"/>
          </a:p>
          <a:p>
            <a:r>
              <a:rPr lang="cs-CZ" altLang="cs-CZ" sz="1400">
                <a:cs typeface="Times New Roman" pitchFamily="18" charset="0"/>
              </a:rPr>
              <a:t>5 nevýznamný                            		5 slabé výkony</a:t>
            </a:r>
            <a:endParaRPr lang="cs-CZ" altLang="cs-CZ"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a:xfrm>
            <a:off x="2786063" y="500063"/>
            <a:ext cx="3929062" cy="631825"/>
          </a:xfrm>
        </p:spPr>
        <p:txBody>
          <a:bodyPr/>
          <a:lstStyle/>
          <a:p>
            <a:r>
              <a:rPr lang="cs-CZ" altLang="cs-CZ" sz="2000" b="1" smtClean="0"/>
              <a:t/>
            </a:r>
            <a:br>
              <a:rPr lang="cs-CZ" altLang="cs-CZ" sz="2000" b="1" smtClean="0"/>
            </a:br>
            <a:r>
              <a:rPr lang="cs-CZ" altLang="cs-CZ" sz="2000" b="1" smtClean="0"/>
              <a:t>Referenční normy - Český jazyk </a:t>
            </a:r>
            <a:r>
              <a:rPr lang="de-DE" altLang="cs-CZ" sz="2000" smtClean="0">
                <a:latin typeface="Times New Roman" pitchFamily="18" charset="0"/>
                <a:cs typeface="Times New Roman" pitchFamily="18" charset="0"/>
              </a:rPr>
              <a:t/>
            </a:r>
            <a:br>
              <a:rPr lang="de-DE" altLang="cs-CZ" sz="2000" smtClean="0">
                <a:latin typeface="Times New Roman" pitchFamily="18" charset="0"/>
                <a:cs typeface="Times New Roman" pitchFamily="18" charset="0"/>
              </a:rPr>
            </a:br>
            <a:endParaRPr lang="de-DE" altLang="cs-CZ" sz="2000" b="1" smtClean="0"/>
          </a:p>
        </p:txBody>
      </p:sp>
      <p:graphicFrame>
        <p:nvGraphicFramePr>
          <p:cNvPr id="4" name="Tabelle 3"/>
          <p:cNvGraphicFramePr>
            <a:graphicFrameLocks noGrp="1"/>
          </p:cNvGraphicFramePr>
          <p:nvPr/>
        </p:nvGraphicFramePr>
        <p:xfrm>
          <a:off x="928688" y="1571625"/>
          <a:ext cx="6786562" cy="4210050"/>
        </p:xfrm>
        <a:graphic>
          <a:graphicData uri="http://schemas.openxmlformats.org/drawingml/2006/table">
            <a:tbl>
              <a:tblPr/>
              <a:tblGrid>
                <a:gridCol w="874712"/>
                <a:gridCol w="874713"/>
                <a:gridCol w="641350"/>
                <a:gridCol w="641350"/>
                <a:gridCol w="447675"/>
                <a:gridCol w="558800"/>
                <a:gridCol w="577850"/>
                <a:gridCol w="579437"/>
                <a:gridCol w="557213"/>
                <a:gridCol w="558800"/>
                <a:gridCol w="474662"/>
              </a:tblGrid>
              <a:tr h="193704">
                <a:tc gridSpan="1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2908">
                <a:tc rowSpan="2"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 </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de-DE"/>
                    </a:p>
                  </a:txBody>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Počet tříd</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Průměr</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Kvartil</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gridSpan="5">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Hodnocení</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182908">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908">
                <a:tc gridSpan="11">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 9. třída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47687">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 Žáci</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Obliba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7,1%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24,0%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49,4%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12,9%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6,6%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Obtížnost</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8,5%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33,5%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46,2%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10,6%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Význam</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54,7%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32,0%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8,9%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Známka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15,4%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36,6%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34,7%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13,0%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0,2%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Nadání</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44,2%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20,5%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Motivace</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11,6%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34,1%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33,9%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14,9%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5,6%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Píle</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8,0%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30,1%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38,8%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20,7%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rowSpan="7">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chemeClr val="tx1"/>
                          </a:solidFill>
                          <a:effectLst/>
                          <a:latin typeface="Arial" charset="0"/>
                          <a:cs typeface="Times New Roman" pitchFamily="18" charset="0"/>
                        </a:rPr>
                        <a:t> Učitelé</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Obliba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rgbClr val="000000"/>
                          </a:solidFill>
                          <a:effectLst/>
                          <a:latin typeface="Arial" charset="0"/>
                          <a:cs typeface="Times New Roman" pitchFamily="18" charset="0"/>
                        </a:rPr>
                        <a:t>15</a:t>
                      </a:r>
                      <a:endParaRPr kumimoji="0" lang="de-D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29,2%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44,9%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17,9%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Obtížnost</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rgbClr val="000000"/>
                          </a:solidFill>
                          <a:effectLst/>
                          <a:latin typeface="Arial" charset="0"/>
                          <a:cs typeface="Times New Roman" pitchFamily="18" charset="0"/>
                        </a:rPr>
                        <a:t>15</a:t>
                      </a:r>
                      <a:endParaRPr kumimoji="0" lang="de-D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7,7%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28,0%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39,3%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21,7%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Význam</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rgbClr val="000000"/>
                          </a:solidFill>
                          <a:effectLst/>
                          <a:latin typeface="Arial" charset="0"/>
                          <a:cs typeface="Times New Roman" pitchFamily="18" charset="0"/>
                        </a:rPr>
                        <a:t>15</a:t>
                      </a:r>
                      <a:endParaRPr kumimoji="0" lang="de-D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21,7%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39,3%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29,5%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8,9%</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0,6%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Nadání</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rgbClr val="000000"/>
                          </a:solidFill>
                          <a:effectLst/>
                          <a:latin typeface="Arial" charset="0"/>
                          <a:cs typeface="Times New Roman" pitchFamily="18" charset="0"/>
                        </a:rPr>
                        <a:t>15</a:t>
                      </a:r>
                      <a:endParaRPr kumimoji="0" lang="de-D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12,5%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38,7%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31,5%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16,7%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0,6%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Motivace</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rgbClr val="000000"/>
                          </a:solidFill>
                          <a:effectLst/>
                          <a:latin typeface="Arial" charset="0"/>
                          <a:cs typeface="Times New Roman" pitchFamily="18" charset="0"/>
                        </a:rPr>
                        <a:t>15</a:t>
                      </a:r>
                      <a:endParaRPr kumimoji="0" lang="de-D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11,0%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34,5%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38,1%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13,7%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Píle</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rgbClr val="000000"/>
                          </a:solidFill>
                          <a:effectLst/>
                          <a:latin typeface="Arial" charset="0"/>
                          <a:cs typeface="Times New Roman" pitchFamily="18" charset="0"/>
                        </a:rPr>
                        <a:t>15</a:t>
                      </a:r>
                      <a:endParaRPr kumimoji="0" lang="de-D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17,6%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31,0%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30,7%</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16,4%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4,5%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247687">
                <a:tc vMerge="1">
                  <a:txBody>
                    <a:bodyPr/>
                    <a:lstStyle/>
                    <a:p>
                      <a:endParaRPr lang="de-DE"/>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Výkon</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dirty="0" smtClean="0">
                          <a:ln>
                            <a:noFill/>
                          </a:ln>
                          <a:solidFill>
                            <a:srgbClr val="000000"/>
                          </a:solidFill>
                          <a:effectLst/>
                          <a:latin typeface="Arial" charset="0"/>
                          <a:cs typeface="Times New Roman" pitchFamily="18" charset="0"/>
                        </a:rPr>
                        <a:t>15</a:t>
                      </a:r>
                      <a:endParaRPr kumimoji="0" lang="de-DE"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2,6</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2,8</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17,0%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33,1%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30,4%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14,0%</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cs-CZ" sz="1200" b="0" i="0" u="none" strike="noStrike" cap="none" normalizeH="0" baseline="0" smtClean="0">
                          <a:ln>
                            <a:noFill/>
                          </a:ln>
                          <a:solidFill>
                            <a:srgbClr val="000000"/>
                          </a:solidFill>
                          <a:effectLst/>
                          <a:latin typeface="Arial" charset="0"/>
                          <a:cs typeface="Times New Roman" pitchFamily="18" charset="0"/>
                        </a:rPr>
                        <a:t>5,4%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36193" marR="36193"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8631"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cs-CZ" altLang="cs-CZ"/>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hteck 3"/>
          <p:cNvSpPr>
            <a:spLocks noChangeArrowheads="1"/>
          </p:cNvSpPr>
          <p:nvPr/>
        </p:nvSpPr>
        <p:spPr bwMode="auto">
          <a:xfrm>
            <a:off x="714375" y="500063"/>
            <a:ext cx="785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2000" b="1"/>
              <a:t>Příklad ze školní praxe</a:t>
            </a:r>
            <a:endParaRPr lang="cs-CZ" altLang="cs-CZ" sz="2000"/>
          </a:p>
          <a:p>
            <a:pPr eaLnBrk="1" hangingPunct="1"/>
            <a:endParaRPr lang="cs-CZ" altLang="cs-CZ"/>
          </a:p>
          <a:p>
            <a:pPr eaLnBrk="1" hangingPunct="1"/>
            <a:endParaRPr lang="cs-CZ" altLang="cs-CZ" b="1" i="1"/>
          </a:p>
          <a:p>
            <a:pPr eaLnBrk="1" hangingPunct="1"/>
            <a:endParaRPr lang="cs-CZ" altLang="cs-CZ" b="1" i="1"/>
          </a:p>
          <a:p>
            <a:pPr eaLnBrk="1" hangingPunct="1"/>
            <a:r>
              <a:rPr lang="cs-CZ" altLang="cs-CZ" b="1" i="1"/>
              <a:t>učitel fyziky, vyučující letos druhým rokem v 8.B</a:t>
            </a:r>
            <a:endParaRPr lang="de-DE" altLang="cs-CZ" b="1" i="1"/>
          </a:p>
        </p:txBody>
      </p:sp>
      <p:sp>
        <p:nvSpPr>
          <p:cNvPr id="19459" name="Rechteck 4"/>
          <p:cNvSpPr>
            <a:spLocks noChangeArrowheads="1"/>
          </p:cNvSpPr>
          <p:nvPr/>
        </p:nvSpPr>
        <p:spPr bwMode="auto">
          <a:xfrm>
            <a:off x="857250" y="3429000"/>
            <a:ext cx="757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a:t>.......  snaží se fyziku žákům zpříjemnit, tím, že známkuje mírně. </a:t>
            </a:r>
            <a:endParaRPr lang="de-DE" altLang="cs-CZ"/>
          </a:p>
        </p:txBody>
      </p:sp>
      <p:sp>
        <p:nvSpPr>
          <p:cNvPr id="19460" name="Rechteck 5"/>
          <p:cNvSpPr>
            <a:spLocks noChangeArrowheads="1"/>
          </p:cNvSpPr>
          <p:nvPr/>
        </p:nvSpPr>
        <p:spPr bwMode="auto">
          <a:xfrm>
            <a:off x="857250" y="2786063"/>
            <a:ext cx="792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a:t>.......  má pocit nespokojenosti s vlastním vyučováním</a:t>
            </a:r>
            <a:endParaRPr lang="de-DE" altLang="cs-CZ"/>
          </a:p>
        </p:txBody>
      </p:sp>
      <p:sp>
        <p:nvSpPr>
          <p:cNvPr id="19461" name="Rechteck 6"/>
          <p:cNvSpPr>
            <a:spLocks noChangeArrowheads="1"/>
          </p:cNvSpPr>
          <p:nvPr/>
        </p:nvSpPr>
        <p:spPr bwMode="auto">
          <a:xfrm>
            <a:off x="3000375" y="4286250"/>
            <a:ext cx="287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b="1">
                <a:solidFill>
                  <a:srgbClr val="FF0000"/>
                </a:solidFill>
              </a:rPr>
              <a:t>situace. se však nemění </a:t>
            </a:r>
            <a:endParaRPr lang="de-DE" altLang="cs-CZ" b="1">
              <a:solidFill>
                <a:srgbClr val="FF0000"/>
              </a:solidFill>
            </a:endParaRPr>
          </a:p>
        </p:txBody>
      </p:sp>
      <p:sp>
        <p:nvSpPr>
          <p:cNvPr id="19462" name="Rechteck 7"/>
          <p:cNvSpPr>
            <a:spLocks noChangeArrowheads="1"/>
          </p:cNvSpPr>
          <p:nvPr/>
        </p:nvSpPr>
        <p:spPr bwMode="auto">
          <a:xfrm>
            <a:off x="928688" y="5357813"/>
            <a:ext cx="75009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b="1" i="1"/>
              <a:t>rozhoduje se proto pro autodiagnostickou metodu v oblasti obliby, obtížnosti a významu předmětu </a:t>
            </a:r>
            <a:endParaRPr lang="de-DE" altLang="cs-CZ" b="1" i="1"/>
          </a:p>
        </p:txBody>
      </p:sp>
      <p:sp>
        <p:nvSpPr>
          <p:cNvPr id="9" name="Pfeil nach unten 8"/>
          <p:cNvSpPr/>
          <p:nvPr/>
        </p:nvSpPr>
        <p:spPr>
          <a:xfrm>
            <a:off x="4000500" y="3143250"/>
            <a:ext cx="428625" cy="214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
        <p:nvSpPr>
          <p:cNvPr id="10" name="Pfeil nach unten 9"/>
          <p:cNvSpPr/>
          <p:nvPr/>
        </p:nvSpPr>
        <p:spPr>
          <a:xfrm>
            <a:off x="4071938" y="5000625"/>
            <a:ext cx="500062" cy="2143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feld 3"/>
          <p:cNvSpPr txBox="1">
            <a:spLocks noChangeArrowheads="1"/>
          </p:cNvSpPr>
          <p:nvPr/>
        </p:nvSpPr>
        <p:spPr bwMode="auto">
          <a:xfrm>
            <a:off x="2071688" y="714375"/>
            <a:ext cx="3965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2000" b="1"/>
              <a:t>Příklad: učitel fyziky - třída 8.B </a:t>
            </a:r>
            <a:endParaRPr lang="de-DE" altLang="cs-CZ" sz="2000"/>
          </a:p>
        </p:txBody>
      </p:sp>
      <p:graphicFrame>
        <p:nvGraphicFramePr>
          <p:cNvPr id="5" name="Tabelle 4"/>
          <p:cNvGraphicFramePr>
            <a:graphicFrameLocks noGrp="1"/>
          </p:cNvGraphicFramePr>
          <p:nvPr/>
        </p:nvGraphicFramePr>
        <p:xfrm>
          <a:off x="1857375" y="2071688"/>
          <a:ext cx="4764088" cy="2560637"/>
        </p:xfrm>
        <a:graphic>
          <a:graphicData uri="http://schemas.openxmlformats.org/drawingml/2006/table">
            <a:tbl>
              <a:tblPr/>
              <a:tblGrid>
                <a:gridCol w="1176338"/>
                <a:gridCol w="1255712"/>
                <a:gridCol w="1165225"/>
                <a:gridCol w="1166813"/>
              </a:tblGrid>
              <a:tr h="213386">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žáci</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průměr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kvartil</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213386">
                <a:tc vMerge="1">
                  <a:txBody>
                    <a:bodyPr/>
                    <a:lstStyle/>
                    <a:p>
                      <a:endParaRPr lang="de-DE"/>
                    </a:p>
                  </a:txBody>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1. </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obliba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3,7</a:t>
                      </a: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    (3)</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obtížnost</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2,2 </a:t>
                      </a: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   (2,8)</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význam</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       (2,7)</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známka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1,6</a:t>
                      </a: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    (2,3)</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6">
                <a:tc gridSpan="4">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cs-CZ"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r>
              <a:tr h="213386">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učitelé</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průměr</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kvartil</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tr>
              <a:tr h="213386">
                <a:tc vMerge="1">
                  <a:txBody>
                    <a:bodyPr/>
                    <a:lstStyle/>
                    <a:p>
                      <a:endParaRPr lang="de-DE"/>
                    </a:p>
                  </a:txBody>
                  <a:tcPr/>
                </a:tc>
                <a:tc vMerge="1">
                  <a:txBody>
                    <a:bodyPr/>
                    <a:lstStyle/>
                    <a:p>
                      <a:endParaRPr lang="de-DE"/>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1. </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obliba</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1,8</a:t>
                      </a: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   (2,8)</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obtížnost</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3,5</a:t>
                      </a: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   (2,9)</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(3,2)</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1338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význam</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s-CZ" sz="1400" b="1" i="0" u="none" strike="noStrike" cap="none" normalizeH="0" baseline="0" smtClean="0">
                          <a:ln>
                            <a:noFill/>
                          </a:ln>
                          <a:solidFill>
                            <a:schemeClr val="tx1"/>
                          </a:solidFill>
                          <a:effectLst/>
                          <a:latin typeface="Times New Roman" pitchFamily="18" charset="0"/>
                          <a:cs typeface="Times New Roman" pitchFamily="18" charset="0"/>
                        </a:rPr>
                        <a:t>2,2</a:t>
                      </a: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   (2,8)</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4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0544" name="Rectangle 1"/>
          <p:cNvSpPr>
            <a:spLocks noChangeArrowheads="1"/>
          </p:cNvSpPr>
          <p:nvPr/>
        </p:nvSpPr>
        <p:spPr bwMode="auto">
          <a:xfrm>
            <a:off x="996950" y="4862513"/>
            <a:ext cx="66738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5730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cs-CZ" altLang="cs-CZ" sz="1400">
                <a:cs typeface="Times New Roman" pitchFamily="18" charset="0"/>
              </a:rPr>
              <a:t>Tabulka výsledků a údajů získaných v 8.B a z referenčních norem - fyzika: </a:t>
            </a:r>
          </a:p>
          <a:p>
            <a:pPr algn="just"/>
            <a:r>
              <a:rPr lang="cs-CZ" altLang="cs-CZ" sz="1400">
                <a:cs typeface="Times New Roman" pitchFamily="18" charset="0"/>
              </a:rPr>
              <a:t>průměrné hodnoty a hodnoty 1. 3. kvartilu</a:t>
            </a:r>
            <a:endParaRPr lang="de-DE" altLang="cs-CZ" sz="1400"/>
          </a:p>
          <a:p>
            <a:pPr algn="just"/>
            <a:r>
              <a:rPr lang="cs-CZ" altLang="cs-CZ" sz="1400">
                <a:cs typeface="Times New Roman" pitchFamily="18" charset="0"/>
              </a:rPr>
              <a:t>Počet žáků = 25</a:t>
            </a:r>
            <a:endParaRPr lang="cs-CZ" altLang="cs-CZ" sz="1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457200" y="274638"/>
            <a:ext cx="4471988" cy="582612"/>
          </a:xfrm>
        </p:spPr>
        <p:txBody>
          <a:bodyPr/>
          <a:lstStyle/>
          <a:p>
            <a:pPr eaLnBrk="1" hangingPunct="1"/>
            <a:r>
              <a:rPr lang="cs-CZ" altLang="cs-CZ" sz="2800" b="1" smtClean="0"/>
              <a:t>K čemu autodtiagnostika</a:t>
            </a:r>
            <a:endParaRPr lang="de-DE" altLang="cs-CZ" sz="2800" b="1" smtClean="0"/>
          </a:p>
        </p:txBody>
      </p:sp>
      <p:sp>
        <p:nvSpPr>
          <p:cNvPr id="3075" name="Inhaltsplatzhalter 2"/>
          <p:cNvSpPr>
            <a:spLocks noGrp="1"/>
          </p:cNvSpPr>
          <p:nvPr>
            <p:ph idx="1"/>
          </p:nvPr>
        </p:nvSpPr>
        <p:spPr>
          <a:xfrm>
            <a:off x="428625" y="1071563"/>
            <a:ext cx="8229600" cy="4525962"/>
          </a:xfrm>
        </p:spPr>
        <p:txBody>
          <a:bodyPr/>
          <a:lstStyle/>
          <a:p>
            <a:pPr marL="0" indent="0" eaLnBrk="1" hangingPunct="1">
              <a:buFont typeface="Arial" charset="0"/>
              <a:buNone/>
            </a:pPr>
            <a:r>
              <a:rPr lang="cs-CZ" altLang="cs-CZ" sz="1800" smtClean="0"/>
              <a:t>..........k</a:t>
            </a:r>
            <a:r>
              <a:rPr lang="it-IT" altLang="cs-CZ" sz="1800" smtClean="0"/>
              <a:t>aždý, i začínající, učitel má svou představu </a:t>
            </a:r>
            <a:r>
              <a:rPr lang="cs-CZ" altLang="cs-CZ" sz="1800" smtClean="0"/>
              <a:t>(koncept) </a:t>
            </a:r>
            <a:r>
              <a:rPr lang="it-IT" altLang="cs-CZ" sz="1800" smtClean="0"/>
              <a:t>optimální </a:t>
            </a:r>
            <a:r>
              <a:rPr lang="cs-CZ" altLang="cs-CZ" sz="1800" smtClean="0"/>
              <a:t/>
            </a:r>
            <a:br>
              <a:rPr lang="cs-CZ" altLang="cs-CZ" sz="1800" smtClean="0"/>
            </a:br>
            <a:r>
              <a:rPr lang="cs-CZ" altLang="cs-CZ" sz="1800" smtClean="0"/>
              <a:t>                               výchovně-vzdělávací</a:t>
            </a:r>
            <a:r>
              <a:rPr lang="it-IT" altLang="cs-CZ" sz="1800" smtClean="0"/>
              <a:t> činnosti</a:t>
            </a:r>
            <a:r>
              <a:rPr lang="cs-CZ" altLang="cs-CZ" sz="1800" smtClean="0"/>
              <a:t>.</a:t>
            </a:r>
          </a:p>
          <a:p>
            <a:pPr marL="0" indent="0" eaLnBrk="1" hangingPunct="1">
              <a:buFont typeface="Arial" charset="0"/>
              <a:buNone/>
            </a:pPr>
            <a:endParaRPr lang="cs-CZ" altLang="cs-CZ" sz="1800" smtClean="0"/>
          </a:p>
          <a:p>
            <a:pPr marL="0" indent="0" eaLnBrk="1" hangingPunct="1">
              <a:buFont typeface="Arial" charset="0"/>
              <a:buNone/>
            </a:pPr>
            <a:endParaRPr lang="cs-CZ" altLang="cs-CZ" sz="1800" smtClean="0"/>
          </a:p>
          <a:p>
            <a:pPr marL="0" indent="0" eaLnBrk="1" hangingPunct="1">
              <a:buFont typeface="Arial" charset="0"/>
              <a:buNone/>
            </a:pPr>
            <a:r>
              <a:rPr lang="cs-CZ" altLang="cs-CZ" sz="1800" smtClean="0"/>
              <a:t>......... z</a:t>
            </a:r>
            <a:r>
              <a:rPr lang="it-IT" altLang="cs-CZ" sz="1800" smtClean="0"/>
              <a:t>ískáváním zkušeností v průběhu učitelovy pedagogické činnosti jsou uvedené </a:t>
            </a:r>
            <a:r>
              <a:rPr lang="cs-CZ" altLang="cs-CZ" sz="1800" smtClean="0"/>
              <a:t>            </a:t>
            </a:r>
            <a:br>
              <a:rPr lang="cs-CZ" altLang="cs-CZ" sz="1800" smtClean="0"/>
            </a:br>
            <a:r>
              <a:rPr lang="cs-CZ" altLang="cs-CZ" sz="1800" smtClean="0"/>
              <a:t>           </a:t>
            </a:r>
            <a:r>
              <a:rPr lang="it-IT" altLang="cs-CZ" sz="1800" smtClean="0"/>
              <a:t>koncepty jednak prověřovány a jednak upevňovány</a:t>
            </a:r>
            <a:r>
              <a:rPr lang="cs-CZ" altLang="cs-CZ" sz="1800" smtClean="0"/>
              <a:t> a vyhraňovány</a:t>
            </a:r>
            <a:r>
              <a:rPr lang="it-IT" altLang="cs-CZ" sz="1800" smtClean="0"/>
              <a:t>.</a:t>
            </a:r>
            <a:endParaRPr lang="cs-CZ" altLang="cs-CZ" sz="1800" smtClean="0"/>
          </a:p>
          <a:p>
            <a:pPr marL="0" indent="0" eaLnBrk="1" hangingPunct="1">
              <a:buFont typeface="Arial" charset="0"/>
              <a:buNone/>
            </a:pPr>
            <a:endParaRPr lang="cs-CZ" altLang="cs-CZ" sz="1800" smtClean="0"/>
          </a:p>
          <a:p>
            <a:pPr marL="0" indent="0" eaLnBrk="1" hangingPunct="1">
              <a:buFont typeface="Arial" charset="0"/>
              <a:buNone/>
            </a:pPr>
            <a:endParaRPr lang="cs-CZ" altLang="cs-CZ" sz="1800" smtClean="0"/>
          </a:p>
          <a:p>
            <a:pPr marL="0" indent="0" eaLnBrk="1" hangingPunct="1">
              <a:buFont typeface="Arial" charset="0"/>
              <a:buNone/>
            </a:pPr>
            <a:r>
              <a:rPr lang="it-IT" altLang="cs-CZ" sz="1800" smtClean="0"/>
              <a:t> </a:t>
            </a:r>
            <a:endParaRPr lang="cs-CZ" altLang="cs-CZ" sz="1800" smtClean="0"/>
          </a:p>
          <a:p>
            <a:pPr marL="0" indent="0" eaLnBrk="1" hangingPunct="1">
              <a:buFont typeface="Arial" charset="0"/>
              <a:buNone/>
            </a:pPr>
            <a:endParaRPr lang="cs-CZ" altLang="cs-CZ" sz="1800" smtClean="0"/>
          </a:p>
          <a:p>
            <a:pPr marL="0" indent="0" eaLnBrk="1" hangingPunct="1">
              <a:buFont typeface="Arial" charset="0"/>
              <a:buNone/>
            </a:pPr>
            <a:r>
              <a:rPr lang="cs-CZ" altLang="cs-CZ" sz="1800" smtClean="0"/>
              <a:t>.........v případě přílišné</a:t>
            </a:r>
            <a:r>
              <a:rPr lang="it-IT" altLang="cs-CZ" sz="1800" smtClean="0"/>
              <a:t> vyhraněnost</a:t>
            </a:r>
            <a:r>
              <a:rPr lang="cs-CZ" altLang="cs-CZ" sz="1800" smtClean="0"/>
              <a:t>i</a:t>
            </a:r>
            <a:br>
              <a:rPr lang="cs-CZ" altLang="cs-CZ" sz="1800" smtClean="0"/>
            </a:br>
            <a:r>
              <a:rPr lang="cs-CZ" altLang="cs-CZ" sz="1800" smtClean="0"/>
              <a:t>           může vzniknout i</a:t>
            </a:r>
            <a:r>
              <a:rPr lang="it-IT" altLang="cs-CZ" sz="1800" smtClean="0"/>
              <a:t> profesionální slepota. </a:t>
            </a:r>
            <a:endParaRPr lang="de-DE" altLang="cs-CZ" sz="1800" smtClean="0"/>
          </a:p>
          <a:p>
            <a:pPr marL="0" indent="0" eaLnBrk="1" hangingPunct="1">
              <a:buFont typeface="Arial" charset="0"/>
              <a:buNone/>
            </a:pPr>
            <a:endParaRPr lang="de-DE" altLang="cs-CZ" sz="1600" smtClean="0"/>
          </a:p>
        </p:txBody>
      </p:sp>
      <p:pic>
        <p:nvPicPr>
          <p:cNvPr id="3076" name="Picture 4" descr="F:\education\NgVuxRo7hA6rlcBEkI7bKv1iLOaBbPQo_0\Fotolia_2579134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5" y="3286125"/>
            <a:ext cx="28813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feld 4"/>
          <p:cNvSpPr txBox="1">
            <a:spLocks noChangeArrowheads="1"/>
          </p:cNvSpPr>
          <p:nvPr/>
        </p:nvSpPr>
        <p:spPr bwMode="auto">
          <a:xfrm>
            <a:off x="1000125" y="5786438"/>
            <a:ext cx="62118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b="1" i="1"/>
              <a:t>Autodiagnostika je metoda, která učiteli davá možnost </a:t>
            </a:r>
          </a:p>
          <a:p>
            <a:pPr eaLnBrk="1" hangingPunct="1"/>
            <a:r>
              <a:rPr lang="cs-CZ" altLang="cs-CZ" b="1" i="1"/>
              <a:t>tyto koncepty reflektovat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ChangeArrowheads="1"/>
          </p:cNvSpPr>
          <p:nvPr/>
        </p:nvSpPr>
        <p:spPr bwMode="auto">
          <a:xfrm>
            <a:off x="214313" y="1801813"/>
            <a:ext cx="7989887"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a:ea typeface="Times New Roman" pitchFamily="18" charset="0"/>
                <a:cs typeface="Arial" charset="0"/>
              </a:rPr>
              <a:t>Učitel zjišťuje, že </a:t>
            </a:r>
            <a:r>
              <a:rPr lang="cs-CZ" altLang="cs-CZ">
                <a:solidFill>
                  <a:srgbClr val="FF0000"/>
                </a:solidFill>
                <a:ea typeface="Times New Roman" pitchFamily="18" charset="0"/>
                <a:cs typeface="Arial" charset="0"/>
              </a:rPr>
              <a:t>jeho žáci</a:t>
            </a:r>
            <a:r>
              <a:rPr lang="cs-CZ" altLang="cs-CZ">
                <a:ea typeface="Times New Roman" pitchFamily="18" charset="0"/>
                <a:cs typeface="Arial" charset="0"/>
              </a:rPr>
              <a:t>:</a:t>
            </a:r>
          </a:p>
          <a:p>
            <a:endParaRPr lang="de-DE" altLang="cs-CZ">
              <a:ea typeface="Times New Roman" pitchFamily="18" charset="0"/>
              <a:cs typeface="Arial" charset="0"/>
            </a:endParaRPr>
          </a:p>
          <a:p>
            <a:r>
              <a:rPr lang="cs-CZ" altLang="cs-CZ">
                <a:ea typeface="Times New Roman" pitchFamily="18" charset="0"/>
                <a:cs typeface="Arial" charset="0"/>
              </a:rPr>
              <a:t>a) považují fyziku ve srovnání s referenční normou za výrazně neoblíbenější;</a:t>
            </a:r>
            <a:endParaRPr lang="de-DE" altLang="cs-CZ">
              <a:ea typeface="Times New Roman" pitchFamily="18" charset="0"/>
              <a:cs typeface="Arial" charset="0"/>
            </a:endParaRPr>
          </a:p>
          <a:p>
            <a:r>
              <a:rPr lang="cs-CZ" altLang="cs-CZ">
                <a:ea typeface="Times New Roman" pitchFamily="18" charset="0"/>
                <a:cs typeface="Arial" charset="0"/>
              </a:rPr>
              <a:t>b) považují fyziku ve srovnání s referenční normou za výrazně obtížnější;</a:t>
            </a:r>
            <a:endParaRPr lang="de-DE" altLang="cs-CZ">
              <a:ea typeface="Times New Roman" pitchFamily="18" charset="0"/>
              <a:cs typeface="Arial" charset="0"/>
            </a:endParaRPr>
          </a:p>
          <a:p>
            <a:r>
              <a:rPr lang="cs-CZ" altLang="cs-CZ">
                <a:ea typeface="Times New Roman" pitchFamily="18" charset="0"/>
                <a:cs typeface="Arial" charset="0"/>
              </a:rPr>
              <a:t>c) má pro ně ve srovnání s referenční normou mírně menší význam;</a:t>
            </a:r>
            <a:endParaRPr lang="de-DE" altLang="cs-CZ">
              <a:ea typeface="Times New Roman" pitchFamily="18" charset="0"/>
              <a:cs typeface="Arial" charset="0"/>
            </a:endParaRPr>
          </a:p>
          <a:p>
            <a:r>
              <a:rPr lang="cs-CZ" altLang="cs-CZ">
                <a:ea typeface="Times New Roman" pitchFamily="18" charset="0"/>
                <a:cs typeface="Arial" charset="0"/>
              </a:rPr>
              <a:t>d) jsou ve srovnání s referenční normou výrazně lépe klasifikováni.</a:t>
            </a:r>
          </a:p>
          <a:p>
            <a:endParaRPr lang="cs-CZ" altLang="cs-CZ">
              <a:ea typeface="Times New Roman" pitchFamily="18" charset="0"/>
              <a:cs typeface="Arial" charset="0"/>
            </a:endParaRPr>
          </a:p>
          <a:p>
            <a:endParaRPr lang="de-DE" altLang="cs-CZ">
              <a:ea typeface="Times New Roman" pitchFamily="18" charset="0"/>
              <a:cs typeface="Arial" charset="0"/>
            </a:endParaRPr>
          </a:p>
          <a:p>
            <a:r>
              <a:rPr lang="cs-CZ" altLang="cs-CZ">
                <a:ea typeface="Times New Roman" pitchFamily="18" charset="0"/>
                <a:cs typeface="Arial" charset="0"/>
              </a:rPr>
              <a:t>Učitel sám, jak ve srovnání s výpověďmi žáků, tak i ve srovnání s učiteli fyziky</a:t>
            </a:r>
          </a:p>
          <a:p>
            <a:r>
              <a:rPr lang="cs-CZ" altLang="cs-CZ">
                <a:ea typeface="Times New Roman" pitchFamily="18" charset="0"/>
                <a:cs typeface="Arial" charset="0"/>
              </a:rPr>
              <a:t>v osmých ročnících, </a:t>
            </a:r>
            <a:r>
              <a:rPr lang="cs-CZ" altLang="cs-CZ">
                <a:solidFill>
                  <a:srgbClr val="FF0000"/>
                </a:solidFill>
                <a:ea typeface="Times New Roman" pitchFamily="18" charset="0"/>
                <a:cs typeface="Arial" charset="0"/>
              </a:rPr>
              <a:t>myslí, že</a:t>
            </a:r>
            <a:r>
              <a:rPr lang="cs-CZ" altLang="cs-CZ">
                <a:ea typeface="Times New Roman" pitchFamily="18" charset="0"/>
                <a:cs typeface="Arial" charset="0"/>
              </a:rPr>
              <a:t>:</a:t>
            </a:r>
          </a:p>
          <a:p>
            <a:endParaRPr lang="de-DE" altLang="cs-CZ">
              <a:ea typeface="Times New Roman" pitchFamily="18" charset="0"/>
              <a:cs typeface="Arial" charset="0"/>
            </a:endParaRPr>
          </a:p>
          <a:p>
            <a:r>
              <a:rPr lang="cs-CZ" altLang="cs-CZ">
                <a:ea typeface="Times New Roman" pitchFamily="18" charset="0"/>
                <a:cs typeface="Arial" charset="0"/>
              </a:rPr>
              <a:t>a) jeho žáci mají fyziku výrazně víc v oblibě;</a:t>
            </a:r>
            <a:endParaRPr lang="de-DE" altLang="cs-CZ">
              <a:ea typeface="Times New Roman" pitchFamily="18" charset="0"/>
              <a:cs typeface="Arial" charset="0"/>
            </a:endParaRPr>
          </a:p>
          <a:p>
            <a:r>
              <a:rPr lang="cs-CZ" altLang="cs-CZ">
                <a:ea typeface="Times New Roman" pitchFamily="18" charset="0"/>
                <a:cs typeface="Arial" charset="0"/>
              </a:rPr>
              <a:t>b) jeho žáci považují fyziku za velice výrazně méně obtížnou;</a:t>
            </a:r>
            <a:endParaRPr lang="de-DE" altLang="cs-CZ">
              <a:ea typeface="Times New Roman" pitchFamily="18" charset="0"/>
              <a:cs typeface="Arial" charset="0"/>
            </a:endParaRPr>
          </a:p>
          <a:p>
            <a:r>
              <a:rPr lang="cs-CZ" altLang="cs-CZ">
                <a:ea typeface="Times New Roman" pitchFamily="18" charset="0"/>
                <a:cs typeface="Arial" charset="0"/>
              </a:rPr>
              <a:t>c) jeho žáci považují fyziku za výrazně významnější.</a:t>
            </a:r>
          </a:p>
        </p:txBody>
      </p:sp>
      <p:sp>
        <p:nvSpPr>
          <p:cNvPr id="21507" name="Rechteck 4"/>
          <p:cNvSpPr>
            <a:spLocks noChangeArrowheads="1"/>
          </p:cNvSpPr>
          <p:nvPr/>
        </p:nvSpPr>
        <p:spPr bwMode="auto">
          <a:xfrm>
            <a:off x="2286000" y="857250"/>
            <a:ext cx="3571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9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sz="2000" b="1" i="1">
                <a:solidFill>
                  <a:srgbClr val="000000"/>
                </a:solidFill>
                <a:ea typeface="Times New Roman" pitchFamily="18" charset="0"/>
                <a:cs typeface="Arial" charset="0"/>
              </a:rPr>
              <a:t>Učitel shrnuje:</a:t>
            </a:r>
            <a:endParaRPr lang="de-DE" altLang="cs-CZ" sz="2000" b="1">
              <a:solidFill>
                <a:srgbClr val="000000"/>
              </a:solidFill>
              <a:ea typeface="Times New Roman" pitchFamily="18"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428625" y="1714500"/>
            <a:ext cx="8404225"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571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de-DE" altLang="cs-CZ" sz="800"/>
          </a:p>
          <a:p>
            <a:pPr>
              <a:lnSpc>
                <a:spcPct val="150000"/>
              </a:lnSpc>
              <a:buFont typeface="Calibri" pitchFamily="34" charset="0"/>
              <a:buAutoNum type="alphaLcParenR"/>
            </a:pPr>
            <a:r>
              <a:rPr lang="cs-CZ" altLang="cs-CZ">
                <a:cs typeface="Times New Roman" pitchFamily="18" charset="0"/>
              </a:rPr>
              <a:t>diskrepance  ve vnímání obliby a obtížnosti jeho předmětu žáky a</a:t>
            </a:r>
            <a:br>
              <a:rPr lang="cs-CZ" altLang="cs-CZ">
                <a:cs typeface="Times New Roman" pitchFamily="18" charset="0"/>
              </a:rPr>
            </a:br>
            <a:r>
              <a:rPr lang="cs-CZ" altLang="cs-CZ">
                <a:cs typeface="Times New Roman" pitchFamily="18" charset="0"/>
              </a:rPr>
              <a:t>          jeho vlastním vnímáním zřejmě vede k tomu, že žáky ve vyučování </a:t>
            </a:r>
            <a:br>
              <a:rPr lang="cs-CZ" altLang="cs-CZ">
                <a:cs typeface="Times New Roman" pitchFamily="18" charset="0"/>
              </a:rPr>
            </a:br>
            <a:r>
              <a:rPr lang="cs-CZ" altLang="cs-CZ">
                <a:cs typeface="Times New Roman" pitchFamily="18" charset="0"/>
              </a:rPr>
              <a:t>         přetěžuje </a:t>
            </a:r>
            <a:br>
              <a:rPr lang="cs-CZ" altLang="cs-CZ">
                <a:cs typeface="Times New Roman" pitchFamily="18" charset="0"/>
              </a:rPr>
            </a:br>
            <a:endParaRPr lang="cs-CZ" altLang="cs-CZ">
              <a:cs typeface="Times New Roman" pitchFamily="18" charset="0"/>
            </a:endParaRPr>
          </a:p>
          <a:p>
            <a:pPr>
              <a:lnSpc>
                <a:spcPct val="150000"/>
              </a:lnSpc>
              <a:buFont typeface="Calibri" pitchFamily="34" charset="0"/>
              <a:buAutoNum type="alphaLcParenR"/>
            </a:pPr>
            <a:r>
              <a:rPr lang="cs-CZ" altLang="cs-CZ">
                <a:cs typeface="Times New Roman" pitchFamily="18" charset="0"/>
              </a:rPr>
              <a:t> mylně považuje svůj didaktický způsob podání předmětu za </a:t>
            </a:r>
            <a:br>
              <a:rPr lang="cs-CZ" altLang="cs-CZ">
                <a:cs typeface="Times New Roman" pitchFamily="18" charset="0"/>
              </a:rPr>
            </a:br>
            <a:r>
              <a:rPr lang="cs-CZ" altLang="cs-CZ">
                <a:cs typeface="Times New Roman" pitchFamily="18" charset="0"/>
              </a:rPr>
              <a:t>          motivující </a:t>
            </a:r>
            <a:br>
              <a:rPr lang="cs-CZ" altLang="cs-CZ">
                <a:cs typeface="Times New Roman" pitchFamily="18" charset="0"/>
              </a:rPr>
            </a:br>
            <a:endParaRPr lang="cs-CZ" altLang="cs-CZ">
              <a:cs typeface="Times New Roman" pitchFamily="18" charset="0"/>
            </a:endParaRPr>
          </a:p>
          <a:p>
            <a:pPr>
              <a:lnSpc>
                <a:spcPct val="150000"/>
              </a:lnSpc>
              <a:buFont typeface="Calibri" pitchFamily="34" charset="0"/>
              <a:buAutoNum type="alphaLcParenR"/>
            </a:pPr>
            <a:r>
              <a:rPr lang="cs-CZ" altLang="cs-CZ">
                <a:cs typeface="Times New Roman" pitchFamily="18" charset="0"/>
              </a:rPr>
              <a:t>snaha klasifikovat mírně situaci nezlepšuje, možná ještě  zhoršuje, </a:t>
            </a:r>
            <a:br>
              <a:rPr lang="cs-CZ" altLang="cs-CZ">
                <a:cs typeface="Times New Roman" pitchFamily="18" charset="0"/>
              </a:rPr>
            </a:br>
            <a:r>
              <a:rPr lang="cs-CZ" altLang="cs-CZ">
                <a:cs typeface="Times New Roman" pitchFamily="18" charset="0"/>
              </a:rPr>
              <a:t>         protože neadekvátně dobré známky opravňují žáky fyziku pro sebe </a:t>
            </a:r>
            <a:br>
              <a:rPr lang="cs-CZ" altLang="cs-CZ">
                <a:cs typeface="Times New Roman" pitchFamily="18" charset="0"/>
              </a:rPr>
            </a:br>
            <a:r>
              <a:rPr lang="cs-CZ" altLang="cs-CZ">
                <a:cs typeface="Times New Roman" pitchFamily="18" charset="0"/>
              </a:rPr>
              <a:t>         označit jako předmět, který je těžký, nemotivující ale ne nebezpečný, takže</a:t>
            </a:r>
            <a:br>
              <a:rPr lang="cs-CZ" altLang="cs-CZ">
                <a:cs typeface="Times New Roman" pitchFamily="18" charset="0"/>
              </a:rPr>
            </a:br>
            <a:r>
              <a:rPr lang="cs-CZ" altLang="cs-CZ">
                <a:cs typeface="Times New Roman" pitchFamily="18" charset="0"/>
              </a:rPr>
              <a:t>         se s ním člověk nemusí zabývat  </a:t>
            </a:r>
            <a:endParaRPr lang="cs-CZ" altLang="cs-CZ"/>
          </a:p>
        </p:txBody>
      </p:sp>
      <p:sp>
        <p:nvSpPr>
          <p:cNvPr id="22531" name="Rechteck 4"/>
          <p:cNvSpPr>
            <a:spLocks noChangeArrowheads="1"/>
          </p:cNvSpPr>
          <p:nvPr/>
        </p:nvSpPr>
        <p:spPr bwMode="auto">
          <a:xfrm>
            <a:off x="-214313" y="642938"/>
            <a:ext cx="8215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715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sz="2000" b="1" i="1">
                <a:solidFill>
                  <a:srgbClr val="000000"/>
                </a:solidFill>
                <a:cs typeface="Times New Roman" pitchFamily="18" charset="0"/>
              </a:rPr>
              <a:t>Učitel se zamýšlí nad výsledky a z</a:t>
            </a:r>
            <a:r>
              <a:rPr lang="cs-CZ" altLang="cs-CZ" sz="2000" b="1" i="1">
                <a:cs typeface="Times New Roman" pitchFamily="18" charset="0"/>
              </a:rPr>
              <a:t>ačíná chápat, že:</a:t>
            </a:r>
          </a:p>
          <a:p>
            <a:endParaRPr lang="de-DE" altLang="cs-CZ" sz="2000" b="1" i="1">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428625" y="520700"/>
            <a:ext cx="805815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sz="2000" b="1" i="1">
                <a:cs typeface="Times New Roman" pitchFamily="18" charset="0"/>
              </a:rPr>
              <a:t>Učitel vyvozuje závěry:</a:t>
            </a:r>
          </a:p>
          <a:p>
            <a:r>
              <a:rPr lang="cs-CZ" altLang="cs-CZ" sz="2000" b="1" i="1">
                <a:cs typeface="Times New Roman" pitchFamily="18" charset="0"/>
              </a:rPr>
              <a:t/>
            </a:r>
            <a:br>
              <a:rPr lang="cs-CZ" altLang="cs-CZ" sz="2000" b="1" i="1">
                <a:cs typeface="Times New Roman" pitchFamily="18" charset="0"/>
              </a:rPr>
            </a:br>
            <a:endParaRPr lang="cs-CZ" altLang="cs-CZ" sz="2000" b="1" i="1">
              <a:cs typeface="Times New Roman" pitchFamily="18" charset="0"/>
            </a:endParaRPr>
          </a:p>
          <a:p>
            <a:r>
              <a:rPr lang="cs-CZ" altLang="cs-CZ" sz="2000" b="1" i="1">
                <a:cs typeface="Times New Roman" pitchFamily="18" charset="0"/>
              </a:rPr>
              <a:t/>
            </a:r>
            <a:br>
              <a:rPr lang="cs-CZ" altLang="cs-CZ" sz="2000" b="1" i="1">
                <a:cs typeface="Times New Roman" pitchFamily="18" charset="0"/>
              </a:rPr>
            </a:br>
            <a:endParaRPr lang="de-DE" altLang="cs-CZ" sz="2000" b="1"/>
          </a:p>
          <a:p>
            <a:r>
              <a:rPr lang="cs-CZ" altLang="cs-CZ">
                <a:cs typeface="Times New Roman" pitchFamily="18" charset="0"/>
              </a:rPr>
              <a:t>Na základě sebereflektivní úvahy dospívá učitel k názoru, že: </a:t>
            </a:r>
          </a:p>
          <a:p>
            <a:r>
              <a:rPr lang="cs-CZ" altLang="cs-CZ">
                <a:cs typeface="Times New Roman" pitchFamily="18" charset="0"/>
              </a:rPr>
              <a:t/>
            </a:r>
            <a:br>
              <a:rPr lang="cs-CZ" altLang="cs-CZ">
                <a:cs typeface="Times New Roman" pitchFamily="18" charset="0"/>
              </a:rPr>
            </a:br>
            <a:endParaRPr lang="de-DE" altLang="cs-CZ"/>
          </a:p>
          <a:p>
            <a:r>
              <a:rPr lang="cs-CZ" altLang="cs-CZ">
                <a:cs typeface="Times New Roman" pitchFamily="18" charset="0"/>
              </a:rPr>
              <a:t>a) 	se musí více zabývat otázkami didaktiky fyziky, aby dokázal žákům </a:t>
            </a:r>
          </a:p>
          <a:p>
            <a:r>
              <a:rPr lang="cs-CZ" altLang="cs-CZ">
                <a:cs typeface="Times New Roman" pitchFamily="18" charset="0"/>
              </a:rPr>
              <a:t>	látku lépe vysvětlit a umožnit její lepší porozumění, více požadovat </a:t>
            </a:r>
            <a:br>
              <a:rPr lang="cs-CZ" altLang="cs-CZ">
                <a:cs typeface="Times New Roman" pitchFamily="18" charset="0"/>
              </a:rPr>
            </a:br>
            <a:r>
              <a:rPr lang="cs-CZ" altLang="cs-CZ">
                <a:cs typeface="Times New Roman" pitchFamily="18" charset="0"/>
              </a:rPr>
              <a:t>	zpětnou vazbu od žáků ohledně pochopení vykládané látky.</a:t>
            </a:r>
            <a:br>
              <a:rPr lang="cs-CZ" altLang="cs-CZ">
                <a:cs typeface="Times New Roman" pitchFamily="18" charset="0"/>
              </a:rPr>
            </a:br>
            <a:r>
              <a:rPr lang="cs-CZ" altLang="cs-CZ">
                <a:cs typeface="Times New Roman" pitchFamily="18" charset="0"/>
              </a:rPr>
              <a:t> </a:t>
            </a:r>
            <a:endParaRPr lang="de-DE" altLang="cs-CZ"/>
          </a:p>
          <a:p>
            <a:r>
              <a:rPr lang="cs-CZ" altLang="cs-CZ">
                <a:cs typeface="Times New Roman" pitchFamily="18" charset="0"/>
              </a:rPr>
              <a:t>b) 	musí více diferencovat při klasifikaci, aby žáci viděli její smysluplnost.</a:t>
            </a:r>
            <a:br>
              <a:rPr lang="cs-CZ" altLang="cs-CZ">
                <a:cs typeface="Times New Roman" pitchFamily="18" charset="0"/>
              </a:rPr>
            </a:br>
            <a:endParaRPr lang="de-DE" altLang="cs-CZ"/>
          </a:p>
          <a:p>
            <a:r>
              <a:rPr lang="cs-CZ" altLang="cs-CZ">
                <a:cs typeface="Times New Roman" pitchFamily="18" charset="0"/>
              </a:rPr>
              <a:t>c) 	by se po provedení plánovaných změn měl znovu podívat, zda </a:t>
            </a:r>
            <a:br>
              <a:rPr lang="cs-CZ" altLang="cs-CZ">
                <a:cs typeface="Times New Roman" pitchFamily="18" charset="0"/>
              </a:rPr>
            </a:br>
            <a:r>
              <a:rPr lang="cs-CZ" altLang="cs-CZ">
                <a:cs typeface="Times New Roman" pitchFamily="18" charset="0"/>
              </a:rPr>
              <a:t>              a jak se hodnocení jeho předmětu žáky změnilo. Rozhodnout, </a:t>
            </a:r>
            <a:br>
              <a:rPr lang="cs-CZ" altLang="cs-CZ">
                <a:cs typeface="Times New Roman" pitchFamily="18" charset="0"/>
              </a:rPr>
            </a:br>
            <a:r>
              <a:rPr lang="cs-CZ" altLang="cs-CZ">
                <a:cs typeface="Times New Roman" pitchFamily="18" charset="0"/>
              </a:rPr>
              <a:t>              které motivační zdroje je možno ve vyučování ještě dodatečně zapojit.</a:t>
            </a:r>
            <a:endParaRPr lang="cs-CZ" altLang="cs-CZ"/>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r>
              <a:rPr lang="cs-CZ" altLang="cs-CZ" sz="2400" b="1" smtClean="0"/>
              <a:t>2. autodiagnostická otázka</a:t>
            </a:r>
            <a:endParaRPr lang="de-DE" altLang="cs-CZ" sz="2400" smtClean="0"/>
          </a:p>
        </p:txBody>
      </p:sp>
      <p:sp>
        <p:nvSpPr>
          <p:cNvPr id="19459" name="Inhaltsplatzhalter 2"/>
          <p:cNvSpPr>
            <a:spLocks noGrp="1"/>
          </p:cNvSpPr>
          <p:nvPr>
            <p:ph idx="1"/>
          </p:nvPr>
        </p:nvSpPr>
        <p:spPr>
          <a:xfrm>
            <a:off x="500063" y="5000625"/>
            <a:ext cx="8229600" cy="1042988"/>
          </a:xfrm>
        </p:spPr>
        <p:txBody>
          <a:bodyPr/>
          <a:lstStyle/>
          <a:p>
            <a:pPr marL="0" indent="0">
              <a:buFont typeface="Arial" charset="0"/>
              <a:buNone/>
              <a:defRPr/>
            </a:pPr>
            <a:r>
              <a:rPr lang="cs-CZ" sz="2000" dirty="0" smtClean="0"/>
              <a:t>Nakolik znám postoje jednotlivých žáků k mému předmětu v oblasti obížnosti, obliby a významu?</a:t>
            </a:r>
            <a:endParaRPr lang="de-DE" sz="2000" dirty="0" smtClean="0"/>
          </a:p>
          <a:p>
            <a:pPr>
              <a:buFont typeface="Arial" charset="0"/>
              <a:buNone/>
              <a:defRPr/>
            </a:pPr>
            <a:endParaRPr lang="de-DE" dirty="0" smtClean="0"/>
          </a:p>
        </p:txBody>
      </p:sp>
      <p:pic>
        <p:nvPicPr>
          <p:cNvPr id="24580" name="Picture 3" descr="F:\education\Fotolia_434827_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6063" y="2071688"/>
            <a:ext cx="3071812"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1357313" y="928688"/>
          <a:ext cx="6535737" cy="4883150"/>
        </p:xfrm>
        <a:graphic>
          <a:graphicData uri="http://schemas.openxmlformats.org/drawingml/2006/table">
            <a:tbl>
              <a:tblPr/>
              <a:tblGrid>
                <a:gridCol w="777875"/>
                <a:gridCol w="633412"/>
                <a:gridCol w="631825"/>
                <a:gridCol w="217488"/>
                <a:gridCol w="846137"/>
                <a:gridCol w="846138"/>
                <a:gridCol w="217487"/>
                <a:gridCol w="742950"/>
                <a:gridCol w="742950"/>
                <a:gridCol w="217488"/>
                <a:gridCol w="661987"/>
              </a:tblGrid>
              <a:tr h="569839">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Jméno</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Obliba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   Ž</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Obliba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   U</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Obtížnost</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       Ž</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Obtížnost</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     U</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Význam</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     Ž</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Význam</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     U</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známka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Daniela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Jonáš</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0475">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Angelika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Sabina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Nikola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Klára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Monika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David</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Michal</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Erik</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Artur</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Nikola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Hana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Ondřej</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Martin</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Judita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Filip</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Karina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Leoš</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Ingrid</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Diana</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5</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5">
                      <a:fgClr>
                        <a:srgbClr val="FFFFFF"/>
                      </a:fgClr>
                      <a:bgClr>
                        <a:srgbClr val="F2F2F2"/>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Jakub</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3</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2856">
                <a:tc>
                  <a:txBody>
                    <a:bodyPr/>
                    <a:lstStyle/>
                    <a:p>
                      <a:pPr marL="0" marR="0" lvl="0" indent="0" algn="l"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Petr</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4</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2</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endParaRPr kumimoji="0" lang="cs-CZ"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pattFill prst="pct10">
                      <a:fgClr>
                        <a:srgbClr val="FFFFFF"/>
                      </a:fgClr>
                      <a:bgClr>
                        <a:srgbClr val="E5E5E5"/>
                      </a:bgClr>
                    </a:pattFill>
                  </a:tcPr>
                </a:tc>
                <a:tc>
                  <a:txBody>
                    <a:bodyPr/>
                    <a:lstStyle/>
                    <a:p>
                      <a:pPr marL="0" marR="0" lvl="0" indent="0" algn="ctr" defTabSz="914400" rtl="0" eaLnBrk="1" fontAlgn="base" latinLnBrk="0" hangingPunct="1">
                        <a:lnSpc>
                          <a:spcPct val="100000"/>
                        </a:lnSpc>
                        <a:spcBef>
                          <a:spcPts val="600"/>
                        </a:spcBef>
                        <a:spcAft>
                          <a:spcPts val="600"/>
                        </a:spcAft>
                        <a:buClrTx/>
                        <a:buSzTx/>
                        <a:buFontTx/>
                        <a:buNone/>
                        <a:tabLst/>
                      </a:pPr>
                      <a:r>
                        <a:rPr kumimoji="0" lang="cs-CZ" sz="1200" b="0" i="0" u="none" strike="noStrike" cap="none" normalizeH="0" baseline="0" smtClean="0">
                          <a:ln>
                            <a:noFill/>
                          </a:ln>
                          <a:solidFill>
                            <a:schemeClr val="tx1"/>
                          </a:solidFill>
                          <a:effectLst/>
                          <a:latin typeface="Times New Roman" pitchFamily="18" charset="0"/>
                          <a:cs typeface="Times New Roman" pitchFamily="18" charset="0"/>
                        </a:rPr>
                        <a:t>1</a:t>
                      </a:r>
                      <a:endParaRPr kumimoji="0" lang="de-DE"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59570" marR="5957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5904" name="Rectangle 1"/>
          <p:cNvSpPr>
            <a:spLocks noChangeArrowheads="1"/>
          </p:cNvSpPr>
          <p:nvPr/>
        </p:nvSpPr>
        <p:spPr bwMode="auto">
          <a:xfrm>
            <a:off x="1150938" y="420688"/>
            <a:ext cx="74136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cs-CZ" altLang="cs-CZ" sz="1600" b="1">
                <a:cs typeface="Times New Roman" pitchFamily="18" charset="0"/>
              </a:rPr>
              <a:t>Žákovská a učitelovo hodnocení obliby, obtížnosti  a významu – fyzika 8.B</a:t>
            </a:r>
            <a:endParaRPr lang="de-DE" altLang="cs-CZ" sz="1600" b="1"/>
          </a:p>
          <a:p>
            <a:pPr algn="just"/>
            <a:endParaRPr lang="cs-CZ" altLang="cs-CZ"/>
          </a:p>
        </p:txBody>
      </p:sp>
      <p:sp>
        <p:nvSpPr>
          <p:cNvPr id="25905" name="Rechteck 5"/>
          <p:cNvSpPr>
            <a:spLocks noChangeArrowheads="1"/>
          </p:cNvSpPr>
          <p:nvPr/>
        </p:nvSpPr>
        <p:spPr bwMode="auto">
          <a:xfrm>
            <a:off x="1285875" y="6000750"/>
            <a:ext cx="22860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sz="1200">
                <a:solidFill>
                  <a:srgbClr val="000000"/>
                </a:solidFill>
                <a:latin typeface="Times New Roman" pitchFamily="18" charset="0"/>
                <a:cs typeface="Times New Roman" pitchFamily="18" charset="0"/>
              </a:rPr>
              <a:t>Ž - Žák </a:t>
            </a:r>
            <a:br>
              <a:rPr lang="cs-CZ" altLang="cs-CZ" sz="1200">
                <a:solidFill>
                  <a:srgbClr val="000000"/>
                </a:solidFill>
                <a:latin typeface="Times New Roman" pitchFamily="18" charset="0"/>
                <a:cs typeface="Times New Roman" pitchFamily="18" charset="0"/>
              </a:rPr>
            </a:br>
            <a:r>
              <a:rPr lang="cs-CZ" altLang="cs-CZ" sz="1200">
                <a:solidFill>
                  <a:srgbClr val="000000"/>
                </a:solidFill>
                <a:latin typeface="Times New Roman" pitchFamily="18" charset="0"/>
                <a:cs typeface="Times New Roman" pitchFamily="18" charset="0"/>
              </a:rPr>
              <a:t>U - Učitel</a:t>
            </a:r>
            <a:endParaRPr lang="de-DE" altLang="cs-CZ" sz="1200">
              <a:solidFill>
                <a:srgbClr val="000000"/>
              </a:solidFill>
              <a:latin typeface="Times New Roman" pitchFamily="18" charset="0"/>
              <a:cs typeface="Times New Roman" pitchFamily="18" charset="0"/>
            </a:endParaRPr>
          </a:p>
          <a:p>
            <a:pPr algn="just"/>
            <a:endParaRPr lang="de-DE" altLang="cs-CZ">
              <a:latin typeface="Times New Roman" pitchFamily="18"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57188" y="1643063"/>
            <a:ext cx="8001000" cy="4662487"/>
          </a:xfrm>
          <a:prstGeom prst="rect">
            <a:avLst/>
          </a:prstGeom>
        </p:spPr>
        <p:txBody>
          <a:bodyPr>
            <a:spAutoFit/>
          </a:bodyPr>
          <a:lstStyle/>
          <a:p>
            <a:pPr marL="342900" indent="-342900">
              <a:lnSpc>
                <a:spcPct val="150000"/>
              </a:lnSpc>
              <a:buFont typeface="+mj-lt"/>
              <a:buAutoNum type="alphaLcPeriod"/>
              <a:defRPr/>
            </a:pPr>
            <a:r>
              <a:rPr lang="cs-CZ" dirty="0">
                <a:latin typeface="+mn-lt"/>
              </a:rPr>
              <a:t>Známky v jeho předmětu nejsou diferencované – této skutečnosti je si vědom a odpovídá jeho záměru dobrými známkami žáky k předmětu motivovat. </a:t>
            </a:r>
            <a:br>
              <a:rPr lang="cs-CZ" dirty="0">
                <a:latin typeface="+mn-lt"/>
              </a:rPr>
            </a:br>
            <a:endParaRPr lang="cs-CZ" dirty="0">
              <a:latin typeface="+mn-lt"/>
            </a:endParaRPr>
          </a:p>
          <a:p>
            <a:pPr marL="342900" indent="-342900">
              <a:lnSpc>
                <a:spcPct val="150000"/>
              </a:lnSpc>
              <a:buFont typeface="+mj-lt"/>
              <a:buAutoNum type="alphaLcPeriod"/>
              <a:defRPr/>
            </a:pPr>
            <a:r>
              <a:rPr lang="cs-CZ" dirty="0">
                <a:latin typeface="+mn-lt"/>
              </a:rPr>
              <a:t>Předpoklad, že ti žáci, kteří dostali jedničku, budou mít fyziku velmi oblíbenou nebo alespoň oblíbenou neodpovídá realitě, žádný jedničkář neoznačil fyziku jako velmi oblíbenou. </a:t>
            </a:r>
            <a:br>
              <a:rPr lang="cs-CZ" dirty="0">
                <a:latin typeface="+mn-lt"/>
              </a:rPr>
            </a:br>
            <a:endParaRPr lang="de-DE" dirty="0">
              <a:latin typeface="+mn-lt"/>
            </a:endParaRPr>
          </a:p>
          <a:p>
            <a:pPr marL="342900" indent="-342900">
              <a:lnSpc>
                <a:spcPct val="150000"/>
              </a:lnSpc>
              <a:buFont typeface="+mj-lt"/>
              <a:buAutoNum type="alphaLcPeriod"/>
              <a:defRPr/>
            </a:pPr>
            <a:r>
              <a:rPr lang="cs-CZ" dirty="0">
                <a:latin typeface="+mn-lt"/>
              </a:rPr>
              <a:t>Podobně je tomu s obtížností. Jeho mylný předpoklad, že žáci, kteří dostali jedničku, budou považovat fyziku za snadnější, neplatí. </a:t>
            </a:r>
            <a:br>
              <a:rPr lang="cs-CZ" dirty="0">
                <a:latin typeface="+mn-lt"/>
              </a:rPr>
            </a:br>
            <a:endParaRPr lang="cs-CZ" dirty="0">
              <a:latin typeface="+mn-lt"/>
            </a:endParaRPr>
          </a:p>
          <a:p>
            <a:pPr>
              <a:lnSpc>
                <a:spcPct val="150000"/>
              </a:lnSpc>
              <a:defRPr/>
            </a:pPr>
            <a:r>
              <a:rPr lang="cs-CZ" dirty="0">
                <a:latin typeface="+mn-lt"/>
              </a:rPr>
              <a:t> </a:t>
            </a:r>
            <a:endParaRPr lang="de-DE" dirty="0">
              <a:latin typeface="+mn-lt"/>
            </a:endParaRPr>
          </a:p>
        </p:txBody>
      </p:sp>
      <p:sp>
        <p:nvSpPr>
          <p:cNvPr id="21507" name="Rechteck 4"/>
          <p:cNvSpPr>
            <a:spLocks noChangeArrowheads="1"/>
          </p:cNvSpPr>
          <p:nvPr/>
        </p:nvSpPr>
        <p:spPr bwMode="auto">
          <a:xfrm>
            <a:off x="357188" y="285750"/>
            <a:ext cx="1709737" cy="400050"/>
          </a:xfrm>
          <a:prstGeom prst="rect">
            <a:avLst/>
          </a:prstGeom>
          <a:noFill/>
          <a:ln w="9525">
            <a:noFill/>
            <a:miter lim="800000"/>
            <a:headEnd/>
            <a:tailEnd/>
          </a:ln>
        </p:spPr>
        <p:txBody>
          <a:bodyPr wrap="none">
            <a:spAutoFit/>
          </a:bodyPr>
          <a:lstStyle/>
          <a:p>
            <a:pPr>
              <a:defRPr/>
            </a:pPr>
            <a:r>
              <a:rPr lang="cs-CZ" sz="2000" b="1" i="1" dirty="0">
                <a:solidFill>
                  <a:srgbClr val="000000"/>
                </a:solidFill>
                <a:latin typeface="+mn-lt"/>
              </a:rPr>
              <a:t>Učitel shrnuje:</a:t>
            </a:r>
            <a:endParaRPr lang="de-DE" sz="2000" b="1" i="1" dirty="0">
              <a:solidFill>
                <a:srgbClr val="000000"/>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571500" y="1563688"/>
            <a:ext cx="7978775" cy="4219575"/>
          </a:xfrm>
          <a:prstGeom prst="rect">
            <a:avLst/>
          </a:prstGeom>
          <a:noFill/>
          <a:ln w="9525">
            <a:noFill/>
            <a:miter lim="800000"/>
            <a:headEnd/>
            <a:tailEnd/>
          </a:ln>
          <a:effectLst/>
        </p:spPr>
        <p:txBody>
          <a:bodyPr wrap="none" anchor="ctr">
            <a:spAutoFit/>
          </a:bodyPr>
          <a:lstStyle>
            <a:lvl1pPr marL="228600" indent="-228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50000"/>
              </a:lnSpc>
              <a:buFont typeface="Calibri" pitchFamily="34" charset="0"/>
              <a:buAutoNum type="alphaLcPeriod"/>
            </a:pPr>
            <a:r>
              <a:rPr lang="cs-CZ" altLang="cs-CZ">
                <a:latin typeface="Calibri" pitchFamily="34" charset="0"/>
                <a:cs typeface="Times New Roman" pitchFamily="18" charset="0"/>
              </a:rPr>
              <a:t>všímat si v průběhu hodiny více zpětné vazby, a to především od žáků, kteří </a:t>
            </a:r>
            <a:br>
              <a:rPr lang="cs-CZ" altLang="cs-CZ">
                <a:latin typeface="Calibri" pitchFamily="34" charset="0"/>
                <a:cs typeface="Times New Roman" pitchFamily="18" charset="0"/>
              </a:rPr>
            </a:br>
            <a:r>
              <a:rPr lang="cs-CZ" altLang="cs-CZ">
                <a:latin typeface="Calibri" pitchFamily="34" charset="0"/>
                <a:cs typeface="Times New Roman" pitchFamily="18" charset="0"/>
              </a:rPr>
              <a:t>považují fyziku za obtížnou.</a:t>
            </a:r>
            <a:br>
              <a:rPr lang="cs-CZ" altLang="cs-CZ">
                <a:latin typeface="Calibri" pitchFamily="34" charset="0"/>
                <a:cs typeface="Times New Roman" pitchFamily="18" charset="0"/>
              </a:rPr>
            </a:br>
            <a:endParaRPr lang="de-DE" altLang="cs-CZ">
              <a:latin typeface="Calibri" pitchFamily="34" charset="0"/>
            </a:endParaRPr>
          </a:p>
          <a:p>
            <a:pPr>
              <a:lnSpc>
                <a:spcPct val="150000"/>
              </a:lnSpc>
              <a:buFont typeface="Calibri" pitchFamily="34" charset="0"/>
              <a:buAutoNum type="alphaLcPeriod"/>
            </a:pPr>
            <a:r>
              <a:rPr lang="cs-CZ" altLang="cs-CZ">
                <a:latin typeface="Calibri" pitchFamily="34" charset="0"/>
                <a:cs typeface="Times New Roman" pitchFamily="18" charset="0"/>
              </a:rPr>
              <a:t>pohovořit si podrobněji o důvodech neobliby fyziky s Danielou, Nikolou, </a:t>
            </a:r>
            <a:br>
              <a:rPr lang="cs-CZ" altLang="cs-CZ">
                <a:latin typeface="Calibri" pitchFamily="34" charset="0"/>
                <a:cs typeface="Times New Roman" pitchFamily="18" charset="0"/>
              </a:rPr>
            </a:br>
            <a:r>
              <a:rPr lang="cs-CZ" altLang="cs-CZ">
                <a:latin typeface="Calibri" pitchFamily="34" charset="0"/>
                <a:cs typeface="Times New Roman" pitchFamily="18" charset="0"/>
              </a:rPr>
              <a:t>Erikem a Arturem a více se věnovat jejich chování v hodinách fyziky. </a:t>
            </a:r>
            <a:br>
              <a:rPr lang="cs-CZ" altLang="cs-CZ">
                <a:latin typeface="Calibri" pitchFamily="34" charset="0"/>
                <a:cs typeface="Times New Roman" pitchFamily="18" charset="0"/>
              </a:rPr>
            </a:br>
            <a:endParaRPr lang="de-DE" altLang="cs-CZ">
              <a:latin typeface="Calibri" pitchFamily="34" charset="0"/>
            </a:endParaRPr>
          </a:p>
          <a:p>
            <a:pPr>
              <a:lnSpc>
                <a:spcPct val="150000"/>
              </a:lnSpc>
              <a:buFont typeface="Calibri" pitchFamily="34" charset="0"/>
              <a:buAutoNum type="alphaLcPeriod"/>
            </a:pPr>
            <a:r>
              <a:rPr lang="cs-CZ" altLang="cs-CZ">
                <a:latin typeface="Calibri" pitchFamily="34" charset="0"/>
                <a:cs typeface="Times New Roman" pitchFamily="18" charset="0"/>
              </a:rPr>
              <a:t>bezpodmínečně si pohovořit s Michalem – jeho hodnocení fyziky, musí si </a:t>
            </a:r>
            <a:r>
              <a:rPr lang="cs-CZ" altLang="cs-CZ">
                <a:solidFill>
                  <a:srgbClr val="000000"/>
                </a:solidFill>
                <a:latin typeface="Calibri" pitchFamily="34" charset="0"/>
                <a:cs typeface="Times New Roman" pitchFamily="18" charset="0"/>
              </a:rPr>
              <a:t>přiznat, </a:t>
            </a:r>
            <a:br>
              <a:rPr lang="cs-CZ" altLang="cs-CZ">
                <a:solidFill>
                  <a:srgbClr val="000000"/>
                </a:solidFill>
                <a:latin typeface="Calibri" pitchFamily="34" charset="0"/>
                <a:cs typeface="Times New Roman" pitchFamily="18" charset="0"/>
              </a:rPr>
            </a:br>
            <a:r>
              <a:rPr lang="cs-CZ" altLang="cs-CZ">
                <a:solidFill>
                  <a:srgbClr val="000000"/>
                </a:solidFill>
                <a:latin typeface="Calibri" pitchFamily="34" charset="0"/>
                <a:cs typeface="Times New Roman" pitchFamily="18" charset="0"/>
              </a:rPr>
              <a:t>opravdu nerozumí.</a:t>
            </a:r>
            <a:br>
              <a:rPr lang="cs-CZ" altLang="cs-CZ">
                <a:solidFill>
                  <a:srgbClr val="000000"/>
                </a:solidFill>
                <a:latin typeface="Calibri" pitchFamily="34" charset="0"/>
                <a:cs typeface="Times New Roman" pitchFamily="18" charset="0"/>
              </a:rPr>
            </a:br>
            <a:endParaRPr lang="de-DE" altLang="cs-CZ">
              <a:latin typeface="Calibri" pitchFamily="34" charset="0"/>
            </a:endParaRPr>
          </a:p>
          <a:p>
            <a:pPr>
              <a:lnSpc>
                <a:spcPct val="150000"/>
              </a:lnSpc>
              <a:buFont typeface="Calibri" pitchFamily="34" charset="0"/>
              <a:buAutoNum type="alphaLcPeriod"/>
            </a:pPr>
            <a:r>
              <a:rPr lang="cs-CZ" altLang="cs-CZ">
                <a:solidFill>
                  <a:srgbClr val="000000"/>
                </a:solidFill>
                <a:latin typeface="Calibri" pitchFamily="34" charset="0"/>
                <a:cs typeface="Times New Roman" pitchFamily="18" charset="0"/>
              </a:rPr>
              <a:t>odhodlává se, že překoná ostych a prohovoří svou přípravu se zkušeným kolegou.</a:t>
            </a:r>
            <a:endParaRPr lang="cs-CZ" altLang="cs-CZ">
              <a:latin typeface="Calibri" pitchFamily="34" charset="0"/>
            </a:endParaRPr>
          </a:p>
        </p:txBody>
      </p:sp>
      <p:sp>
        <p:nvSpPr>
          <p:cNvPr id="27651" name="Rechteck 4"/>
          <p:cNvSpPr>
            <a:spLocks noChangeArrowheads="1"/>
          </p:cNvSpPr>
          <p:nvPr/>
        </p:nvSpPr>
        <p:spPr bwMode="auto">
          <a:xfrm>
            <a:off x="571500" y="134938"/>
            <a:ext cx="707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sz="2000" b="1">
                <a:solidFill>
                  <a:srgbClr val="000000"/>
                </a:solidFill>
                <a:cs typeface="Times New Roman" pitchFamily="18" charset="0"/>
              </a:rPr>
              <a:t>Na základě provedené sebereflexe se učitel rozhoduje pro následující opatření:</a:t>
            </a:r>
            <a:endParaRPr lang="de-DE" altLang="cs-CZ" sz="2000" b="1">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hteck 3"/>
          <p:cNvSpPr>
            <a:spLocks noChangeArrowheads="1"/>
          </p:cNvSpPr>
          <p:nvPr/>
        </p:nvSpPr>
        <p:spPr bwMode="auto">
          <a:xfrm>
            <a:off x="285750" y="3286125"/>
            <a:ext cx="67865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2400">
                <a:latin typeface="Calibri" pitchFamily="34" charset="0"/>
              </a:rPr>
              <a:t>Jak vnímají žáci učitelův předmět</a:t>
            </a:r>
          </a:p>
          <a:p>
            <a:pPr eaLnBrk="1" hangingPunct="1"/>
            <a:endParaRPr lang="de-DE" altLang="cs-CZ" sz="2400">
              <a:latin typeface="Calibri" pitchFamily="34" charset="0"/>
            </a:endParaRPr>
          </a:p>
          <a:p>
            <a:pPr eaLnBrk="1" hangingPunct="1"/>
            <a:r>
              <a:rPr lang="cs-CZ" altLang="cs-CZ" sz="2400">
                <a:latin typeface="Calibri" pitchFamily="34" charset="0"/>
              </a:rPr>
              <a:t>Který typ žáků je v učitelově předmětu úspěšný</a:t>
            </a:r>
          </a:p>
          <a:p>
            <a:pPr eaLnBrk="1" hangingPunct="1"/>
            <a:endParaRPr lang="de-DE" altLang="cs-CZ" sz="2400">
              <a:latin typeface="Calibri" pitchFamily="34" charset="0"/>
            </a:endParaRPr>
          </a:p>
          <a:p>
            <a:pPr eaLnBrk="1" hangingPunct="1"/>
            <a:r>
              <a:rPr lang="cs-CZ" altLang="cs-CZ" sz="2400">
                <a:latin typeface="Calibri" pitchFamily="34" charset="0"/>
              </a:rPr>
              <a:t>Jak dobře zná učitel své žáky</a:t>
            </a:r>
            <a:endParaRPr lang="de-DE" altLang="cs-CZ" sz="2400">
              <a:latin typeface="Calibri" pitchFamily="34" charset="0"/>
            </a:endParaRPr>
          </a:p>
        </p:txBody>
      </p:sp>
      <p:sp>
        <p:nvSpPr>
          <p:cNvPr id="4099" name="Textfeld 4"/>
          <p:cNvSpPr txBox="1">
            <a:spLocks noChangeArrowheads="1"/>
          </p:cNvSpPr>
          <p:nvPr/>
        </p:nvSpPr>
        <p:spPr bwMode="auto">
          <a:xfrm>
            <a:off x="428625" y="1428750"/>
            <a:ext cx="57118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cs-CZ" altLang="cs-CZ" sz="2800" b="1">
                <a:latin typeface="Calibri" pitchFamily="34" charset="0"/>
              </a:rPr>
              <a:t>Tři základní autodiagnostické oblasti:</a:t>
            </a:r>
            <a:endParaRPr lang="de-DE" altLang="cs-CZ" sz="2800" b="1">
              <a:latin typeface="Calibri" pitchFamily="34" charset="0"/>
            </a:endParaRPr>
          </a:p>
        </p:txBody>
      </p:sp>
      <p:pic>
        <p:nvPicPr>
          <p:cNvPr id="4100" name="Picture 5" descr="F:\education\7MLiXF3gTS8SjAjYyH5mXD98mAy26bg4_0\Fotolia_20008512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75" y="642938"/>
            <a:ext cx="2214563"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cs-CZ" altLang="cs-CZ" sz="2400" b="1" smtClean="0"/>
              <a:t>Část I: Autodiagnostika učitelovy implicitní teorie dobré výuky předmětu z hlediska jeho obtížnosti, obliby a významu pro žáky </a:t>
            </a:r>
            <a:r>
              <a:rPr lang="de-DE" altLang="cs-CZ" sz="2000" b="1" smtClean="0"/>
              <a:t/>
            </a:r>
            <a:br>
              <a:rPr lang="de-DE" altLang="cs-CZ" sz="2000" b="1" smtClean="0"/>
            </a:br>
            <a:endParaRPr lang="de-DE" altLang="cs-CZ" sz="2000" b="1" smtClean="0"/>
          </a:p>
        </p:txBody>
      </p:sp>
      <p:sp>
        <p:nvSpPr>
          <p:cNvPr id="5123" name="Inhaltsplatzhalter 2"/>
          <p:cNvSpPr>
            <a:spLocks noGrp="1"/>
          </p:cNvSpPr>
          <p:nvPr>
            <p:ph idx="1"/>
          </p:nvPr>
        </p:nvSpPr>
        <p:spPr>
          <a:xfrm>
            <a:off x="457200" y="1600200"/>
            <a:ext cx="8229600" cy="1971675"/>
          </a:xfrm>
        </p:spPr>
        <p:txBody>
          <a:bodyPr/>
          <a:lstStyle/>
          <a:p>
            <a:pPr>
              <a:buFont typeface="Arial" charset="0"/>
              <a:buNone/>
            </a:pPr>
            <a:r>
              <a:rPr lang="cs-CZ" altLang="cs-CZ" sz="2000" b="1" i="1" smtClean="0"/>
              <a:t>Moto:</a:t>
            </a:r>
            <a:endParaRPr lang="de-DE" altLang="cs-CZ" sz="2000" b="1" i="1" smtClean="0"/>
          </a:p>
          <a:p>
            <a:pPr>
              <a:buFont typeface="Arial" charset="0"/>
              <a:buNone/>
            </a:pPr>
            <a:r>
              <a:rPr lang="cs-CZ" altLang="cs-CZ" sz="2000" b="1" smtClean="0"/>
              <a:t/>
            </a:r>
            <a:br>
              <a:rPr lang="cs-CZ" altLang="cs-CZ" sz="2000" b="1" smtClean="0"/>
            </a:br>
            <a:r>
              <a:rPr lang="cs-CZ" altLang="cs-CZ" sz="2000" smtClean="0"/>
              <a:t>Učitel může ve vyučování dělat mnohé, ale musí vědět, co dělá a proč to dělá.</a:t>
            </a:r>
            <a:endParaRPr lang="de-DE" altLang="cs-CZ" sz="2000" smtClean="0"/>
          </a:p>
          <a:p>
            <a:pPr>
              <a:buFont typeface="Arial" charset="0"/>
              <a:buNone/>
            </a:pPr>
            <a:r>
              <a:rPr lang="cs-CZ" altLang="cs-CZ" sz="2000" b="1" smtClean="0"/>
              <a:t> </a:t>
            </a:r>
            <a:endParaRPr lang="de-DE" altLang="cs-CZ" sz="2000" smtClean="0"/>
          </a:p>
          <a:p>
            <a:pPr eaLnBrk="1" hangingPunct="1"/>
            <a:endParaRPr lang="cs-CZ" altLang="cs-CZ" sz="1600" smtClean="0"/>
          </a:p>
          <a:p>
            <a:pPr eaLnBrk="1" hangingPunct="1"/>
            <a:endParaRPr lang="cs-CZ" altLang="cs-CZ" sz="1600" smtClean="0"/>
          </a:p>
        </p:txBody>
      </p:sp>
      <p:pic>
        <p:nvPicPr>
          <p:cNvPr id="5124" name="Picture 5" descr="F:\education\NgVuxRo7hA6rlcBEkI7bKv1iLOaBbPQo_0\Fotolia_2411307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25" y="2928938"/>
            <a:ext cx="2246313" cy="335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642938" y="1857375"/>
            <a:ext cx="7508875" cy="2032000"/>
          </a:xfrm>
          <a:prstGeom prst="rect">
            <a:avLst/>
          </a:prstGeom>
          <a:noFill/>
          <a:ln w="9525">
            <a:noFill/>
            <a:miter lim="800000"/>
            <a:headEnd/>
            <a:tailEnd/>
          </a:ln>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cs-CZ" altLang="cs-CZ" b="1" i="1">
                <a:latin typeface="Calibri" pitchFamily="34" charset="0"/>
                <a:ea typeface="Times New Roman" pitchFamily="18" charset="0"/>
                <a:cs typeface="Arial" charset="0"/>
              </a:rPr>
              <a:t>Moto: </a:t>
            </a:r>
            <a:br>
              <a:rPr lang="cs-CZ" altLang="cs-CZ" b="1" i="1">
                <a:latin typeface="Calibri" pitchFamily="34" charset="0"/>
                <a:ea typeface="Times New Roman" pitchFamily="18" charset="0"/>
                <a:cs typeface="Arial" charset="0"/>
              </a:rPr>
            </a:br>
            <a:endParaRPr lang="de-DE" altLang="cs-CZ" i="1">
              <a:latin typeface="Calibri" pitchFamily="34" charset="0"/>
              <a:ea typeface="Times New Roman" pitchFamily="18" charset="0"/>
              <a:cs typeface="Arial" charset="0"/>
            </a:endParaRPr>
          </a:p>
          <a:p>
            <a:r>
              <a:rPr lang="cs-CZ" altLang="cs-CZ">
                <a:latin typeface="Calibri" pitchFamily="34" charset="0"/>
                <a:ea typeface="Times New Roman" pitchFamily="18" charset="0"/>
                <a:cs typeface="Arial" charset="0"/>
              </a:rPr>
              <a:t>Učitel má řadu možností, jak ovlivňovat výkonnost svých žáků. Nerespektuje-li </a:t>
            </a:r>
          </a:p>
          <a:p>
            <a:r>
              <a:rPr lang="cs-CZ" altLang="cs-CZ">
                <a:latin typeface="Calibri" pitchFamily="34" charset="0"/>
                <a:ea typeface="Times New Roman" pitchFamily="18" charset="0"/>
                <a:cs typeface="Arial" charset="0"/>
              </a:rPr>
              <a:t>však při tom jejich individuální předpoklady, může být výsledek jeho snažení i </a:t>
            </a:r>
            <a:br>
              <a:rPr lang="cs-CZ" altLang="cs-CZ">
                <a:latin typeface="Calibri" pitchFamily="34" charset="0"/>
                <a:ea typeface="Times New Roman" pitchFamily="18" charset="0"/>
                <a:cs typeface="Arial" charset="0"/>
              </a:rPr>
            </a:br>
            <a:r>
              <a:rPr lang="cs-CZ" altLang="cs-CZ">
                <a:latin typeface="Calibri" pitchFamily="34" charset="0"/>
                <a:ea typeface="Times New Roman" pitchFamily="18" charset="0"/>
                <a:cs typeface="Arial" charset="0"/>
              </a:rPr>
              <a:t>negativní.</a:t>
            </a:r>
            <a:endParaRPr lang="de-DE" altLang="cs-CZ">
              <a:latin typeface="Calibri" pitchFamily="34" charset="0"/>
              <a:ea typeface="Times New Roman" pitchFamily="18" charset="0"/>
              <a:cs typeface="Arial" charset="0"/>
            </a:endParaRPr>
          </a:p>
          <a:p>
            <a:endParaRPr lang="cs-CZ" altLang="cs-CZ" b="1">
              <a:latin typeface="Times New Roman" pitchFamily="18" charset="0"/>
              <a:ea typeface="Times New Roman" pitchFamily="18" charset="0"/>
              <a:cs typeface="Arial" charset="0"/>
            </a:endParaRPr>
          </a:p>
          <a:p>
            <a:endParaRPr lang="cs-CZ" altLang="cs-CZ" b="1">
              <a:latin typeface="Times New Roman" pitchFamily="18" charset="0"/>
              <a:ea typeface="Times New Roman" pitchFamily="18" charset="0"/>
              <a:cs typeface="Arial" charset="0"/>
            </a:endParaRPr>
          </a:p>
        </p:txBody>
      </p:sp>
      <p:sp>
        <p:nvSpPr>
          <p:cNvPr id="3" name="Rechteck 2"/>
          <p:cNvSpPr/>
          <p:nvPr/>
        </p:nvSpPr>
        <p:spPr>
          <a:xfrm>
            <a:off x="714375" y="500063"/>
            <a:ext cx="7786688" cy="830262"/>
          </a:xfrm>
          <a:prstGeom prst="rect">
            <a:avLst/>
          </a:prstGeom>
        </p:spPr>
        <p:txBody>
          <a:bodyPr>
            <a:spAutoFit/>
          </a:bodyPr>
          <a:lstStyle/>
          <a:p>
            <a:pPr eaLnBrk="0" hangingPunct="0">
              <a:defRPr/>
            </a:pPr>
            <a:r>
              <a:rPr lang="cs-CZ" sz="2400" b="1" dirty="0">
                <a:latin typeface="+mj-lt"/>
                <a:ea typeface="Times New Roman" pitchFamily="18" charset="0"/>
                <a:cs typeface="Arial" charset="0"/>
              </a:rPr>
              <a:t>Část II. Autodiagnostika v oblasti učitelovy </a:t>
            </a:r>
            <a:br>
              <a:rPr lang="cs-CZ" sz="2400" b="1" dirty="0">
                <a:latin typeface="+mj-lt"/>
                <a:ea typeface="Times New Roman" pitchFamily="18" charset="0"/>
                <a:cs typeface="Arial" charset="0"/>
              </a:rPr>
            </a:br>
            <a:r>
              <a:rPr lang="cs-CZ" sz="2400" b="1" dirty="0">
                <a:latin typeface="+mj-lt"/>
                <a:ea typeface="Times New Roman" pitchFamily="18" charset="0"/>
                <a:cs typeface="Arial" charset="0"/>
              </a:rPr>
              <a:t>	implicitní teorie úspěšného žáka</a:t>
            </a:r>
            <a:endParaRPr lang="de-DE" sz="2400" dirty="0">
              <a:latin typeface="+mj-lt"/>
              <a:ea typeface="Times New Roman" pitchFamily="18" charset="0"/>
              <a:cs typeface="Arial" charset="0"/>
            </a:endParaRPr>
          </a:p>
        </p:txBody>
      </p:sp>
      <p:pic>
        <p:nvPicPr>
          <p:cNvPr id="6148" name="Picture 3" descr="F:\education\Fotolia_2411432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786188"/>
            <a:ext cx="3286125"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Inhaltsplatzhalter 2"/>
          <p:cNvSpPr>
            <a:spLocks noGrp="1"/>
          </p:cNvSpPr>
          <p:nvPr>
            <p:ph idx="1"/>
          </p:nvPr>
        </p:nvSpPr>
        <p:spPr>
          <a:xfrm>
            <a:off x="457200" y="1600200"/>
            <a:ext cx="8229600" cy="2043113"/>
          </a:xfrm>
        </p:spPr>
        <p:txBody>
          <a:bodyPr/>
          <a:lstStyle/>
          <a:p>
            <a:pPr>
              <a:buFont typeface="Arial" charset="0"/>
              <a:buNone/>
            </a:pPr>
            <a:r>
              <a:rPr lang="cs-CZ" altLang="cs-CZ" sz="1800" b="1" smtClean="0"/>
              <a:t> </a:t>
            </a:r>
            <a:endParaRPr lang="de-DE" altLang="cs-CZ" sz="1800" smtClean="0"/>
          </a:p>
          <a:p>
            <a:pPr>
              <a:buFont typeface="Arial" charset="0"/>
              <a:buNone/>
            </a:pPr>
            <a:r>
              <a:rPr lang="cs-CZ" altLang="cs-CZ" sz="1800" b="1" i="1" smtClean="0"/>
              <a:t>Moto:</a:t>
            </a:r>
            <a:br>
              <a:rPr lang="cs-CZ" altLang="cs-CZ" sz="1800" b="1" i="1" smtClean="0"/>
            </a:br>
            <a:endParaRPr lang="de-DE" altLang="cs-CZ" sz="1800" i="1" smtClean="0"/>
          </a:p>
          <a:p>
            <a:pPr>
              <a:buFont typeface="Arial" charset="0"/>
              <a:buNone/>
            </a:pPr>
            <a:r>
              <a:rPr lang="cs-CZ" altLang="cs-CZ" sz="1800" smtClean="0"/>
              <a:t>Učitel může motivovat žáka různými způsoby, měl by však při tom využívat žákovy motivační zdroje, nedělá-li to, je efekt jeho působení minimální, případně negativní. </a:t>
            </a:r>
            <a:endParaRPr lang="de-DE" altLang="cs-CZ" sz="1800" smtClean="0"/>
          </a:p>
          <a:p>
            <a:pPr>
              <a:buFont typeface="Arial" charset="0"/>
              <a:buNone/>
            </a:pPr>
            <a:r>
              <a:rPr lang="cs-CZ" altLang="cs-CZ" sz="1800" b="1" smtClean="0"/>
              <a:t> </a:t>
            </a:r>
            <a:endParaRPr lang="de-DE" altLang="cs-CZ" smtClean="0"/>
          </a:p>
        </p:txBody>
      </p:sp>
      <p:sp>
        <p:nvSpPr>
          <p:cNvPr id="3" name="Rechteck 2"/>
          <p:cNvSpPr/>
          <p:nvPr/>
        </p:nvSpPr>
        <p:spPr>
          <a:xfrm>
            <a:off x="357188" y="714375"/>
            <a:ext cx="7786687" cy="830263"/>
          </a:xfrm>
          <a:prstGeom prst="rect">
            <a:avLst/>
          </a:prstGeom>
        </p:spPr>
        <p:txBody>
          <a:bodyPr>
            <a:spAutoFit/>
          </a:bodyPr>
          <a:lstStyle/>
          <a:p>
            <a:pPr marL="342900" indent="-342900" eaLnBrk="0" hangingPunct="0">
              <a:spcBef>
                <a:spcPct val="20000"/>
              </a:spcBef>
              <a:defRPr/>
            </a:pPr>
            <a:r>
              <a:rPr lang="cs-CZ" sz="2400" b="1" dirty="0">
                <a:solidFill>
                  <a:prstClr val="black"/>
                </a:solidFill>
                <a:latin typeface="+mj-lt"/>
              </a:rPr>
              <a:t>Část III.   Autodiagnostika psychologické citlivosti učitele  </a:t>
            </a:r>
            <a:br>
              <a:rPr lang="cs-CZ" sz="2400" b="1" dirty="0">
                <a:solidFill>
                  <a:prstClr val="black"/>
                </a:solidFill>
                <a:latin typeface="+mj-lt"/>
              </a:rPr>
            </a:br>
            <a:r>
              <a:rPr lang="cs-CZ" sz="2400" b="1" dirty="0">
                <a:solidFill>
                  <a:prstClr val="black"/>
                </a:solidFill>
                <a:latin typeface="+mj-lt"/>
              </a:rPr>
              <a:t>	   v oblasti  motivace </a:t>
            </a:r>
            <a:endParaRPr lang="de-DE" sz="2400" dirty="0">
              <a:solidFill>
                <a:prstClr val="black"/>
              </a:solidFill>
              <a:latin typeface="+mj-lt"/>
            </a:endParaRPr>
          </a:p>
        </p:txBody>
      </p:sp>
      <p:pic>
        <p:nvPicPr>
          <p:cNvPr id="7172" name="Picture 2" descr="F:\education\7MLiXF3gTS8SjAjYyH5mXD98mAy26bg4_0\Fotolia_773104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0" y="3786188"/>
            <a:ext cx="3355975"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13" name="Group 21"/>
          <p:cNvGraphicFramePr>
            <a:graphicFrameLocks noGrp="1"/>
          </p:cNvGraphicFramePr>
          <p:nvPr>
            <p:ph idx="1"/>
          </p:nvPr>
        </p:nvGraphicFramePr>
        <p:xfrm>
          <a:off x="357188" y="857250"/>
          <a:ext cx="8229600" cy="5489575"/>
        </p:xfrm>
        <a:graphic>
          <a:graphicData uri="http://schemas.openxmlformats.org/drawingml/2006/table">
            <a:tbl>
              <a:tblPr/>
              <a:tblGrid>
                <a:gridCol w="2057400"/>
                <a:gridCol w="2057400"/>
                <a:gridCol w="2100262"/>
                <a:gridCol w="2014538"/>
              </a:tblGrid>
              <a:tr h="3714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cs-CZ" sz="1800" b="1" i="0" u="none" strike="noStrike" cap="none" normalizeH="0" baseline="0" smtClean="0">
                          <a:ln>
                            <a:noFill/>
                          </a:ln>
                          <a:solidFill>
                            <a:schemeClr val="tx1"/>
                          </a:solidFill>
                          <a:effectLst/>
                          <a:latin typeface="Calibri" pitchFamily="34" charset="0"/>
                        </a:rPr>
                        <a:t>úroveň konceptů</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1"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558ED5">
                        <a:alpha val="29019"/>
                      </a:srgb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Calibri" pitchFamily="34" charset="0"/>
                        </a:rPr>
                        <a:t>pojetí výuky předmětu</a:t>
                      </a:r>
                      <a:endParaRPr kumimoji="0" lang="de-DE"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1"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558ED5">
                        <a:alpha val="29019"/>
                      </a:srgb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Calibri" pitchFamily="34" charset="0"/>
                        </a:rPr>
                        <a:t>pojetí úspěšného žáka</a:t>
                      </a:r>
                      <a:endParaRPr kumimoji="0" lang="de-DE"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1"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558ED5">
                        <a:alpha val="29019"/>
                      </a:srgb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1" i="0" u="none" strike="noStrike" cap="none" normalizeH="0" baseline="0" smtClean="0">
                          <a:ln>
                            <a:noFill/>
                          </a:ln>
                          <a:solidFill>
                            <a:schemeClr val="tx1"/>
                          </a:solidFill>
                          <a:effectLst/>
                          <a:latin typeface="Calibri" pitchFamily="34" charset="0"/>
                        </a:rPr>
                        <a:t>psychologická citlivost </a:t>
                      </a:r>
                      <a:endParaRPr kumimoji="0" lang="de-DE"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1"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558ED5">
                        <a:alpha val="29019"/>
                      </a:srgbClr>
                    </a:solidFill>
                  </a:tcPr>
                </a:tc>
              </a:tr>
              <a:tr h="3714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cs-CZ" sz="1800" b="1" i="0" u="none" strike="noStrike" cap="none" normalizeH="0" baseline="0" smtClean="0">
                          <a:ln>
                            <a:noFill/>
                          </a:ln>
                          <a:solidFill>
                            <a:schemeClr val="tx1"/>
                          </a:solidFill>
                          <a:effectLst/>
                          <a:latin typeface="Calibri" pitchFamily="34" charset="0"/>
                        </a:rPr>
                        <a:t>oblast sebereflexe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1"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558ED5">
                        <a:alpha val="29019"/>
                      </a:srgb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cs-CZ" sz="1800" b="0" i="0" u="none" strike="noStrike" cap="none" normalizeH="0" baseline="0" smtClean="0">
                          <a:ln>
                            <a:noFill/>
                          </a:ln>
                          <a:solidFill>
                            <a:schemeClr val="tx1"/>
                          </a:solidFill>
                          <a:effectLst/>
                          <a:latin typeface="Calibri" pitchFamily="34" charset="0"/>
                        </a:rPr>
                        <a:t>charakter vyučování</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Calibri" pitchFamily="34" charset="0"/>
                        </a:rPr>
                        <a:t>profit z vyučování pro různé typy žáků</a:t>
                      </a:r>
                      <a:endParaRPr kumimoji="0" lang="de-DE" altLang="cs-CZ" sz="18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D9D9D9"/>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Calibri" pitchFamily="34" charset="0"/>
                        </a:rPr>
                        <a:t>znalost osobnostních charakteristik  žáků</a:t>
                      </a:r>
                      <a:endParaRPr kumimoji="0" lang="de-DE" altLang="cs-CZ" sz="18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D9D9D9"/>
                    </a:solidFill>
                  </a:tcPr>
                </a:tc>
              </a:tr>
              <a:tr h="371475">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1"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cs-CZ" sz="1800" b="1" i="0" u="none" strike="noStrike" cap="none" normalizeH="0" baseline="0" smtClean="0">
                          <a:ln>
                            <a:noFill/>
                          </a:ln>
                          <a:solidFill>
                            <a:schemeClr val="tx1"/>
                          </a:solidFill>
                          <a:effectLst/>
                          <a:latin typeface="Calibri" pitchFamily="34" charset="0"/>
                        </a:rPr>
                        <a:t>autodiagnostické metody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1"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558ED5">
                        <a:alpha val="29019"/>
                      </a:srgbClr>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smtClean="0">
                          <a:ln>
                            <a:noFill/>
                          </a:ln>
                          <a:solidFill>
                            <a:schemeClr val="tx1"/>
                          </a:solidFill>
                          <a:effectLst/>
                          <a:latin typeface="Calibri" pitchFamily="34" charset="0"/>
                        </a:rPr>
                        <a:t>srovnání:</a:t>
                      </a:r>
                      <a:endParaRPr kumimoji="0" lang="de-DE" altLang="cs-CZ" sz="18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AutoNum type="alphaLcParenR"/>
                        <a:tabLst/>
                      </a:pPr>
                      <a:r>
                        <a:rPr kumimoji="0" lang="cs-CZ" altLang="cs-CZ" sz="1800" b="0" i="0" u="none" strike="noStrike" cap="none" normalizeH="0" baseline="0" smtClean="0">
                          <a:ln>
                            <a:noFill/>
                          </a:ln>
                          <a:solidFill>
                            <a:schemeClr val="tx1"/>
                          </a:solidFill>
                          <a:effectLst/>
                          <a:latin typeface="Calibri" pitchFamily="34" charset="0"/>
                        </a:rPr>
                        <a:t>postojů žáků k předmětu s odhadem učitele</a:t>
                      </a:r>
                    </a:p>
                    <a:p>
                      <a:pPr marL="0" marR="0" lvl="0" indent="0" algn="l" defTabSz="914400" rtl="0" eaLnBrk="1" fontAlgn="base" latinLnBrk="0" hangingPunct="1">
                        <a:lnSpc>
                          <a:spcPct val="100000"/>
                        </a:lnSpc>
                        <a:spcBef>
                          <a:spcPct val="0"/>
                        </a:spcBef>
                        <a:spcAft>
                          <a:spcPct val="0"/>
                        </a:spcAft>
                        <a:buClrTx/>
                        <a:buSzTx/>
                        <a:buFontTx/>
                        <a:buAutoNum type="alphaLcParenR"/>
                        <a:tabLst/>
                      </a:pPr>
                      <a:r>
                        <a:rPr kumimoji="0" lang="cs-CZ" altLang="cs-CZ" sz="1800" b="0" i="0" u="none" strike="noStrike" cap="none" normalizeH="0" baseline="0" smtClean="0">
                          <a:ln>
                            <a:noFill/>
                          </a:ln>
                          <a:solidFill>
                            <a:schemeClr val="tx1"/>
                          </a:solidFill>
                          <a:effectLst/>
                          <a:latin typeface="Calibri" pitchFamily="34" charset="0"/>
                        </a:rPr>
                        <a:t>postojů žáků dané třídy s referenční normou</a:t>
                      </a:r>
                    </a:p>
                    <a:p>
                      <a:pPr marL="0" marR="0" lvl="0" indent="0" algn="l" defTabSz="914400" rtl="0" eaLnBrk="1" fontAlgn="base" latinLnBrk="0" hangingPunct="1">
                        <a:lnSpc>
                          <a:spcPct val="100000"/>
                        </a:lnSpc>
                        <a:spcBef>
                          <a:spcPct val="0"/>
                        </a:spcBef>
                        <a:spcAft>
                          <a:spcPct val="0"/>
                        </a:spcAft>
                        <a:buClrTx/>
                        <a:buSzTx/>
                        <a:buFontTx/>
                        <a:buAutoNum type="alphaLcParenR"/>
                        <a:tabLst/>
                      </a:pPr>
                      <a:r>
                        <a:rPr kumimoji="0" lang="cs-CZ" altLang="cs-CZ" sz="1800" b="0" i="0" u="none" strike="noStrike" cap="none" normalizeH="0" baseline="0" smtClean="0">
                          <a:ln>
                            <a:noFill/>
                          </a:ln>
                          <a:solidFill>
                            <a:schemeClr val="tx1"/>
                          </a:solidFill>
                          <a:effectLst/>
                          <a:latin typeface="Calibri" pitchFamily="34" charset="0"/>
                        </a:rPr>
                        <a:t>odhadu učitele s referenčním vzorkem učitelů</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cs-CZ" sz="18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a:noFill/>
                    </a:lnB>
                    <a:lnTlToBr>
                      <a:noFill/>
                    </a:lnTlToBr>
                    <a:lnBlToTr>
                      <a:noFill/>
                    </a:lnBlToTr>
                    <a:solidFill>
                      <a:srgbClr val="F2F2F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cs-CZ" sz="1800" b="0" i="0" u="none" strike="noStrike" cap="none" normalizeH="0" baseline="0" smtClean="0">
                          <a:ln>
                            <a:noFill/>
                          </a:ln>
                          <a:solidFill>
                            <a:schemeClr val="tx1"/>
                          </a:solidFill>
                          <a:effectLst/>
                          <a:latin typeface="Calibri" pitchFamily="34" charset="0"/>
                        </a:rPr>
                        <a:t>srovnání odhadu výkonnosti žáků učitelem:</a:t>
                      </a:r>
                    </a:p>
                    <a:p>
                      <a:pPr marL="0" marR="0" lvl="0" indent="0" algn="l" defTabSz="914400" rtl="0" eaLnBrk="1" fontAlgn="base" latinLnBrk="0" hangingPunct="1">
                        <a:lnSpc>
                          <a:spcPct val="100000"/>
                        </a:lnSpc>
                        <a:spcBef>
                          <a:spcPct val="0"/>
                        </a:spcBef>
                        <a:spcAft>
                          <a:spcPct val="0"/>
                        </a:spcAft>
                        <a:buClrTx/>
                        <a:buSzTx/>
                        <a:buFontTx/>
                        <a:buAutoNum type="alphaLcParenR"/>
                        <a:tabLst/>
                      </a:pPr>
                      <a:r>
                        <a:rPr kumimoji="0" lang="de-DE" altLang="cs-CZ" sz="1800" b="0" i="0" u="none" strike="noStrike" cap="none" normalizeH="0" baseline="0" smtClean="0">
                          <a:ln>
                            <a:noFill/>
                          </a:ln>
                          <a:solidFill>
                            <a:schemeClr val="tx1"/>
                          </a:solidFill>
                          <a:effectLst/>
                          <a:latin typeface="Calibri" pitchFamily="34" charset="0"/>
                        </a:rPr>
                        <a:t>s učitelovým posouzením a sebeposouzením výkonnových </a:t>
                      </a:r>
                      <a:endParaRPr kumimoji="0" lang="cs-CZ" altLang="cs-CZ" sz="18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cs-CZ" sz="1800" b="0" i="0" u="none" strike="noStrike" cap="none" normalizeH="0" baseline="0" smtClean="0">
                          <a:ln>
                            <a:noFill/>
                          </a:ln>
                          <a:solidFill>
                            <a:schemeClr val="tx1"/>
                          </a:solidFill>
                          <a:effectLst/>
                          <a:latin typeface="Calibri" pitchFamily="34" charset="0"/>
                        </a:rPr>
                        <a:t>chrakteristik žáků</a:t>
                      </a:r>
                      <a:r>
                        <a:rPr kumimoji="0" lang="cs-CZ" altLang="cs-CZ" sz="1800" b="0" i="0" u="none" strike="noStrike" cap="none" normalizeH="0" baseline="0" smtClean="0">
                          <a:ln>
                            <a:noFill/>
                          </a:ln>
                          <a:solidFill>
                            <a:schemeClr val="tx1"/>
                          </a:solidFill>
                          <a:effectLst/>
                          <a:latin typeface="Calibri" pitchFamily="34" charset="0"/>
                        </a:rPr>
                        <a:t> b)s výkonem ve strukturovaném didaktickém testu</a:t>
                      </a:r>
                    </a:p>
                  </a:txBody>
                  <a:tcPr horzOverflow="overflow">
                    <a:lnL>
                      <a:noFill/>
                    </a:lnL>
                    <a:lnR>
                      <a:noFill/>
                    </a:lnR>
                    <a:lnT>
                      <a:noFill/>
                    </a:lnT>
                    <a:lnB>
                      <a:noFill/>
                    </a:lnB>
                    <a:lnTlToBr>
                      <a:noFill/>
                    </a:lnTlToBr>
                    <a:lnBlToTr>
                      <a:noFill/>
                    </a:lnBlToTr>
                    <a:solidFill>
                      <a:srgbClr val="F2F2F2"/>
                    </a:solidFill>
                  </a:tcPr>
                </a:tc>
                <a:tc>
                  <a:txBody>
                    <a:bodyPr/>
                    <a:lstStyle>
                      <a:lvl1pPr eaLnBrk="0" hangingPunct="0">
                        <a:spcBef>
                          <a:spcPct val="20000"/>
                        </a:spcBef>
                        <a:buFont typeface="Arial" charset="0"/>
                        <a:defRPr sz="2800">
                          <a:solidFill>
                            <a:schemeClr val="tx1"/>
                          </a:solidFill>
                          <a:latin typeface="Calibri" pitchFamily="34" charset="0"/>
                        </a:defRPr>
                      </a:lvl1pPr>
                      <a:lvl2pPr marL="742950" indent="-285750" eaLnBrk="0" hangingPunct="0">
                        <a:spcBef>
                          <a:spcPct val="20000"/>
                        </a:spcBef>
                        <a:buFont typeface="Arial" charset="0"/>
                        <a:defRPr sz="2400">
                          <a:solidFill>
                            <a:schemeClr val="tx1"/>
                          </a:solidFill>
                          <a:latin typeface="Calibri" pitchFamily="34" charset="0"/>
                        </a:defRPr>
                      </a:lvl2pPr>
                      <a:lvl3pPr marL="1143000" indent="-228600" eaLnBrk="0" hangingPunct="0">
                        <a:spcBef>
                          <a:spcPct val="20000"/>
                        </a:spcBef>
                        <a:buFont typeface="Arial" charset="0"/>
                        <a:defRPr sz="2000">
                          <a:solidFill>
                            <a:schemeClr val="tx1"/>
                          </a:solidFill>
                          <a:latin typeface="Calibri" pitchFamily="34" charset="0"/>
                        </a:defRPr>
                      </a:lvl3pPr>
                      <a:lvl4pPr marL="1600200" indent="-228600" eaLnBrk="0" hangingPunct="0">
                        <a:spcBef>
                          <a:spcPct val="20000"/>
                        </a:spcBef>
                        <a:buFont typeface="Arial" charset="0"/>
                        <a:defRPr>
                          <a:solidFill>
                            <a:schemeClr val="tx1"/>
                          </a:solidFill>
                          <a:latin typeface="Calibri" pitchFamily="34" charset="0"/>
                        </a:defRPr>
                      </a:lvl4pPr>
                      <a:lvl5pPr marL="2057400" indent="-228600" eaLnBrk="0" hangingPunct="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cs-CZ" sz="1800" b="0" i="0" u="none" strike="noStrike" cap="none" normalizeH="0" baseline="0" smtClean="0">
                          <a:ln>
                            <a:noFill/>
                          </a:ln>
                          <a:solidFill>
                            <a:schemeClr val="tx1"/>
                          </a:solidFill>
                          <a:effectLst/>
                          <a:latin typeface="Calibri" pitchFamily="34" charset="0"/>
                        </a:rPr>
                        <a:t>srovnání učitelova posouzení osobních (motivačních) charakteristik žáků s výsledkem dotazníkových metod v těchto oblastech, vyplněných žáky</a:t>
                      </a:r>
                    </a:p>
                  </a:txBody>
                  <a:tcPr horzOverflow="overflow">
                    <a:lnL>
                      <a:noFill/>
                    </a:lnL>
                    <a:lnR>
                      <a:noFill/>
                    </a:lnR>
                    <a:lnT>
                      <a:noFill/>
                    </a:lnT>
                    <a:lnB>
                      <a:noFill/>
                    </a:lnB>
                    <a:lnTlToBr>
                      <a:noFill/>
                    </a:lnTlToBr>
                    <a:lnBlToTr>
                      <a:noFill/>
                    </a:lnBlToTr>
                    <a:solidFill>
                      <a:srgbClr val="F2F2F2"/>
                    </a:solidFill>
                  </a:tcPr>
                </a:tc>
              </a:tr>
            </a:tbl>
          </a:graphicData>
        </a:graphic>
      </p:graphicFrame>
      <p:sp>
        <p:nvSpPr>
          <p:cNvPr id="8207" name="Textfeld 5"/>
          <p:cNvSpPr txBox="1">
            <a:spLocks noChangeArrowheads="1"/>
          </p:cNvSpPr>
          <p:nvPr/>
        </p:nvSpPr>
        <p:spPr bwMode="auto">
          <a:xfrm>
            <a:off x="285750" y="214313"/>
            <a:ext cx="724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DE" altLang="cs-CZ" sz="2400" b="1"/>
              <a:t>Autodiagnostika jako n</a:t>
            </a:r>
            <a:r>
              <a:rPr lang="cs-CZ" altLang="cs-CZ" sz="2400" b="1"/>
              <a:t>á</a:t>
            </a:r>
            <a:r>
              <a:rPr lang="de-DE" altLang="cs-CZ" sz="2400" b="1"/>
              <a:t>stroj sebereflexe u</a:t>
            </a:r>
            <a:r>
              <a:rPr lang="cs-CZ" altLang="cs-CZ" sz="2400" b="1"/>
              <a:t>čitele</a:t>
            </a:r>
            <a:endParaRPr lang="de-DE" altLang="cs-CZ" sz="24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eaLnBrk="1" hangingPunct="1"/>
            <a:r>
              <a:rPr lang="cs-CZ" altLang="cs-CZ" sz="2400" b="1" smtClean="0"/>
              <a:t>Část I: Autodiagnostika učitelovy implicitní teorie dobré výuky předmětu z hlediska jeho obtížnosti, obliby a významu pro žáky </a:t>
            </a:r>
            <a:r>
              <a:rPr lang="de-DE" altLang="cs-CZ" sz="2000" b="1" smtClean="0"/>
              <a:t/>
            </a:r>
            <a:br>
              <a:rPr lang="de-DE" altLang="cs-CZ" sz="2000" b="1" smtClean="0"/>
            </a:br>
            <a:r>
              <a:rPr lang="cs-CZ" altLang="cs-CZ" sz="2000" smtClean="0"/>
              <a:t/>
            </a:r>
            <a:br>
              <a:rPr lang="cs-CZ" altLang="cs-CZ" sz="2000" smtClean="0"/>
            </a:br>
            <a:endParaRPr lang="de-DE" altLang="cs-CZ" sz="2000" b="1" smtClean="0"/>
          </a:p>
        </p:txBody>
      </p:sp>
      <p:sp>
        <p:nvSpPr>
          <p:cNvPr id="6147" name="Inhaltsplatzhalter 2"/>
          <p:cNvSpPr>
            <a:spLocks noGrp="1"/>
          </p:cNvSpPr>
          <p:nvPr>
            <p:ph idx="1"/>
          </p:nvPr>
        </p:nvSpPr>
        <p:spPr>
          <a:xfrm>
            <a:off x="457200" y="1600200"/>
            <a:ext cx="8229600" cy="1971675"/>
          </a:xfrm>
        </p:spPr>
        <p:txBody>
          <a:bodyPr/>
          <a:lstStyle/>
          <a:p>
            <a:pPr>
              <a:buFont typeface="Arial" charset="0"/>
              <a:buNone/>
              <a:defRPr/>
            </a:pPr>
            <a:r>
              <a:rPr lang="cs-CZ" sz="2000" b="1" i="1" dirty="0" smtClean="0"/>
              <a:t>Téma pro sebereflexi:</a:t>
            </a:r>
          </a:p>
          <a:p>
            <a:pPr>
              <a:buFont typeface="Arial" charset="0"/>
              <a:buNone/>
              <a:defRPr/>
            </a:pPr>
            <a:endParaRPr lang="cs-CZ" sz="2000" b="1" i="1" dirty="0" smtClean="0"/>
          </a:p>
          <a:p>
            <a:pPr>
              <a:buFont typeface="Arial" charset="0"/>
              <a:buNone/>
              <a:defRPr/>
            </a:pPr>
            <a:r>
              <a:rPr lang="cs-CZ" sz="2000" dirty="0" smtClean="0"/>
              <a:t>			   Jak vnímají žáci mé vyučování ?</a:t>
            </a:r>
            <a:endParaRPr lang="de-DE" sz="2000" dirty="0" smtClean="0"/>
          </a:p>
          <a:p>
            <a:pPr>
              <a:buFont typeface="Arial" charset="0"/>
              <a:buNone/>
              <a:defRPr/>
            </a:pPr>
            <a:r>
              <a:rPr lang="cs-CZ" sz="2000" b="1" dirty="0" smtClean="0"/>
              <a:t/>
            </a:r>
            <a:br>
              <a:rPr lang="cs-CZ" sz="2000" b="1" dirty="0" smtClean="0"/>
            </a:br>
            <a:r>
              <a:rPr lang="cs-CZ" sz="1800" dirty="0" smtClean="0">
                <a:solidFill>
                  <a:prstClr val="black"/>
                </a:solidFill>
                <a:ea typeface="+mj-ea"/>
                <a:cs typeface="+mj-cs"/>
              </a:rPr>
              <a:t> </a:t>
            </a:r>
            <a:br>
              <a:rPr lang="cs-CZ" sz="1800" dirty="0" smtClean="0">
                <a:solidFill>
                  <a:prstClr val="black"/>
                </a:solidFill>
                <a:ea typeface="+mj-ea"/>
                <a:cs typeface="+mj-cs"/>
              </a:rPr>
            </a:br>
            <a:endParaRPr lang="de-DE" sz="1800" dirty="0" smtClean="0"/>
          </a:p>
          <a:p>
            <a:pPr>
              <a:buFont typeface="Arial" charset="0"/>
              <a:buNone/>
              <a:defRPr/>
            </a:pPr>
            <a:endParaRPr lang="cs-CZ" sz="1600" dirty="0" smtClean="0"/>
          </a:p>
          <a:p>
            <a:pPr eaLnBrk="1" hangingPunct="1">
              <a:defRPr/>
            </a:pPr>
            <a:endParaRPr lang="cs-CZ" sz="1600" dirty="0" smtClean="0"/>
          </a:p>
        </p:txBody>
      </p:sp>
      <p:pic>
        <p:nvPicPr>
          <p:cNvPr id="9220" name="Picture 5" descr="F:\education\NgVuxRo7hA6rlcBEkI7bKv1iLOaBbPQo_0\Fotolia_2411307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3000375"/>
            <a:ext cx="2246312"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feld 3"/>
          <p:cNvSpPr txBox="1">
            <a:spLocks noChangeArrowheads="1"/>
          </p:cNvSpPr>
          <p:nvPr/>
        </p:nvSpPr>
        <p:spPr bwMode="auto">
          <a:xfrm>
            <a:off x="1460500" y="928688"/>
            <a:ext cx="66008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cs-CZ" altLang="cs-CZ" sz="2000" b="1"/>
              <a:t>Žáky vnímaná a učiteli odhadovaná obliba, obtížnost </a:t>
            </a:r>
          </a:p>
          <a:p>
            <a:pPr algn="ctr" eaLnBrk="1" hangingPunct="1"/>
            <a:r>
              <a:rPr lang="cs-CZ" altLang="cs-CZ" sz="2000" b="1"/>
              <a:t>a význam vyučovacích předmětů</a:t>
            </a:r>
          </a:p>
          <a:p>
            <a:pPr algn="ctr" eaLnBrk="1" hangingPunct="1"/>
            <a:endParaRPr lang="cs-CZ" altLang="cs-CZ" sz="2000" b="1"/>
          </a:p>
          <a:p>
            <a:pPr algn="ctr" eaLnBrk="1" hangingPunct="1"/>
            <a:r>
              <a:rPr lang="cs-CZ" altLang="cs-CZ" b="1"/>
              <a:t>-celkový pohled-</a:t>
            </a:r>
            <a:endParaRPr lang="de-DE" altLang="cs-CZ" b="1"/>
          </a:p>
        </p:txBody>
      </p:sp>
      <p:sp>
        <p:nvSpPr>
          <p:cNvPr id="5" name="Rechteck 4"/>
          <p:cNvSpPr/>
          <p:nvPr/>
        </p:nvSpPr>
        <p:spPr>
          <a:xfrm>
            <a:off x="2928938" y="5786438"/>
            <a:ext cx="3071812" cy="307975"/>
          </a:xfrm>
          <a:prstGeom prst="rect">
            <a:avLst/>
          </a:prstGeom>
        </p:spPr>
        <p:txBody>
          <a:bodyPr>
            <a:spAutoFit/>
          </a:bodyPr>
          <a:lstStyle/>
          <a:p>
            <a:pPr>
              <a:defRPr/>
            </a:pPr>
            <a:r>
              <a:rPr lang="cs-CZ" sz="1400" b="1" i="1" dirty="0">
                <a:latin typeface="+mn-lt"/>
              </a:rPr>
              <a:t>Údaje od 1037 žáků a jejich179 učitelů</a:t>
            </a:r>
            <a:endParaRPr lang="de-DE" sz="1400" b="1" i="1" dirty="0">
              <a:latin typeface="+mn-lt"/>
            </a:endParaRPr>
          </a:p>
        </p:txBody>
      </p:sp>
      <p:pic>
        <p:nvPicPr>
          <p:cNvPr id="10244" name="Picture 2" descr="F:\education\Fotolia_14494491_X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188" y="2857500"/>
            <a:ext cx="371475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Jaký jsem učitel autoevaluace Pavelková 2">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nank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Jaký jsem učitel autoevaluace Pavelková 2</Template>
  <TotalTime>2</TotalTime>
  <Words>1221</Words>
  <Application>Microsoft Office PowerPoint</Application>
  <PresentationFormat>Předvádění na obrazovce (4:3)</PresentationFormat>
  <Paragraphs>684</Paragraphs>
  <Slides>26</Slides>
  <Notes>4</Notes>
  <HiddenSlides>0</HiddenSlides>
  <MMClips>0</MMClips>
  <ScaleCrop>false</ScaleCrop>
  <HeadingPairs>
    <vt:vector size="4" baseType="variant">
      <vt:variant>
        <vt:lpstr>Motiv</vt:lpstr>
      </vt:variant>
      <vt:variant>
        <vt:i4>1</vt:i4>
      </vt:variant>
      <vt:variant>
        <vt:lpstr>Nadpisy snímků</vt:lpstr>
      </vt:variant>
      <vt:variant>
        <vt:i4>26</vt:i4>
      </vt:variant>
    </vt:vector>
  </HeadingPairs>
  <TitlesOfParts>
    <vt:vector size="27" baseType="lpstr">
      <vt:lpstr>Jaký jsem učitel autoevaluace Pavelková 2</vt:lpstr>
      <vt:lpstr>Jaký jsem učitel</vt:lpstr>
      <vt:lpstr>K čemu autodtiagnostika</vt:lpstr>
      <vt:lpstr>Prezentace aplikace PowerPoint</vt:lpstr>
      <vt:lpstr>Část I: Autodiagnostika učitelovy implicitní teorie dobré výuky předmětu z hlediska jeho obtížnosti, obliby a významu pro žáky  </vt:lpstr>
      <vt:lpstr>Prezentace aplikace PowerPoint</vt:lpstr>
      <vt:lpstr>Prezentace aplikace PowerPoint</vt:lpstr>
      <vt:lpstr>Prezentace aplikace PowerPoint</vt:lpstr>
      <vt:lpstr>Část I: Autodiagnostika učitelovy implicitní teorie dobré výuky předmětu z hlediska jeho obtížnosti, obliby a významu pro žáky   </vt:lpstr>
      <vt:lpstr>Prezentace aplikace PowerPoint</vt:lpstr>
      <vt:lpstr>Obliba předmětů z pohledu žáků a učitelů žáků</vt:lpstr>
      <vt:lpstr>Obtížnost předmětů z pohledu žáků a učitelů žáků</vt:lpstr>
      <vt:lpstr>Významnost předmětů z pohledu žáků a učitelů žáků</vt:lpstr>
      <vt:lpstr>Prezentace aplikace PowerPoint</vt:lpstr>
      <vt:lpstr>1. autodiagnostická otázka</vt:lpstr>
      <vt:lpstr>Metoda - žáci</vt:lpstr>
      <vt:lpstr>Prezentace aplikace PowerPoint</vt:lpstr>
      <vt:lpstr> Referenční normy - Český jazyk  </vt:lpstr>
      <vt:lpstr>Prezentace aplikace PowerPoint</vt:lpstr>
      <vt:lpstr>Prezentace aplikace PowerPoint</vt:lpstr>
      <vt:lpstr>Prezentace aplikace PowerPoint</vt:lpstr>
      <vt:lpstr>Prezentace aplikace PowerPoint</vt:lpstr>
      <vt:lpstr>Prezentace aplikace PowerPoint</vt:lpstr>
      <vt:lpstr>2. autodiagnostická otázka</vt:lpstr>
      <vt:lpstr>Prezentace aplikace PowerPoint</vt:lpstr>
      <vt:lpstr>Prezentace aplikace PowerPoint</vt:lpstr>
      <vt:lpstr>Prezentace aplikace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Jaký jsem učitel</dc:title>
  <dc:creator>Hana Valentová</dc:creator>
  <cp:lastModifiedBy>Hana Valentová</cp:lastModifiedBy>
  <cp:revision>2</cp:revision>
  <dcterms:created xsi:type="dcterms:W3CDTF">2014-09-20T09:14:12Z</dcterms:created>
  <dcterms:modified xsi:type="dcterms:W3CDTF">2014-09-20T09:19:51Z</dcterms:modified>
</cp:coreProperties>
</file>