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2"/>
  </p:handoutMasterIdLst>
  <p:sldIdLst>
    <p:sldId id="278" r:id="rId2"/>
    <p:sldId id="265" r:id="rId3"/>
    <p:sldId id="266" r:id="rId4"/>
    <p:sldId id="267" r:id="rId5"/>
    <p:sldId id="273" r:id="rId6"/>
    <p:sldId id="274" r:id="rId7"/>
    <p:sldId id="275" r:id="rId8"/>
    <p:sldId id="268" r:id="rId9"/>
    <p:sldId id="276" r:id="rId10"/>
    <p:sldId id="277" r:id="rId11"/>
  </p:sldIdLst>
  <p:sldSz cx="9144000" cy="6858000" type="screen4x3"/>
  <p:notesSz cx="6858000" cy="9945688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6" d="100"/>
          <a:sy n="46" d="100"/>
        </p:scale>
        <p:origin x="-2076" y="-5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7213"/>
            <a:ext cx="29718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9447213"/>
            <a:ext cx="29718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0B15221-6B8B-4D4B-B958-E953A4DA0C2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18404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82461E-59B3-4DE0-8A75-D9F03B7491F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6847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1882E9-0630-49B0-BFCD-8A7314ED61C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8223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D53D00-EA0F-436D-8EE2-3E56B5F9731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089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44958F-9695-45E7-9697-702E4D63B34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0001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EF8FD5-E205-4173-8571-73BD654BD30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5803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3C6A8F-DD9B-44F4-A4D2-5AC298AE3AD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228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A16A4F-4200-4DEA-8B2C-AEDB6E51066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995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CAFC56-E7A6-466D-AE5F-284EF3033EF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3210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6344F9-417F-4B7C-BAE1-287CE48C428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2469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59FE30-F70A-43D1-B4C6-0D3A10D75D3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6003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  <a:endParaRPr lang="cs-C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FAC132-EEF2-4694-B41C-612D15D96E2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7762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921566D-AEC8-47EB-A421-9806178617D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  <p:bldP spid="1027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666875"/>
          </a:xfrm>
        </p:spPr>
        <p:txBody>
          <a:bodyPr/>
          <a:lstStyle/>
          <a:p>
            <a:pPr eaLnBrk="1" hangingPunct="1"/>
            <a:r>
              <a:rPr lang="cs-CZ" b="1" dirty="0" smtClean="0"/>
              <a:t>KARIÉROVÉ PORADENSTVÍ</a:t>
            </a:r>
            <a:br>
              <a:rPr lang="cs-CZ" b="1" dirty="0" smtClean="0"/>
            </a:br>
            <a:r>
              <a:rPr lang="cs-CZ" b="1" dirty="0" smtClean="0"/>
              <a:t>J. </a:t>
            </a:r>
            <a:r>
              <a:rPr lang="cs-CZ" b="1" dirty="0" err="1" smtClean="0"/>
              <a:t>Holland</a:t>
            </a:r>
            <a:endParaRPr lang="en-US" b="1" dirty="0" smtClean="0"/>
          </a:p>
        </p:txBody>
      </p:sp>
      <p:sp>
        <p:nvSpPr>
          <p:cNvPr id="2051" name="Subtitle 2"/>
          <p:cNvSpPr>
            <a:spLocks noGrp="1"/>
          </p:cNvSpPr>
          <p:nvPr>
            <p:ph type="subTitle" idx="1"/>
          </p:nvPr>
        </p:nvSpPr>
        <p:spPr>
          <a:xfrm>
            <a:off x="1035051" y="3933056"/>
            <a:ext cx="6400800" cy="1752600"/>
          </a:xfrm>
        </p:spPr>
        <p:txBody>
          <a:bodyPr>
            <a:normAutofit/>
          </a:bodyPr>
          <a:lstStyle/>
          <a:p>
            <a:pPr eaLnBrk="1" hangingPunct="1"/>
            <a:r>
              <a:rPr lang="cs-CZ" sz="1600" b="1" dirty="0" smtClean="0">
                <a:solidFill>
                  <a:srgbClr val="898989"/>
                </a:solidFill>
              </a:rPr>
              <a:t>PhDr. </a:t>
            </a:r>
            <a:r>
              <a:rPr lang="cs-CZ" sz="1600" b="1" dirty="0" smtClean="0">
                <a:solidFill>
                  <a:srgbClr val="898989"/>
                </a:solidFill>
              </a:rPr>
              <a:t>Eva Chalupová, PhD.</a:t>
            </a:r>
            <a:endParaRPr lang="en-US" sz="1600" b="1" dirty="0" smtClean="0">
              <a:solidFill>
                <a:srgbClr val="898989"/>
              </a:solidFill>
            </a:endParaRPr>
          </a:p>
        </p:txBody>
      </p:sp>
      <p:pic>
        <p:nvPicPr>
          <p:cNvPr id="4" name="Picture 10" descr="MSMT_logolink_bezVlajky_cb_RGB.ai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5448" y="5067052"/>
            <a:ext cx="4316768" cy="851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Obdélník 1"/>
          <p:cNvSpPr/>
          <p:nvPr/>
        </p:nvSpPr>
        <p:spPr>
          <a:xfrm>
            <a:off x="1511301" y="3244335"/>
            <a:ext cx="54483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cs-CZ" sz="4000" b="1" dirty="0"/>
          </a:p>
          <a:p>
            <a:pPr algn="ctr"/>
            <a:endParaRPr lang="cs-CZ" sz="4000" b="1" dirty="0" smtClean="0"/>
          </a:p>
          <a:p>
            <a:pPr algn="ctr"/>
            <a:endParaRPr lang="cs-CZ" sz="4000" b="1" dirty="0"/>
          </a:p>
          <a:p>
            <a:pPr algn="ctr"/>
            <a:endParaRPr lang="cs-CZ" sz="4000" b="1" dirty="0" smtClean="0"/>
          </a:p>
          <a:p>
            <a:pPr algn="ctr"/>
            <a:endParaRPr lang="cs-CZ" sz="4000" b="1" dirty="0" smtClean="0"/>
          </a:p>
          <a:p>
            <a:pPr algn="ctr"/>
            <a:endParaRPr lang="cs-CZ" sz="4000" b="1" dirty="0"/>
          </a:p>
        </p:txBody>
      </p:sp>
    </p:spTree>
    <p:extLst>
      <p:ext uri="{BB962C8B-B14F-4D97-AF65-F5344CB8AC3E}">
        <p14:creationId xmlns:p14="http://schemas.microsoft.com/office/powerpoint/2010/main" val="1506014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cs-CZ" altLang="cs-CZ" sz="4000" smtClean="0">
                <a:solidFill>
                  <a:schemeClr val="bg1"/>
                </a:solidFill>
              </a:rPr>
              <a:t>Obrázkový test profesní orientace</a:t>
            </a:r>
            <a:endParaRPr lang="cs-CZ" altLang="cs-CZ" sz="2800" smtClean="0">
              <a:solidFill>
                <a:schemeClr val="bg1"/>
              </a:solidFill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305800" cy="4678363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cs-CZ" altLang="cs-CZ" sz="2400" smtClean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</a:pPr>
            <a:r>
              <a:rPr lang="cs-CZ" altLang="cs-CZ" sz="2400" smtClean="0">
                <a:solidFill>
                  <a:schemeClr val="bg1"/>
                </a:solidFill>
              </a:rPr>
              <a:t>IPPP, Praha 2005</a:t>
            </a:r>
          </a:p>
          <a:p>
            <a:pPr>
              <a:lnSpc>
                <a:spcPct val="90000"/>
              </a:lnSpc>
            </a:pPr>
            <a:r>
              <a:rPr lang="cs-CZ" altLang="cs-CZ" sz="2400" smtClean="0">
                <a:solidFill>
                  <a:schemeClr val="bg1"/>
                </a:solidFill>
              </a:rPr>
              <a:t>Hollandova teorie</a:t>
            </a:r>
          </a:p>
          <a:p>
            <a:pPr>
              <a:lnSpc>
                <a:spcPct val="90000"/>
              </a:lnSpc>
            </a:pPr>
            <a:r>
              <a:rPr lang="cs-CZ" altLang="cs-CZ" sz="2400" smtClean="0">
                <a:solidFill>
                  <a:schemeClr val="bg1"/>
                </a:solidFill>
              </a:rPr>
              <a:t>Administrace – individuální, skupinová </a:t>
            </a:r>
          </a:p>
          <a:p>
            <a:pPr>
              <a:lnSpc>
                <a:spcPct val="90000"/>
              </a:lnSpc>
            </a:pPr>
            <a:r>
              <a:rPr lang="cs-CZ" altLang="cs-CZ" sz="2400" smtClean="0">
                <a:solidFill>
                  <a:schemeClr val="bg1"/>
                </a:solidFill>
              </a:rPr>
              <a:t>Fce – diagnostická, didaktická</a:t>
            </a:r>
          </a:p>
          <a:p>
            <a:pPr>
              <a:lnSpc>
                <a:spcPct val="90000"/>
              </a:lnSpc>
            </a:pPr>
            <a:endParaRPr lang="cs-CZ" altLang="cs-CZ" sz="2400" smtClean="0">
              <a:solidFill>
                <a:schemeClr val="bg1"/>
              </a:solidFill>
            </a:endParaRPr>
          </a:p>
          <a:p>
            <a:pPr>
              <a:lnSpc>
                <a:spcPct val="90000"/>
              </a:lnSpc>
            </a:pPr>
            <a:r>
              <a:rPr lang="cs-CZ" altLang="cs-CZ" sz="2400" smtClean="0">
                <a:solidFill>
                  <a:schemeClr val="bg1"/>
                </a:solidFill>
              </a:rPr>
              <a:t>Obrázkový test profesní orientace</a:t>
            </a:r>
          </a:p>
          <a:p>
            <a:pPr>
              <a:lnSpc>
                <a:spcPct val="90000"/>
              </a:lnSpc>
            </a:pPr>
            <a:r>
              <a:rPr lang="cs-CZ" altLang="cs-CZ" sz="2400" smtClean="0">
                <a:solidFill>
                  <a:schemeClr val="bg1"/>
                </a:solidFill>
              </a:rPr>
              <a:t>Zájmový dotazník</a:t>
            </a:r>
          </a:p>
          <a:p>
            <a:pPr>
              <a:lnSpc>
                <a:spcPct val="90000"/>
              </a:lnSpc>
            </a:pPr>
            <a:r>
              <a:rPr lang="cs-CZ" altLang="cs-CZ" sz="2400" smtClean="0">
                <a:solidFill>
                  <a:schemeClr val="bg1"/>
                </a:solidFill>
              </a:rPr>
              <a:t>Dotazník sebehodnocení vlastních schopností, dovedností a zájmů</a:t>
            </a:r>
          </a:p>
          <a:p>
            <a:pPr>
              <a:lnSpc>
                <a:spcPct val="90000"/>
              </a:lnSpc>
            </a:pPr>
            <a:r>
              <a:rPr lang="cs-CZ" altLang="cs-CZ" sz="2400" smtClean="0">
                <a:solidFill>
                  <a:schemeClr val="bg1"/>
                </a:solidFill>
              </a:rPr>
              <a:t>Inventář pracovních činností</a:t>
            </a:r>
          </a:p>
          <a:p>
            <a:pPr>
              <a:lnSpc>
                <a:spcPct val="90000"/>
              </a:lnSpc>
            </a:pPr>
            <a:endParaRPr lang="cs-CZ" altLang="cs-CZ" sz="24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>
                <a:solidFill>
                  <a:schemeClr val="bg1"/>
                </a:solidFill>
              </a:rPr>
              <a:t>J. HOLLAND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cs-CZ" altLang="cs-CZ" sz="2000" smtClean="0">
              <a:solidFill>
                <a:schemeClr val="bg1"/>
              </a:solidFill>
            </a:endParaRPr>
          </a:p>
          <a:p>
            <a:pPr eaLnBrk="1" hangingPunct="1">
              <a:buFontTx/>
              <a:buNone/>
            </a:pPr>
            <a:r>
              <a:rPr lang="cs-CZ" altLang="cs-CZ" sz="2000" smtClean="0">
                <a:solidFill>
                  <a:schemeClr val="bg1"/>
                </a:solidFill>
              </a:rPr>
              <a:t>	– volba povolání ve shodě s osobností (modální typ, individuální typ)</a:t>
            </a:r>
          </a:p>
          <a:p>
            <a:pPr lvl="1" eaLnBrk="1" hangingPunct="1">
              <a:buFontTx/>
              <a:buNone/>
            </a:pPr>
            <a:r>
              <a:rPr lang="cs-CZ" altLang="cs-CZ" sz="2000" smtClean="0">
                <a:solidFill>
                  <a:schemeClr val="bg1"/>
                </a:solidFill>
              </a:rPr>
              <a:t>		</a:t>
            </a:r>
            <a:r>
              <a:rPr lang="cs-CZ" altLang="cs-CZ" sz="1800" smtClean="0">
                <a:solidFill>
                  <a:schemeClr val="bg1"/>
                </a:solidFill>
              </a:rPr>
              <a:t>typ realistický, intelektuální, sociální, konvenční, podnikavý, umělecký</a:t>
            </a:r>
          </a:p>
          <a:p>
            <a:pPr eaLnBrk="1" hangingPunct="1"/>
            <a:endParaRPr lang="cs-CZ" altLang="cs-CZ" sz="2000" smtClean="0">
              <a:solidFill>
                <a:schemeClr val="bg1"/>
              </a:solidFill>
            </a:endParaRPr>
          </a:p>
          <a:p>
            <a:pPr eaLnBrk="1" hangingPunct="1"/>
            <a:endParaRPr lang="cs-CZ" altLang="cs-CZ" sz="2000" smtClean="0">
              <a:solidFill>
                <a:schemeClr val="bg1"/>
              </a:solidFill>
            </a:endParaRPr>
          </a:p>
          <a:p>
            <a:pPr eaLnBrk="1" hangingPunct="1"/>
            <a:r>
              <a:rPr lang="cs-CZ" altLang="cs-CZ" sz="2000" smtClean="0">
                <a:solidFill>
                  <a:schemeClr val="bg1"/>
                </a:solidFill>
              </a:rPr>
              <a:t>6 typů pracovního prostředí</a:t>
            </a:r>
          </a:p>
          <a:p>
            <a:pPr eaLnBrk="1" hangingPunct="1"/>
            <a:endParaRPr lang="cs-CZ" altLang="cs-CZ" sz="2000" smtClean="0">
              <a:solidFill>
                <a:schemeClr val="bg1"/>
              </a:solidFill>
            </a:endParaRPr>
          </a:p>
          <a:p>
            <a:pPr eaLnBrk="1" hangingPunct="1"/>
            <a:r>
              <a:rPr lang="cs-CZ" altLang="cs-CZ" sz="2000" smtClean="0">
                <a:solidFill>
                  <a:schemeClr val="bg1"/>
                </a:solidFill>
              </a:rPr>
              <a:t>6 typů osobnosti </a:t>
            </a:r>
          </a:p>
          <a:p>
            <a:pPr eaLnBrk="1" hangingPunct="1"/>
            <a:endParaRPr lang="cs-CZ" altLang="cs-CZ" sz="2000" smtClean="0">
              <a:solidFill>
                <a:schemeClr val="bg1"/>
              </a:solidFill>
            </a:endParaRPr>
          </a:p>
          <a:p>
            <a:pPr eaLnBrk="1" hangingPunct="1"/>
            <a:r>
              <a:rPr lang="cs-CZ" altLang="cs-CZ" sz="2000" smtClean="0">
                <a:solidFill>
                  <a:schemeClr val="bg1"/>
                </a:solidFill>
              </a:rPr>
              <a:t>shoda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>
                <a:solidFill>
                  <a:schemeClr val="bg1"/>
                </a:solidFill>
              </a:rPr>
              <a:t>TYPY PRACOVNÍHO PROSTŘEDÍ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000" i="1" smtClean="0">
                <a:solidFill>
                  <a:schemeClr val="bg1"/>
                </a:solidFill>
              </a:rPr>
              <a:t>motorické prostředí </a:t>
            </a:r>
            <a:r>
              <a:rPr lang="cs-CZ" altLang="cs-CZ" sz="2000" smtClean="0">
                <a:solidFill>
                  <a:schemeClr val="bg1"/>
                </a:solidFill>
              </a:rPr>
              <a:t>-  zemědělci, strojníci, letci, řidiči, tesaři, maséři, opraváři, švadleny, malíři, zedníci, elektroinstalatéři </a:t>
            </a:r>
          </a:p>
          <a:p>
            <a:pPr eaLnBrk="1" hangingPunct="1"/>
            <a:endParaRPr lang="cs-CZ" altLang="cs-CZ" sz="800" smtClean="0">
              <a:solidFill>
                <a:schemeClr val="bg1"/>
              </a:solidFill>
            </a:endParaRPr>
          </a:p>
          <a:p>
            <a:pPr eaLnBrk="1" hangingPunct="1"/>
            <a:r>
              <a:rPr lang="cs-CZ" altLang="cs-CZ" sz="2000" i="1" smtClean="0">
                <a:solidFill>
                  <a:schemeClr val="bg1"/>
                </a:solidFill>
              </a:rPr>
              <a:t>intelektuální prostředí </a:t>
            </a:r>
            <a:r>
              <a:rPr lang="cs-CZ" altLang="cs-CZ" sz="2000" smtClean="0">
                <a:solidFill>
                  <a:schemeClr val="bg1"/>
                </a:solidFill>
              </a:rPr>
              <a:t>- matematici, chemici, fyzici, biologové</a:t>
            </a:r>
          </a:p>
          <a:p>
            <a:pPr eaLnBrk="1" hangingPunct="1"/>
            <a:endParaRPr lang="cs-CZ" altLang="cs-CZ" sz="800" smtClean="0">
              <a:solidFill>
                <a:schemeClr val="bg1"/>
              </a:solidFill>
            </a:endParaRPr>
          </a:p>
          <a:p>
            <a:pPr eaLnBrk="1" hangingPunct="1"/>
            <a:r>
              <a:rPr lang="cs-CZ" altLang="cs-CZ" sz="2000" i="1" smtClean="0">
                <a:solidFill>
                  <a:schemeClr val="bg1"/>
                </a:solidFill>
              </a:rPr>
              <a:t>estetické prostředí </a:t>
            </a:r>
            <a:r>
              <a:rPr lang="cs-CZ" altLang="cs-CZ" sz="2000" smtClean="0">
                <a:solidFill>
                  <a:schemeClr val="bg1"/>
                </a:solidFill>
              </a:rPr>
              <a:t>- hudebníci, výtvarníci, aranžéři, sochaři, malíři, spisovatelé, básníci</a:t>
            </a:r>
          </a:p>
          <a:p>
            <a:pPr eaLnBrk="1" hangingPunct="1"/>
            <a:endParaRPr lang="cs-CZ" altLang="cs-CZ" sz="800" smtClean="0">
              <a:solidFill>
                <a:schemeClr val="bg1"/>
              </a:solidFill>
            </a:endParaRPr>
          </a:p>
          <a:p>
            <a:pPr eaLnBrk="1" hangingPunct="1"/>
            <a:r>
              <a:rPr lang="cs-CZ" altLang="cs-CZ" sz="2000" i="1" smtClean="0">
                <a:solidFill>
                  <a:schemeClr val="bg1"/>
                </a:solidFill>
              </a:rPr>
              <a:t>podpůrné prostředí -</a:t>
            </a:r>
            <a:r>
              <a:rPr lang="cs-CZ" altLang="cs-CZ" sz="2000" smtClean="0">
                <a:solidFill>
                  <a:schemeClr val="bg1"/>
                </a:solidFill>
              </a:rPr>
              <a:t> učitelé, poradci, sociální pracovníci, diplomaté  </a:t>
            </a:r>
          </a:p>
          <a:p>
            <a:pPr eaLnBrk="1" hangingPunct="1"/>
            <a:endParaRPr lang="cs-CZ" altLang="cs-CZ" sz="800" smtClean="0">
              <a:solidFill>
                <a:schemeClr val="bg1"/>
              </a:solidFill>
            </a:endParaRPr>
          </a:p>
          <a:p>
            <a:pPr eaLnBrk="1" hangingPunct="1"/>
            <a:r>
              <a:rPr lang="cs-CZ" altLang="cs-CZ" sz="2000" i="1" smtClean="0">
                <a:solidFill>
                  <a:schemeClr val="bg1"/>
                </a:solidFill>
              </a:rPr>
              <a:t>přesvědčující prostředí </a:t>
            </a:r>
            <a:r>
              <a:rPr lang="cs-CZ" altLang="cs-CZ" sz="2000" smtClean="0">
                <a:solidFill>
                  <a:schemeClr val="bg1"/>
                </a:solidFill>
              </a:rPr>
              <a:t> -  státní funkcionáři, řídící pracovníci, úředníci pojišťoven, právníci, obchodníci</a:t>
            </a:r>
          </a:p>
          <a:p>
            <a:pPr eaLnBrk="1" hangingPunct="1"/>
            <a:endParaRPr lang="cs-CZ" altLang="cs-CZ" sz="800" smtClean="0">
              <a:solidFill>
                <a:schemeClr val="bg1"/>
              </a:solidFill>
            </a:endParaRPr>
          </a:p>
          <a:p>
            <a:pPr eaLnBrk="1" hangingPunct="1"/>
            <a:r>
              <a:rPr lang="cs-CZ" altLang="cs-CZ" sz="2000" i="1" smtClean="0">
                <a:solidFill>
                  <a:schemeClr val="bg1"/>
                </a:solidFill>
              </a:rPr>
              <a:t>konformní prostředí </a:t>
            </a:r>
            <a:r>
              <a:rPr lang="cs-CZ" altLang="cs-CZ" sz="2000" smtClean="0">
                <a:solidFill>
                  <a:schemeClr val="bg1"/>
                </a:solidFill>
              </a:rPr>
              <a:t>- administrativní pracovníci, účetní, sekretáři </a:t>
            </a:r>
          </a:p>
          <a:p>
            <a:pPr eaLnBrk="1" hangingPunct="1"/>
            <a:endParaRPr lang="cs-CZ" altLang="cs-CZ" sz="20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200" smtClean="0">
                <a:solidFill>
                  <a:schemeClr val="bg1"/>
                </a:solidFill>
              </a:rPr>
              <a:t>TYP OSOBNOSTI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400" smtClean="0">
                <a:solidFill>
                  <a:schemeClr val="bg1"/>
                </a:solidFill>
              </a:rPr>
              <a:t>R - realistický typ</a:t>
            </a:r>
          </a:p>
          <a:p>
            <a:pPr eaLnBrk="1" hangingPunct="1"/>
            <a:endParaRPr lang="cs-CZ" altLang="cs-CZ" sz="800" smtClean="0">
              <a:solidFill>
                <a:schemeClr val="bg1"/>
              </a:solidFill>
            </a:endParaRPr>
          </a:p>
          <a:p>
            <a:pPr eaLnBrk="1" hangingPunct="1"/>
            <a:r>
              <a:rPr lang="cs-CZ" altLang="cs-CZ" sz="2400" smtClean="0">
                <a:solidFill>
                  <a:schemeClr val="bg1"/>
                </a:solidFill>
              </a:rPr>
              <a:t>I (investigative) – výzkumný, kognitivní</a:t>
            </a:r>
          </a:p>
          <a:p>
            <a:pPr eaLnBrk="1" hangingPunct="1"/>
            <a:endParaRPr lang="cs-CZ" altLang="cs-CZ" sz="800" smtClean="0">
              <a:solidFill>
                <a:schemeClr val="bg1"/>
              </a:solidFill>
            </a:endParaRPr>
          </a:p>
          <a:p>
            <a:pPr eaLnBrk="1" hangingPunct="1"/>
            <a:r>
              <a:rPr lang="cs-CZ" altLang="cs-CZ" sz="2400" smtClean="0">
                <a:solidFill>
                  <a:schemeClr val="bg1"/>
                </a:solidFill>
              </a:rPr>
              <a:t>A (artistic) – umělecký</a:t>
            </a:r>
          </a:p>
          <a:p>
            <a:pPr eaLnBrk="1" hangingPunct="1"/>
            <a:endParaRPr lang="cs-CZ" altLang="cs-CZ" sz="800" smtClean="0">
              <a:solidFill>
                <a:schemeClr val="bg1"/>
              </a:solidFill>
            </a:endParaRPr>
          </a:p>
          <a:p>
            <a:pPr eaLnBrk="1" hangingPunct="1"/>
            <a:r>
              <a:rPr lang="cs-CZ" altLang="cs-CZ" sz="2400" smtClean="0">
                <a:solidFill>
                  <a:schemeClr val="bg1"/>
                </a:solidFill>
              </a:rPr>
              <a:t>S – sociální</a:t>
            </a:r>
          </a:p>
          <a:p>
            <a:pPr eaLnBrk="1" hangingPunct="1"/>
            <a:endParaRPr lang="cs-CZ" altLang="cs-CZ" sz="800" smtClean="0">
              <a:solidFill>
                <a:schemeClr val="bg1"/>
              </a:solidFill>
            </a:endParaRPr>
          </a:p>
          <a:p>
            <a:pPr eaLnBrk="1" hangingPunct="1"/>
            <a:r>
              <a:rPr lang="cs-CZ" altLang="cs-CZ" sz="2400" smtClean="0">
                <a:solidFill>
                  <a:schemeClr val="bg1"/>
                </a:solidFill>
              </a:rPr>
              <a:t>E (enterprising) – podnikavý, přesvědčující, motivační</a:t>
            </a:r>
          </a:p>
          <a:p>
            <a:pPr eaLnBrk="1" hangingPunct="1"/>
            <a:endParaRPr lang="cs-CZ" altLang="cs-CZ" sz="800" smtClean="0">
              <a:solidFill>
                <a:schemeClr val="bg1"/>
              </a:solidFill>
            </a:endParaRPr>
          </a:p>
          <a:p>
            <a:pPr eaLnBrk="1" hangingPunct="1"/>
            <a:r>
              <a:rPr lang="cs-CZ" altLang="cs-CZ" sz="2400" smtClean="0">
                <a:solidFill>
                  <a:schemeClr val="bg1"/>
                </a:solidFill>
              </a:rPr>
              <a:t>C (conventional) – konvenční, přizpůsobivý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274638"/>
            <a:ext cx="8147050" cy="274637"/>
          </a:xfrm>
        </p:spPr>
        <p:txBody>
          <a:bodyPr/>
          <a:lstStyle/>
          <a:p>
            <a:pPr algn="l" eaLnBrk="1" hangingPunct="1"/>
            <a:endParaRPr lang="cs-CZ" altLang="cs-CZ" sz="2000" u="sng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692150"/>
            <a:ext cx="8147050" cy="543401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altLang="cs-CZ" sz="2400" b="1" u="sng" smtClean="0">
                <a:solidFill>
                  <a:schemeClr val="bg1"/>
                </a:solidFill>
              </a:rPr>
              <a:t>R – realistický typ</a:t>
            </a:r>
          </a:p>
          <a:p>
            <a:pPr eaLnBrk="1" hangingPunct="1">
              <a:buFontTx/>
              <a:buNone/>
            </a:pPr>
            <a:endParaRPr lang="cs-CZ" altLang="cs-CZ" sz="1000" b="1" u="sng" smtClean="0">
              <a:solidFill>
                <a:schemeClr val="bg1"/>
              </a:solidFill>
            </a:endParaRPr>
          </a:p>
          <a:p>
            <a:pPr eaLnBrk="1" hangingPunct="1"/>
            <a:r>
              <a:rPr lang="cs-CZ" altLang="cs-CZ" sz="2000" smtClean="0">
                <a:solidFill>
                  <a:schemeClr val="bg1"/>
                </a:solidFill>
              </a:rPr>
              <a:t>Fyzická síla, motorická koordinace, obratnost.</a:t>
            </a:r>
          </a:p>
          <a:p>
            <a:pPr eaLnBrk="1" hangingPunct="1"/>
            <a:r>
              <a:rPr lang="cs-CZ" altLang="cs-CZ" sz="2000" smtClean="0">
                <a:solidFill>
                  <a:schemeClr val="bg1"/>
                </a:solidFill>
              </a:rPr>
              <a:t>Konkrétní dobře definované problémy.</a:t>
            </a:r>
          </a:p>
          <a:p>
            <a:pPr eaLnBrk="1" hangingPunct="1"/>
            <a:r>
              <a:rPr lang="cs-CZ" altLang="cs-CZ" sz="2000" smtClean="0">
                <a:solidFill>
                  <a:schemeClr val="bg1"/>
                </a:solidFill>
              </a:rPr>
              <a:t>Raději úkol manuálně provede (než o  něm přemýšlí).</a:t>
            </a:r>
          </a:p>
          <a:p>
            <a:pPr eaLnBrk="1" hangingPunct="1"/>
            <a:r>
              <a:rPr lang="cs-CZ" altLang="cs-CZ" sz="2000" smtClean="0">
                <a:solidFill>
                  <a:schemeClr val="bg1"/>
                </a:solidFill>
              </a:rPr>
              <a:t>Vyhýbá se situacím, které vyžadují verbální a interpersonální obratnost.</a:t>
            </a:r>
          </a:p>
          <a:p>
            <a:pPr eaLnBrk="1" hangingPunct="1"/>
            <a:endParaRPr lang="cs-CZ" altLang="cs-CZ" sz="1000" smtClean="0">
              <a:solidFill>
                <a:schemeClr val="bg1"/>
              </a:solidFill>
            </a:endParaRPr>
          </a:p>
          <a:p>
            <a:pPr eaLnBrk="1" hangingPunct="1">
              <a:buFontTx/>
              <a:buNone/>
            </a:pPr>
            <a:r>
              <a:rPr lang="cs-CZ" altLang="cs-CZ" sz="2400" b="1" u="sng" smtClean="0">
                <a:solidFill>
                  <a:schemeClr val="bg1"/>
                </a:solidFill>
              </a:rPr>
              <a:t>I (investigative) – výzkumný, kognitivní</a:t>
            </a:r>
          </a:p>
          <a:p>
            <a:pPr eaLnBrk="1" hangingPunct="1">
              <a:buFontTx/>
              <a:buNone/>
            </a:pPr>
            <a:endParaRPr lang="cs-CZ" altLang="cs-CZ" sz="1000" u="sng" smtClean="0">
              <a:solidFill>
                <a:schemeClr val="bg1"/>
              </a:solidFill>
            </a:endParaRPr>
          </a:p>
          <a:p>
            <a:pPr eaLnBrk="1" hangingPunct="1"/>
            <a:r>
              <a:rPr lang="cs-CZ" altLang="cs-CZ" sz="2000" smtClean="0">
                <a:solidFill>
                  <a:schemeClr val="bg1"/>
                </a:solidFill>
              </a:rPr>
              <a:t>Problémy teoreticky promýšlet.</a:t>
            </a:r>
          </a:p>
          <a:p>
            <a:pPr eaLnBrk="1" hangingPunct="1"/>
            <a:r>
              <a:rPr lang="cs-CZ" altLang="cs-CZ" sz="2000" smtClean="0">
                <a:solidFill>
                  <a:schemeClr val="bg1"/>
                </a:solidFill>
              </a:rPr>
              <a:t>Sklony pochopit a myšlenkově organizovat tento svět.</a:t>
            </a:r>
          </a:p>
          <a:p>
            <a:pPr eaLnBrk="1" hangingPunct="1"/>
            <a:r>
              <a:rPr lang="cs-CZ" altLang="cs-CZ" sz="2000" smtClean="0">
                <a:solidFill>
                  <a:schemeClr val="bg1"/>
                </a:solidFill>
              </a:rPr>
              <a:t>Nejasné, obtížné úkoly, abstrakce, nekonvenční hodnoty a postoje.</a:t>
            </a:r>
          </a:p>
          <a:p>
            <a:pPr eaLnBrk="1" hangingPunct="1"/>
            <a:r>
              <a:rPr lang="cs-CZ" altLang="cs-CZ" sz="2000" smtClean="0">
                <a:solidFill>
                  <a:schemeClr val="bg1"/>
                </a:solidFill>
              </a:rPr>
              <a:t>Vyhýbá se interpersonálním problémům.</a:t>
            </a:r>
          </a:p>
          <a:p>
            <a:pPr eaLnBrk="1" hangingPunct="1"/>
            <a:endParaRPr lang="cs-CZ" altLang="cs-CZ" sz="2000" smtClean="0">
              <a:solidFill>
                <a:schemeClr val="bg1"/>
              </a:solidFill>
            </a:endParaRPr>
          </a:p>
          <a:p>
            <a:pPr eaLnBrk="1" hangingPunct="1"/>
            <a:endParaRPr lang="cs-CZ" altLang="cs-CZ" sz="20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274638"/>
            <a:ext cx="8147050" cy="346075"/>
          </a:xfrm>
        </p:spPr>
        <p:txBody>
          <a:bodyPr/>
          <a:lstStyle/>
          <a:p>
            <a:pPr eaLnBrk="1" hangingPunct="1"/>
            <a:endParaRPr lang="cs-CZ" altLang="cs-CZ" sz="400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765175"/>
            <a:ext cx="8218487" cy="536098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altLang="cs-CZ" sz="2400" b="1" u="sng" smtClean="0">
                <a:solidFill>
                  <a:schemeClr val="bg1"/>
                </a:solidFill>
              </a:rPr>
              <a:t>A (artistic) – umělecký</a:t>
            </a:r>
          </a:p>
          <a:p>
            <a:pPr eaLnBrk="1" hangingPunct="1">
              <a:buFontTx/>
              <a:buNone/>
            </a:pPr>
            <a:endParaRPr lang="cs-CZ" altLang="cs-CZ" sz="1000" b="1" u="sng" smtClean="0">
              <a:solidFill>
                <a:schemeClr val="bg1"/>
              </a:solidFill>
            </a:endParaRPr>
          </a:p>
          <a:p>
            <a:pPr eaLnBrk="1" hangingPunct="1"/>
            <a:r>
              <a:rPr lang="cs-CZ" altLang="cs-CZ" sz="2000" smtClean="0">
                <a:solidFill>
                  <a:schemeClr val="bg1"/>
                </a:solidFill>
              </a:rPr>
              <a:t>Nepřímé vztahy k ostatním lidem, vyhýbá se problémům vyžadujícím interpersonální interakci.</a:t>
            </a:r>
          </a:p>
          <a:p>
            <a:pPr eaLnBrk="1" hangingPunct="1"/>
            <a:r>
              <a:rPr lang="cs-CZ" altLang="cs-CZ" sz="2000" smtClean="0">
                <a:solidFill>
                  <a:schemeClr val="bg1"/>
                </a:solidFill>
              </a:rPr>
              <a:t>Velká potřeba pro individuální vyjádření, sebevyjádření uměleckým způsobem, větší potřeba přímého emočního vyjádření.</a:t>
            </a:r>
          </a:p>
          <a:p>
            <a:pPr eaLnBrk="1" hangingPunct="1"/>
            <a:r>
              <a:rPr lang="cs-CZ" altLang="cs-CZ" sz="2000" smtClean="0">
                <a:solidFill>
                  <a:schemeClr val="bg1"/>
                </a:solidFill>
              </a:rPr>
              <a:t>Raději úkol manuálně provede (než o  něm přemýšlí).</a:t>
            </a:r>
          </a:p>
          <a:p>
            <a:pPr eaLnBrk="1" hangingPunct="1"/>
            <a:endParaRPr lang="cs-CZ" altLang="cs-CZ" sz="1000" smtClean="0">
              <a:solidFill>
                <a:schemeClr val="bg1"/>
              </a:solidFill>
            </a:endParaRPr>
          </a:p>
          <a:p>
            <a:pPr eaLnBrk="1" hangingPunct="1">
              <a:buFontTx/>
              <a:buNone/>
            </a:pPr>
            <a:r>
              <a:rPr lang="cs-CZ" altLang="cs-CZ" sz="2400" b="1" u="sng" smtClean="0">
                <a:solidFill>
                  <a:schemeClr val="bg1"/>
                </a:solidFill>
              </a:rPr>
              <a:t>S – sociální</a:t>
            </a:r>
          </a:p>
          <a:p>
            <a:pPr eaLnBrk="1" hangingPunct="1">
              <a:buFontTx/>
              <a:buNone/>
            </a:pPr>
            <a:endParaRPr lang="cs-CZ" altLang="cs-CZ" sz="1000" u="sng" smtClean="0">
              <a:solidFill>
                <a:schemeClr val="bg1"/>
              </a:solidFill>
            </a:endParaRPr>
          </a:p>
          <a:p>
            <a:pPr eaLnBrk="1" hangingPunct="1"/>
            <a:r>
              <a:rPr lang="cs-CZ" altLang="cs-CZ" sz="2000" smtClean="0">
                <a:solidFill>
                  <a:schemeClr val="bg1"/>
                </a:solidFill>
              </a:rPr>
              <a:t>Učitelské a terapeutické role.</a:t>
            </a:r>
          </a:p>
          <a:p>
            <a:pPr eaLnBrk="1" hangingPunct="1"/>
            <a:r>
              <a:rPr lang="cs-CZ" altLang="cs-CZ" sz="2000" smtClean="0">
                <a:solidFill>
                  <a:schemeClr val="bg1"/>
                </a:solidFill>
              </a:rPr>
              <a:t>Verbální a interpersonální obratnost.</a:t>
            </a:r>
          </a:p>
          <a:p>
            <a:pPr eaLnBrk="1" hangingPunct="1"/>
            <a:r>
              <a:rPr lang="cs-CZ" altLang="cs-CZ" sz="2000" smtClean="0">
                <a:solidFill>
                  <a:schemeClr val="bg1"/>
                </a:solidFill>
              </a:rPr>
              <a:t>Humanistické hodnoty.</a:t>
            </a:r>
          </a:p>
          <a:p>
            <a:pPr eaLnBrk="1" hangingPunct="1"/>
            <a:endParaRPr lang="cs-CZ" altLang="cs-CZ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74638"/>
            <a:ext cx="8002587" cy="274637"/>
          </a:xfrm>
        </p:spPr>
        <p:txBody>
          <a:bodyPr/>
          <a:lstStyle/>
          <a:p>
            <a:pPr eaLnBrk="1" hangingPunct="1"/>
            <a:endParaRPr lang="cs-CZ" altLang="cs-CZ" sz="4000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692150"/>
            <a:ext cx="8218487" cy="5434013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 u="sng" smtClean="0">
                <a:solidFill>
                  <a:schemeClr val="bg1"/>
                </a:solidFill>
              </a:rPr>
              <a:t>E (enterprising) – podnikavý, přesvědčující, motivační</a:t>
            </a:r>
          </a:p>
          <a:p>
            <a:pPr eaLnBrk="1" hangingPunct="1"/>
            <a:r>
              <a:rPr lang="cs-CZ" altLang="cs-CZ" sz="2000" smtClean="0">
                <a:solidFill>
                  <a:schemeClr val="bg1"/>
                </a:solidFill>
              </a:rPr>
              <a:t>Verbální obratnost – ovládání druhých.</a:t>
            </a:r>
          </a:p>
          <a:p>
            <a:pPr eaLnBrk="1" hangingPunct="1"/>
            <a:r>
              <a:rPr lang="cs-CZ" altLang="cs-CZ" sz="2000" smtClean="0">
                <a:solidFill>
                  <a:schemeClr val="bg1"/>
                </a:solidFill>
              </a:rPr>
              <a:t>Silné dominantní a mocenské tendence.</a:t>
            </a:r>
          </a:p>
          <a:p>
            <a:pPr eaLnBrk="1" hangingPunct="1"/>
            <a:r>
              <a:rPr lang="cs-CZ" altLang="cs-CZ" sz="2000" smtClean="0">
                <a:solidFill>
                  <a:schemeClr val="bg1"/>
                </a:solidFill>
              </a:rPr>
              <a:t>Potřeba obtížných, náročných a nejasných verbálních úkolů.</a:t>
            </a:r>
          </a:p>
          <a:p>
            <a:pPr eaLnBrk="1" hangingPunct="1"/>
            <a:r>
              <a:rPr lang="cs-CZ" altLang="cs-CZ" sz="2000" smtClean="0">
                <a:solidFill>
                  <a:schemeClr val="bg1"/>
                </a:solidFill>
              </a:rPr>
              <a:t>Zájem o sebeuplatnění, moc, významné společenské postavení a vůdčí roli.</a:t>
            </a:r>
          </a:p>
          <a:p>
            <a:pPr eaLnBrk="1" hangingPunct="1"/>
            <a:endParaRPr lang="cs-CZ" altLang="cs-CZ" sz="1000" smtClean="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 u="sng" smtClean="0">
                <a:solidFill>
                  <a:schemeClr val="bg1"/>
                </a:solidFill>
              </a:rPr>
              <a:t>C (conventional) – konvenční, přizpůsobivý</a:t>
            </a:r>
          </a:p>
          <a:p>
            <a:pPr eaLnBrk="1" hangingPunct="1"/>
            <a:r>
              <a:rPr lang="cs-CZ" altLang="cs-CZ" sz="2000" smtClean="0">
                <a:solidFill>
                  <a:schemeClr val="bg1"/>
                </a:solidFill>
              </a:rPr>
              <a:t>Stabilizované a přesně definované administrativní činnosti, podřízené role, konformita.</a:t>
            </a:r>
          </a:p>
          <a:p>
            <a:pPr eaLnBrk="1" hangingPunct="1"/>
            <a:r>
              <a:rPr lang="cs-CZ" altLang="cs-CZ" sz="2000" smtClean="0">
                <a:solidFill>
                  <a:schemeClr val="bg1"/>
                </a:solidFill>
              </a:rPr>
              <a:t>Posuzují se podle toho, jak je soudí druzí, nadměrná sebekontrola.</a:t>
            </a:r>
          </a:p>
          <a:p>
            <a:pPr eaLnBrk="1" hangingPunct="1"/>
            <a:r>
              <a:rPr lang="cs-CZ" altLang="cs-CZ" sz="2000" smtClean="0">
                <a:solidFill>
                  <a:schemeClr val="bg1"/>
                </a:solidFill>
              </a:rPr>
              <a:t>Mají zájem o pravidla a regulace pro život.</a:t>
            </a:r>
          </a:p>
          <a:p>
            <a:pPr eaLnBrk="1" hangingPunct="1"/>
            <a:endParaRPr lang="cs-CZ" altLang="cs-CZ" sz="2000" smtClean="0">
              <a:solidFill>
                <a:schemeClr val="bg1"/>
              </a:solidFill>
            </a:endParaRPr>
          </a:p>
          <a:p>
            <a:pPr eaLnBrk="1" hangingPunct="1"/>
            <a:endParaRPr lang="cs-CZ" altLang="cs-CZ" sz="2000" smtClean="0">
              <a:solidFill>
                <a:schemeClr val="bg1"/>
              </a:solidFill>
            </a:endParaRPr>
          </a:p>
          <a:p>
            <a:pPr eaLnBrk="1" hangingPunct="1"/>
            <a:endParaRPr lang="cs-CZ" altLang="cs-CZ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000" smtClean="0">
                <a:solidFill>
                  <a:schemeClr val="bg1"/>
                </a:solidFill>
              </a:rPr>
              <a:t>SHODA – typ prostředí + typ osobnosti</a:t>
            </a:r>
          </a:p>
        </p:txBody>
      </p:sp>
      <p:sp>
        <p:nvSpPr>
          <p:cNvPr id="20483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38600" cy="4781550"/>
          </a:xfrm>
        </p:spPr>
        <p:txBody>
          <a:bodyPr/>
          <a:lstStyle/>
          <a:p>
            <a:pPr eaLnBrk="1" hangingPunct="1"/>
            <a:r>
              <a:rPr lang="cs-CZ" altLang="cs-CZ" sz="1800" b="1" i="1" smtClean="0">
                <a:solidFill>
                  <a:schemeClr val="bg1"/>
                </a:solidFill>
              </a:rPr>
              <a:t>TYP PROSTŘEDÍ</a:t>
            </a:r>
          </a:p>
          <a:p>
            <a:pPr eaLnBrk="1" hangingPunct="1"/>
            <a:endParaRPr lang="cs-CZ" altLang="cs-CZ" sz="1800" i="1" smtClean="0">
              <a:solidFill>
                <a:schemeClr val="bg1"/>
              </a:solidFill>
            </a:endParaRPr>
          </a:p>
          <a:p>
            <a:pPr eaLnBrk="1" hangingPunct="1"/>
            <a:r>
              <a:rPr lang="cs-CZ" altLang="cs-CZ" sz="1800" i="1" smtClean="0">
                <a:solidFill>
                  <a:schemeClr val="bg1"/>
                </a:solidFill>
              </a:rPr>
              <a:t>motorické prostředí</a:t>
            </a:r>
            <a:endParaRPr lang="cs-CZ" altLang="cs-CZ" sz="1800" smtClean="0">
              <a:solidFill>
                <a:schemeClr val="bg1"/>
              </a:solidFill>
            </a:endParaRPr>
          </a:p>
          <a:p>
            <a:pPr eaLnBrk="1" hangingPunct="1"/>
            <a:r>
              <a:rPr lang="cs-CZ" altLang="cs-CZ" sz="1800" i="1" smtClean="0">
                <a:solidFill>
                  <a:schemeClr val="bg1"/>
                </a:solidFill>
              </a:rPr>
              <a:t>intelektuální prostředí</a:t>
            </a:r>
          </a:p>
          <a:p>
            <a:pPr eaLnBrk="1" hangingPunct="1"/>
            <a:endParaRPr lang="cs-CZ" altLang="cs-CZ" sz="1800" smtClean="0">
              <a:solidFill>
                <a:schemeClr val="bg1"/>
              </a:solidFill>
            </a:endParaRPr>
          </a:p>
          <a:p>
            <a:pPr eaLnBrk="1" hangingPunct="1"/>
            <a:r>
              <a:rPr lang="cs-CZ" altLang="cs-CZ" sz="1800" i="1" smtClean="0">
                <a:solidFill>
                  <a:schemeClr val="bg1"/>
                </a:solidFill>
              </a:rPr>
              <a:t>estetické prostředí</a:t>
            </a:r>
            <a:endParaRPr lang="cs-CZ" altLang="cs-CZ" sz="1800" smtClean="0">
              <a:solidFill>
                <a:schemeClr val="bg1"/>
              </a:solidFill>
            </a:endParaRPr>
          </a:p>
          <a:p>
            <a:pPr eaLnBrk="1" hangingPunct="1"/>
            <a:r>
              <a:rPr lang="cs-CZ" altLang="cs-CZ" sz="1800" i="1" smtClean="0">
                <a:solidFill>
                  <a:schemeClr val="bg1"/>
                </a:solidFill>
              </a:rPr>
              <a:t>podpůrné prostředí</a:t>
            </a:r>
            <a:endParaRPr lang="cs-CZ" altLang="cs-CZ" sz="1800" smtClean="0">
              <a:solidFill>
                <a:schemeClr val="bg1"/>
              </a:solidFill>
            </a:endParaRPr>
          </a:p>
          <a:p>
            <a:pPr eaLnBrk="1" hangingPunct="1"/>
            <a:r>
              <a:rPr lang="cs-CZ" altLang="cs-CZ" sz="1800" i="1" smtClean="0">
                <a:solidFill>
                  <a:schemeClr val="bg1"/>
                </a:solidFill>
              </a:rPr>
              <a:t>přesvědčující prostředí</a:t>
            </a:r>
          </a:p>
          <a:p>
            <a:pPr eaLnBrk="1" hangingPunct="1"/>
            <a:endParaRPr lang="cs-CZ" altLang="cs-CZ" sz="1800" smtClean="0">
              <a:solidFill>
                <a:schemeClr val="bg1"/>
              </a:solidFill>
            </a:endParaRPr>
          </a:p>
          <a:p>
            <a:pPr eaLnBrk="1" hangingPunct="1"/>
            <a:r>
              <a:rPr lang="cs-CZ" altLang="cs-CZ" sz="1800" i="1" smtClean="0">
                <a:solidFill>
                  <a:schemeClr val="bg1"/>
                </a:solidFill>
              </a:rPr>
              <a:t>konformní prostředí</a:t>
            </a:r>
          </a:p>
          <a:p>
            <a:pPr eaLnBrk="1" hangingPunct="1">
              <a:buFontTx/>
              <a:buNone/>
            </a:pPr>
            <a:endParaRPr lang="cs-CZ" altLang="cs-CZ" sz="1800" i="1" smtClean="0">
              <a:solidFill>
                <a:schemeClr val="bg1"/>
              </a:solidFill>
            </a:endParaRPr>
          </a:p>
          <a:p>
            <a:pPr eaLnBrk="1" hangingPunct="1">
              <a:buFontTx/>
              <a:buNone/>
            </a:pPr>
            <a:r>
              <a:rPr lang="cs-CZ" altLang="cs-CZ" sz="1800" i="1" smtClean="0">
                <a:solidFill>
                  <a:schemeClr val="bg1"/>
                </a:solidFill>
              </a:rPr>
              <a:t>-----------------------------------------</a:t>
            </a:r>
            <a:endParaRPr lang="cs-CZ" altLang="cs-CZ" sz="1800" smtClean="0">
              <a:solidFill>
                <a:schemeClr val="bg1"/>
              </a:solidFill>
            </a:endParaRPr>
          </a:p>
          <a:p>
            <a:pPr eaLnBrk="1" hangingPunct="1"/>
            <a:r>
              <a:rPr lang="cs-CZ" altLang="cs-CZ" sz="1800" smtClean="0">
                <a:solidFill>
                  <a:schemeClr val="bg1"/>
                </a:solidFill>
              </a:rPr>
              <a:t>Kariérové konflikty</a:t>
            </a:r>
          </a:p>
          <a:p>
            <a:pPr eaLnBrk="1" hangingPunct="1"/>
            <a:r>
              <a:rPr lang="cs-CZ" altLang="cs-CZ" sz="1800" smtClean="0">
                <a:solidFill>
                  <a:schemeClr val="bg1"/>
                </a:solidFill>
              </a:rPr>
              <a:t>Informovanost, věk</a:t>
            </a:r>
          </a:p>
        </p:txBody>
      </p:sp>
      <p:sp>
        <p:nvSpPr>
          <p:cNvPr id="20484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cs-CZ" altLang="cs-CZ" sz="1800" b="1" i="1" smtClean="0">
                <a:solidFill>
                  <a:schemeClr val="bg1"/>
                </a:solidFill>
              </a:rPr>
              <a:t>TYP OSOBNOSTI</a:t>
            </a:r>
          </a:p>
          <a:p>
            <a:pPr eaLnBrk="1" hangingPunct="1"/>
            <a:endParaRPr lang="cs-CZ" altLang="cs-CZ" sz="1800" i="1" smtClean="0">
              <a:solidFill>
                <a:schemeClr val="bg1"/>
              </a:solidFill>
            </a:endParaRPr>
          </a:p>
          <a:p>
            <a:pPr eaLnBrk="1" hangingPunct="1"/>
            <a:r>
              <a:rPr lang="cs-CZ" altLang="cs-CZ" sz="1800" i="1" smtClean="0">
                <a:solidFill>
                  <a:schemeClr val="bg1"/>
                </a:solidFill>
              </a:rPr>
              <a:t>R - realistický typ</a:t>
            </a:r>
          </a:p>
          <a:p>
            <a:pPr eaLnBrk="1" hangingPunct="1"/>
            <a:r>
              <a:rPr lang="cs-CZ" altLang="cs-CZ" sz="1800" i="1" smtClean="0">
                <a:solidFill>
                  <a:schemeClr val="bg1"/>
                </a:solidFill>
              </a:rPr>
              <a:t>I (investigative) – výzkumný, kognitivní typ</a:t>
            </a:r>
          </a:p>
          <a:p>
            <a:pPr eaLnBrk="1" hangingPunct="1"/>
            <a:r>
              <a:rPr lang="cs-CZ" altLang="cs-CZ" sz="1800" i="1" smtClean="0">
                <a:solidFill>
                  <a:schemeClr val="bg1"/>
                </a:solidFill>
              </a:rPr>
              <a:t>A (artistic) – umělecký typ</a:t>
            </a:r>
          </a:p>
          <a:p>
            <a:pPr eaLnBrk="1" hangingPunct="1"/>
            <a:r>
              <a:rPr lang="cs-CZ" altLang="cs-CZ" sz="1800" i="1" smtClean="0">
                <a:solidFill>
                  <a:schemeClr val="bg1"/>
                </a:solidFill>
              </a:rPr>
              <a:t>S – sociální typ</a:t>
            </a:r>
          </a:p>
          <a:p>
            <a:pPr eaLnBrk="1" hangingPunct="1"/>
            <a:r>
              <a:rPr lang="cs-CZ" altLang="cs-CZ" sz="1800" i="1" smtClean="0">
                <a:solidFill>
                  <a:schemeClr val="bg1"/>
                </a:solidFill>
              </a:rPr>
              <a:t>E (enterprising) – podnikavý, přesvědčující, motivační typ </a:t>
            </a:r>
          </a:p>
          <a:p>
            <a:pPr eaLnBrk="1" hangingPunct="1"/>
            <a:r>
              <a:rPr lang="cs-CZ" altLang="cs-CZ" sz="1800" i="1" smtClean="0">
                <a:solidFill>
                  <a:schemeClr val="bg1"/>
                </a:solidFill>
              </a:rPr>
              <a:t>C (conventional) – konvenční, přizpůsobivýtyp</a:t>
            </a:r>
          </a:p>
          <a:p>
            <a:pPr eaLnBrk="1" hangingPunct="1"/>
            <a:endParaRPr lang="cs-CZ" altLang="cs-CZ" sz="1800" i="1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cs-CZ" altLang="cs-CZ" sz="4000" smtClean="0">
                <a:solidFill>
                  <a:schemeClr val="bg1"/>
                </a:solidFill>
              </a:rPr>
              <a:t>DVP </a:t>
            </a:r>
            <a:r>
              <a:rPr lang="cs-CZ" altLang="cs-CZ" sz="2800" smtClean="0">
                <a:solidFill>
                  <a:schemeClr val="bg1"/>
                </a:solidFill>
              </a:rPr>
              <a:t>– Dotazník volby povolání a plánování profesní kariéry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305800" cy="4678363"/>
          </a:xfrm>
        </p:spPr>
        <p:txBody>
          <a:bodyPr/>
          <a:lstStyle/>
          <a:p>
            <a:endParaRPr lang="cs-CZ" altLang="cs-CZ" sz="2400" smtClean="0">
              <a:solidFill>
                <a:schemeClr val="bg1"/>
              </a:solidFill>
            </a:endParaRPr>
          </a:p>
          <a:p>
            <a:r>
              <a:rPr lang="cs-CZ" altLang="cs-CZ" sz="2400" smtClean="0">
                <a:solidFill>
                  <a:schemeClr val="bg1"/>
                </a:solidFill>
              </a:rPr>
              <a:t>Testcentrum, Praha 2003</a:t>
            </a:r>
          </a:p>
          <a:p>
            <a:r>
              <a:rPr lang="cs-CZ" altLang="cs-CZ" sz="2400" smtClean="0">
                <a:solidFill>
                  <a:schemeClr val="bg1"/>
                </a:solidFill>
              </a:rPr>
              <a:t>Dotazník, Rejstřík profesí</a:t>
            </a:r>
          </a:p>
          <a:p>
            <a:r>
              <a:rPr lang="cs-CZ" altLang="cs-CZ" sz="2400" smtClean="0">
                <a:solidFill>
                  <a:schemeClr val="bg1"/>
                </a:solidFill>
              </a:rPr>
              <a:t>Fce diagnostická</a:t>
            </a:r>
          </a:p>
          <a:p>
            <a:r>
              <a:rPr lang="cs-CZ" altLang="cs-CZ" sz="2400" smtClean="0">
                <a:solidFill>
                  <a:schemeClr val="bg1"/>
                </a:solidFill>
              </a:rPr>
              <a:t>Administrace – individuální, skupinová</a:t>
            </a:r>
          </a:p>
          <a:p>
            <a:r>
              <a:rPr lang="cs-CZ" altLang="cs-CZ" sz="2400" smtClean="0">
                <a:solidFill>
                  <a:schemeClr val="bg1"/>
                </a:solidFill>
              </a:rPr>
              <a:t>Od 15 let, pro dospělé</a:t>
            </a:r>
          </a:p>
          <a:p>
            <a:r>
              <a:rPr lang="cs-CZ" altLang="cs-CZ" sz="2400" smtClean="0">
                <a:solidFill>
                  <a:schemeClr val="bg1"/>
                </a:solidFill>
              </a:rPr>
              <a:t>Hollandova teorie</a:t>
            </a:r>
          </a:p>
          <a:p>
            <a:r>
              <a:rPr lang="cs-CZ" altLang="cs-CZ" sz="2400" smtClean="0">
                <a:solidFill>
                  <a:schemeClr val="bg1"/>
                </a:solidFill>
              </a:rPr>
              <a:t>Osobní údaje, preference, činnosti, schopnosti, povolání – RAISEC, vlastní odhad, vyhodnocení – třímístný kód, interpretace, možnosti profesního uplatnění, stručně Hollandova teorie.</a:t>
            </a:r>
          </a:p>
          <a:p>
            <a:endParaRPr lang="cs-CZ" altLang="cs-CZ" sz="24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riérové poradenství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</TotalTime>
  <Words>535</Words>
  <Application>Microsoft Office PowerPoint</Application>
  <PresentationFormat>Předvádění na obrazovce (4:3)</PresentationFormat>
  <Paragraphs>119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3" baseType="lpstr">
      <vt:lpstr>Arial</vt:lpstr>
      <vt:lpstr>Calibri</vt:lpstr>
      <vt:lpstr>Kariérové poradenství</vt:lpstr>
      <vt:lpstr>KARIÉROVÉ PORADENSTVÍ J. Holland</vt:lpstr>
      <vt:lpstr>J. HOLLAND</vt:lpstr>
      <vt:lpstr>TYPY PRACOVNÍHO PROSTŘEDÍ</vt:lpstr>
      <vt:lpstr>TYP OSOBNOSTI</vt:lpstr>
      <vt:lpstr>Prezentace aplikace PowerPoint</vt:lpstr>
      <vt:lpstr>Prezentace aplikace PowerPoint</vt:lpstr>
      <vt:lpstr>Prezentace aplikace PowerPoint</vt:lpstr>
      <vt:lpstr>SHODA – typ prostředí + typ osobnosti</vt:lpstr>
      <vt:lpstr>DVP – Dotazník volby povolání a plánování profesní kariéry</vt:lpstr>
      <vt:lpstr>Obrázkový test profesní orientace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KARIÉROVÉ PORADENSTVÍ J. Holland</dc:title>
  <dc:creator>Hana Valentová</dc:creator>
  <cp:lastModifiedBy>Hana Valentová</cp:lastModifiedBy>
  <cp:revision>1</cp:revision>
  <dcterms:created xsi:type="dcterms:W3CDTF">2014-06-29T10:51:30Z</dcterms:created>
  <dcterms:modified xsi:type="dcterms:W3CDTF">2014-06-29T11:00:30Z</dcterms:modified>
</cp:coreProperties>
</file>