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72" r:id="rId10"/>
    <p:sldId id="266" r:id="rId11"/>
    <p:sldId id="267" r:id="rId12"/>
    <p:sldId id="268" r:id="rId13"/>
    <p:sldId id="299" r:id="rId14"/>
    <p:sldId id="269" r:id="rId15"/>
    <p:sldId id="270" r:id="rId16"/>
    <p:sldId id="300" r:id="rId17"/>
    <p:sldId id="274" r:id="rId18"/>
    <p:sldId id="297" r:id="rId19"/>
    <p:sldId id="294" r:id="rId20"/>
    <p:sldId id="295" r:id="rId21"/>
    <p:sldId id="275" r:id="rId22"/>
    <p:sldId id="296" r:id="rId23"/>
    <p:sldId id="293" r:id="rId24"/>
    <p:sldId id="276" r:id="rId25"/>
    <p:sldId id="277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8" r:id="rId39"/>
  </p:sldIdLst>
  <p:sldSz cx="9144000" cy="6858000" type="screen4x3"/>
  <p:notesSz cx="9144000" cy="6858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0426B00-15BC-4D34-85F8-291D00D9BD46}" type="datetimeFigureOut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9122A7E-57D8-4CA1-9FE7-EBEA57E99B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729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02F185-8975-43C8-9891-F77EC859EE49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3E163-2A02-4E7F-80C4-40710A033C1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37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53E181-D13D-4680-A957-976CF2F1A08C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AB7A-5E5E-42EF-B41F-278292766A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20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B79CF1-8128-4451-B651-7D0FAD78C43D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4ABD1-16C7-4AA6-A0C1-29EC96A71D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73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F1FE07-68C5-476C-BA71-8972304FBCCD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906A0-531D-40B8-9784-912DED240D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7" name="Picture 10" descr="MSMT_logolink_bezVlajky_cb_RGB.ai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65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131E8-2C91-4390-B1F1-4574659C0C22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FB3DB-9A12-4EEB-9AE5-EB4660140B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2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D284F-8647-45D6-BB4D-473B262B90BD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B6F91-258F-4922-BF4A-59AEBAAB3D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17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0A8E60-E57C-454E-A14D-80173367D696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DEB46-25F0-492C-B0C0-B1B268A1D3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89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103221-DC34-4CF8-980B-DB88D3DE219B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C51C-FC9C-4374-B3E8-99B4F2A6D0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5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4D603-21FE-467C-AEE6-C13E9EADC9FC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6CD0-8397-4216-B6D5-F27C13D3E66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85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0B1A3-82A0-4C84-A1F2-CA9AEAF6336B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A117D-9A4E-448A-95DD-36C8640F091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39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A9FED-42F7-4B5A-BEDC-57E75F01CB18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9455-D2FB-4EEF-B387-0C1FC3B635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77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7593E-3286-46B0-9E35-A20EDC568EBC}" type="datetimeFigureOut">
              <a:rPr lang="cs-CZ" smtClean="0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D40A3F-AB1B-4786-933A-BAB1175E6C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7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poradenstvi/skolni-poradenska-pracoviste" TargetMode="External"/><Relationship Id="rId2" Type="http://schemas.openxmlformats.org/officeDocument/2006/relationships/hyperlink" Target="http://www.nuv.cz/poradenstvi/skolska-poradenska-zarizen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uv.cz/rovne-prilezitosti-ve-vzdelavani-a-prevence/strediska-vychovne-pec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OrgSchema.do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poradna@pppbenesov.cz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ppphorovice@seznam.cz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ppp.kladno@mybox.cz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ppp.kolin@pppkolin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pppkh@mybox.cz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pppkraluvdvur@cbox.cz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ppp.melnik@worldonline.cz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pppmb@seznam.cz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ppppb@volny.cz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stetinova@pppkolin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76288"/>
            <a:ext cx="8061325" cy="1470025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Pedagogicko-psychologická poradna Středočeského kraje</a:t>
            </a:r>
            <a:endParaRPr lang="cs-CZ" b="1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Zástupný symbol pro obsah 3" descr="logo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996952"/>
            <a:ext cx="1728911" cy="151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MSMT_logolink_bezVlajky_cb_RGB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301208"/>
            <a:ext cx="401723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5888"/>
            <a:ext cx="9144000" cy="6742112"/>
          </a:xfrm>
        </p:spPr>
        <p:txBody>
          <a:bodyPr>
            <a:normAutofit fontScale="85000" lnSpcReduction="10000"/>
          </a:bodyPr>
          <a:lstStyle/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      systém pedagogicko-psychologického poradenství  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	od r. 1990  rozšířila také: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3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speciálně pedagogická centra</a:t>
            </a:r>
            <a:r>
              <a:rPr lang="cs-CZ" sz="3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se zaměřením na péči o děti a mladistvé se smyslovým, tělesným a mentálním postižením a o děti a mládež s vadami řeči 		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3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střediska výchovné péče</a:t>
            </a:r>
            <a:r>
              <a:rPr lang="cs-CZ" sz="32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zajišťující prevenci a terapii sociálně patologických jevů u dětí a mládeže a poradenství v této oblasti, a to nejen ambulantní, ale i internátní formou.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Současnost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0419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Systém pedagogicko-psychologického poradenství tvoří v ČR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školská poradenská zařízení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(tj. pedagogicko-psychologické poradny a speciálně pedagogická centra)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3"/>
              </a:rPr>
              <a:t>školní poradenská pracoviště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Tato zařízení jsou zřizována dle §116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zákona č. 561/2004 Sb., o předškolním, základním, středním, vyšším odborném a jiném vzdělávání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(školský zákon), ve znění pozdějších předpisů.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5888"/>
            <a:ext cx="9036050" cy="6742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	Poradenské služby poskytují také </a:t>
            </a:r>
            <a:r>
              <a:rPr lang="cs-CZ" sz="2800" smtClean="0">
                <a:latin typeface="Times New Roman" pitchFamily="18" charset="0"/>
                <a:cs typeface="Times New Roman" pitchFamily="18" charset="0"/>
                <a:hlinkClick r:id="rId2" tooltip="[Odkaz do nového okna] otevři v novém okně"/>
              </a:rPr>
              <a:t>střediska výchovné péče</a:t>
            </a: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 (SVP). Ta zatím status školského poradenského zařízení nemají - jsou součástí zařízení pro výkon ústavní nebo ochranné výchovy, která jsou vymezena </a:t>
            </a:r>
            <a:r>
              <a:rPr lang="cs-CZ" sz="2800" i="1" smtClean="0">
                <a:latin typeface="Times New Roman" pitchFamily="18" charset="0"/>
                <a:cs typeface="Times New Roman" pitchFamily="18" charset="0"/>
              </a:rPr>
              <a:t>zákonem č. 109/2002 Sb. o výkonu o ústavní výchovy nebo ochranné výchovy ve školských zařízeních a o preventivně výchovné péči ve školských zařízeních a o změně dalších zákonů</a:t>
            </a: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. Jejich zařazení do systému pedagogicko-psychologického poradenského systému však lze v následujících letech očekávat﻿.</a:t>
            </a:r>
          </a:p>
          <a:p>
            <a:pPr eaLnBrk="1" hangingPunct="1"/>
            <a:endParaRPr lang="cs-CZ" smtClean="0"/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PPP SK</a:t>
            </a:r>
            <a:endParaRPr lang="cs-CZ" dirty="0"/>
          </a:p>
        </p:txBody>
      </p:sp>
      <p:pic>
        <p:nvPicPr>
          <p:cNvPr id="20483" name="Zástupný symbol pro obsah 3" descr="mapa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500" y="2477294"/>
            <a:ext cx="3429000" cy="2771775"/>
          </a:xfrm>
        </p:spPr>
      </p:pic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PPP SK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>
            <a:normAutofit fontScale="77500" lnSpcReduction="20000"/>
          </a:bodyPr>
          <a:lstStyle/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PPP SK je nástupnickou organizací dvanácti sloučených pedagogicko-psychologických poraden Středočeského kraje, které jsou dnes jejími odloučenými pracovišti. 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Ke sloučení těchto příspěvkových organizací došlo ke dni </a:t>
            </a:r>
            <a:r>
              <a:rPr lang="cs-CZ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1.1.2005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na základě rozhodnutí Zastupitelstva Středočeského kraje (usnesení č. 46-21/2004/ZK ze dne 10. září 2004).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PPP SK tedy </a:t>
            </a:r>
            <a:r>
              <a:rPr lang="cs-CZ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sdružuje 12 pracovišť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bývalých okresních pedagogicko-psychologických poraden:  pracoviště Benešov a Vlašim (jedna organizační jednotka), Hořovice, Kladno, Kolín a Český Brod (jedna organizační jednotka), Králův Dvůr, Kutná Hora, Mělník, Mladá Boleslav, Nymburk, Praha-venkov, Příbram, Rakovník.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5888"/>
            <a:ext cx="9144000" cy="6338887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 podnětu zřizovatele bylo k 1.1.2012 zrušeno pracoviště Praha-západ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klientelu převzala pracoviště sousedících regionů: Kladno, Králův Dvůr, Benešov, Praha-východ, Mělník a Příbram. 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Vzhledem k dopravní obslužnosti nejvíce klientů převzalo pracoviště Praha-východ, které bylo posíleno zřízením pracoviště ve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Strančicích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(Dětské centrum Strančice).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Nadpis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Organizační schéma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Zástupný symbol pro obsah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hlinkClick r:id="rId2" action="ppaction://hlinkfile"/>
              </a:rPr>
              <a:t>OrgSchema.doc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Hlavní činnost</a:t>
            </a:r>
            <a:endParaRPr lang="cs-CZ" sz="36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0419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PPP SK pomáhá řešit výchovné a výukové problémy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dětí předškolního, školního a adolescentního věku (děti a mládež zpravidla ve věku od 3 do 19 let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V rámci své územní působnosti zajišťuje odborné psychologické a speciálně-pedagogické služby dětem, žákům, studentům, jejich zákonným zástupcům, školám, předškolním a školským zařízením,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 to v otázkách osobnostního, sociálního, vzdělávacího a profesního vývoje dětí a mládeže.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5888"/>
            <a:ext cx="9144000" cy="6742112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PPP SK </a:t>
            </a:r>
            <a:r>
              <a:rPr lang="cs-CZ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poskytuje diagnostickou, intervenční, reedukační, terapeutickou a </a:t>
            </a:r>
            <a:r>
              <a:rPr lang="cs-CZ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psychokorektivní</a:t>
            </a:r>
            <a:r>
              <a:rPr lang="cs-CZ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péči a poradenství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zvláště dětem a mládeži s vývojovými a výchovnými problémy či výukovými obtížemi, zajišťuje psychologické poradenství při volbě vzdělávací a profesní dráhy, v náročných životních situacích a obdobích.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Zpracovává </a:t>
            </a:r>
            <a:r>
              <a:rPr lang="cs-CZ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odborné podklady pro správní rozhodnutí a vzdělávací opatření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v případech stanovených školskými předpisy;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poskytuje </a:t>
            </a:r>
            <a:r>
              <a:rPr lang="cs-CZ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informační a metodickou pomoc školám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pedagogickým pracovníkům (zejména výchovným poradcům);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podílí se na </a:t>
            </a:r>
            <a:r>
              <a:rPr lang="cs-CZ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aktivitách souvisejících s prevencí sociálně patologických jevů</a:t>
            </a:r>
            <a:endParaRPr lang="cs-CZ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Další aktivity realizované PPP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8056" lvl="2" indent="-384048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cs-CZ" u="sng" dirty="0" smtClean="0"/>
              <a:t>Individuální terapeutické vedení, intervenční činnosti:</a:t>
            </a:r>
          </a:p>
          <a:p>
            <a:pPr marL="448056" lvl="2" indent="-384048" eaLnBrk="1" fontAlgn="auto" hangingPunct="1"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cs-CZ" sz="1800" dirty="0" smtClean="0"/>
              <a:t>	</a:t>
            </a:r>
            <a:r>
              <a:rPr lang="cs-CZ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Vedení předškolních dětí</a:t>
            </a:r>
          </a:p>
          <a:p>
            <a:pPr marL="448056" lvl="2" indent="-384048" eaLnBrk="1" fontAlgn="auto" hangingPunct="1"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cs-CZ" sz="1800" dirty="0" smtClean="0"/>
              <a:t>	</a:t>
            </a:r>
            <a:r>
              <a:rPr lang="cs-CZ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Reedukační péče, zejména o žáky se SPU</a:t>
            </a:r>
          </a:p>
          <a:p>
            <a:pPr marL="448056" lvl="2" indent="-384048" eaLnBrk="1" fontAlgn="auto" hangingPunct="1"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cs-CZ" sz="1800" dirty="0" smtClean="0"/>
              <a:t>	</a:t>
            </a:r>
            <a:r>
              <a:rPr lang="cs-CZ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Terapeutické vedení </a:t>
            </a:r>
            <a:r>
              <a:rPr lang="cs-CZ" sz="1800" dirty="0" smtClean="0"/>
              <a:t>dětí mladšího i staršího školního věku a </a:t>
            </a:r>
          </a:p>
          <a:p>
            <a:pPr marL="448056" lvl="2" indent="-384048" eaLnBrk="1" fontAlgn="auto" hangingPunct="1"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cs-CZ" sz="1800" dirty="0" smtClean="0"/>
              <a:t>	středoškoláků : i</a:t>
            </a:r>
            <a:r>
              <a:rPr lang="cs-CZ" sz="1800" i="1" dirty="0" smtClean="0"/>
              <a:t>ndividuální i rodinná intervence určená dětem s poruchami pozornosti, hyperaktivitou a SPCH, dětem úzkostným, dětem s osobnostními či vztahovými problémy, s neurotickým vývojem; zahrnuje i krizovou intervenci, podporu v těžké životní situaci, výjimečně též základní poradenství při poruchách příjmu potravy.</a:t>
            </a:r>
          </a:p>
          <a:p>
            <a:pPr marL="448056" lvl="2" indent="-384048" eaLnBrk="1" fontAlgn="auto" hangingPunct="1"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cs-CZ" sz="1800" dirty="0" smtClean="0"/>
              <a:t>	</a:t>
            </a:r>
            <a:r>
              <a:rPr lang="cs-CZ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Poradenská péče věnovaná zákonným zástupcům klientů </a:t>
            </a:r>
            <a:r>
              <a:rPr lang="cs-CZ" sz="1800" dirty="0" smtClean="0"/>
              <a:t>(zpravidla rodičům): konzultace, metodická pomoc, příp. intervenční péče poskytnutá rodičům klientů realizovaná v souvislosti s vyšetřením dítěte, žáka či nezletilého studenta, případně „následnou“ či uvažovanou péčí.</a:t>
            </a:r>
          </a:p>
          <a:p>
            <a:pPr marL="448056" lvl="2" indent="-384048" eaLnBrk="1" fontAlgn="auto" hangingPunct="1"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cs-CZ" sz="1800" dirty="0" smtClean="0"/>
          </a:p>
          <a:p>
            <a:pPr marL="448056" lvl="2" indent="-384048" eaLnBrk="1" fontAlgn="auto" hangingPunct="1">
              <a:spcAft>
                <a:spcPts val="0"/>
              </a:spcAft>
              <a:buSzPct val="80000"/>
              <a:buFont typeface="Wingdings 2"/>
              <a:buNone/>
              <a:defRPr/>
            </a:pPr>
            <a:endParaRPr lang="cs-CZ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Něco málo z historie poradenství</a:t>
            </a:r>
            <a:endParaRPr lang="cs-CZ" sz="32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5876925"/>
          </a:xfrm>
        </p:spPr>
        <p:txBody>
          <a:bodyPr>
            <a:normAutofit fontScale="5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i="1" dirty="0" smtClean="0"/>
              <a:t>    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První česká poválečná dětská psychologická poradna </a:t>
            </a:r>
            <a:r>
              <a:rPr lang="cs-CZ" sz="3800" i="1" dirty="0" smtClean="0">
                <a:latin typeface="Times New Roman" pitchFamily="18" charset="0"/>
                <a:cs typeface="Times New Roman" pitchFamily="18" charset="0"/>
              </a:rPr>
              <a:t>byla zřízena v r. 1958 v Brně.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3800" i="1" dirty="0" smtClean="0">
                <a:latin typeface="Times New Roman" pitchFamily="18" charset="0"/>
                <a:cs typeface="Times New Roman" pitchFamily="18" charset="0"/>
              </a:rPr>
              <a:t>  +	</a:t>
            </a:r>
            <a:r>
              <a:rPr lang="cs-CZ" sz="3800" dirty="0" smtClean="0">
                <a:latin typeface="Times New Roman" pitchFamily="18" charset="0"/>
                <a:cs typeface="Times New Roman" pitchFamily="18" charset="0"/>
              </a:rPr>
              <a:t>navázala na dobrou tradici široké spolupráce učitelů, lékařů a psychologů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3800" dirty="0" smtClean="0">
                <a:latin typeface="Times New Roman" pitchFamily="18" charset="0"/>
                <a:cs typeface="Times New Roman" pitchFamily="18" charset="0"/>
              </a:rPr>
              <a:t>   	(včetně spolupráce na výzkumu)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3800" dirty="0" smtClean="0">
                <a:latin typeface="Times New Roman" pitchFamily="18" charset="0"/>
                <a:cs typeface="Times New Roman" pitchFamily="18" charset="0"/>
              </a:rPr>
              <a:t>    	Poradna měla od svého vzniku široký záběr. Zabývala se dětmi, mládeží (i vysokoškoláky) a  dospělými osobami. 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3800" dirty="0" smtClean="0">
                <a:latin typeface="Times New Roman" pitchFamily="18" charset="0"/>
                <a:cs typeface="Times New Roman" pitchFamily="18" charset="0"/>
              </a:rPr>
              <a:t>	Ve spolupráci s katedrou psychologie Filozofické fakulty UJEP realizovala (v letech 1959–1961) poměrně rozsáhlou výzkumnou práci na úseku výchovy k povolání a jeho volby</a:t>
            </a:r>
            <a:endParaRPr lang="cs-CZ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8056" lvl="2" indent="-384048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cs-CZ" u="sng" dirty="0" smtClean="0"/>
              <a:t>Programy skupinové terapeutické či intervenční péče</a:t>
            </a:r>
            <a:endParaRPr lang="cs-CZ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/>
              <a:t>Péče o klienty s poruchami autistického spektra (PAS)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/>
              <a:t>Péče o mimořádně nadané děti a žáky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/>
              <a:t>Metodické vedení a návštěvy škol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/>
              <a:t>Semináře pro pedagogické pracovníky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/>
              <a:t>Informační, propagační a osvětová činnost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/>
              <a:t>Stáže, praxe studentů a výchovných poradců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klienti</a:t>
            </a:r>
            <a:endParaRPr lang="cs-CZ" sz="32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Ke dni 31.8.2012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evidovala poradna  přes 208 700 dětí a mladistvých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, kterým byla od vzniku okresních poraden poskytnuta některá z forem poradenské péče.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Typy činností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/>
              <a:t>z hlediska charakteru vyšetření</a:t>
            </a:r>
            <a:r>
              <a:rPr lang="cs-CZ" dirty="0" smtClean="0"/>
              <a:t> jednoznačně převažuje </a:t>
            </a:r>
            <a:r>
              <a:rPr lang="cs-CZ" u="sng" dirty="0" smtClean="0"/>
              <a:t>individuální případová práce</a:t>
            </a:r>
            <a:r>
              <a:rPr lang="cs-CZ" dirty="0" smtClean="0"/>
              <a:t> (95 %),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/>
              <a:t>Z hlediska důvodu příchodu do poradny</a:t>
            </a:r>
            <a:r>
              <a:rPr lang="cs-CZ" dirty="0" smtClean="0"/>
              <a:t> celkově dominuje diagnostika a poradenství při výukových obtížích (</a:t>
            </a:r>
            <a:r>
              <a:rPr lang="cs-CZ" b="1" dirty="0" smtClean="0"/>
              <a:t>8 124</a:t>
            </a:r>
            <a:r>
              <a:rPr lang="cs-CZ" dirty="0" smtClean="0"/>
              <a:t> klientů, tj. 58 %)  - zde významný nárůst díky státní maturitní zkoušce(přes 400 posudků)a připravenosti na zahájení školní docházky (</a:t>
            </a:r>
            <a:r>
              <a:rPr lang="cs-CZ" b="1" dirty="0" smtClean="0"/>
              <a:t>3 011 </a:t>
            </a:r>
            <a:r>
              <a:rPr lang="cs-CZ" dirty="0" smtClean="0"/>
              <a:t>klientů, tj. 22 %), následuje řešení výchovných problémů a volba vzdělávací cesty.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Metodické zázemí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metodickým zázemím pro odbornou činnost PPP SK jsou </a:t>
            </a:r>
            <a:r>
              <a:rPr lang="cs-CZ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odborné sekce  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výstupy z  jednání odborných sekcí jsou zároveň podkladem pro hlavní koncepční záměry poradny.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Činnost jednotlivých sekcí se odvíjí od naléhavosti řešení aktuálních úkolů.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Odborné sekce PPP SK</a:t>
            </a:r>
            <a:endParaRPr lang="cs-CZ" sz="32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9237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Sekce diagnostiky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Sekce psychologické intervence – psychoterapie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Sekce pro integraci dětí a žáků se speciálními vzdělávacími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Sekce pro mimořádně nadané žáky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Sekce pro poruchy autistického spektra 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Sekce speciálně pedagogické intervence – reedukace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Sekce kariérového poradenství 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Sekce prevence sociálně patologických jevů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Sekce pro tvorbu projektů a grantů  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Pracovníci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9237"/>
          </a:xfrm>
        </p:spPr>
        <p:txBody>
          <a:bodyPr>
            <a:no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Odborná činnost poradny je zajišťována dvěma profesemi: Kvalifikaci speciálního pedagoga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profesí </a:t>
            </a:r>
            <a:r>
              <a:rPr lang="cs-CZ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speciálního pedagoga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profesí </a:t>
            </a:r>
            <a:r>
              <a:rPr lang="cs-CZ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psychologa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Pracovníci obou profesí jsou kvalifikováni ve smyslu zákona č.563/2004 sb. o pedagogických pracovnících, v platném znění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Aktuálně v PPP SK pracuje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Přepočteno 84,188 odborných pracovníků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Z toho: 	Psycholog 49,238   	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spec.ped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34,95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Provozní zabezpečení je zajištěno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ost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Prac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20,714, PPP SK nemá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soc.prac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Benešov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Černoleská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1997, Benešov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poradna@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pppbenesov.cz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tel.: 317 722 904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9704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PhDr. Jiříková Magdalena.,ZŠ Sunny Canadian Jesenice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Mgr. Šintalová Pavla,gymnázium Benešov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Mgr. Ladová Markéta,ZŠ,MŠ ZUŠ Jesenice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Tatiana Suchoparová, PhDr</a:t>
            </a:r>
            <a:r>
              <a:rPr lang="cs-CZ" b="1" smtClean="0"/>
              <a:t>.</a:t>
            </a: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  8.10.2013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15.10.2013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22.10.2013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Hořovice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Palackého nám.640,Hořovice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ppphorovice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@seznam.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311 513 000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Hubáčková Barbora, Mgr.,ZŠ Cerhovice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________________________________________________</a:t>
            </a:r>
          </a:p>
          <a:p>
            <a:pPr eaLnBrk="1" hangingPunct="1"/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Daniela Hrkalová, Mgr.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17.10.2013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Kladno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Cyrila Boudy 2953, Kladno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ppp.kladno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mybox.cz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tel.:317 722 904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5041900"/>
          </a:xfrm>
        </p:spPr>
        <p:txBody>
          <a:bodyPr>
            <a:normAutofit fontScale="8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1700213"/>
          <a:ext cx="878497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252028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Výchovný poradce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Pracovník OP a termín</a:t>
                      </a:r>
                      <a:endParaRPr lang="cs-CZ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Hrabánková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Andrea,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 Slaný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PhDr.Vodičková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23.9.2013</a:t>
                      </a:r>
                      <a:endParaRPr lang="cs-CZ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Jelínková Hana,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 </a:t>
                      </a: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Družec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PhDr.Vodičková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24.9.2013</a:t>
                      </a:r>
                      <a:endParaRPr lang="cs-CZ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Mateová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Lenka,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 Kladno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Mgr.Martin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Jelínek</a:t>
                      </a:r>
                    </a:p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9.9.2013</a:t>
                      </a:r>
                      <a:endParaRPr lang="cs-CZ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Strialová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Kateřina,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ISŠ </a:t>
                      </a: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Středokluky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Mgr.Martin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Jelínek</a:t>
                      </a:r>
                      <a:endParaRPr lang="cs-CZ" dirty="0" smtClean="0"/>
                    </a:p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12.9.2013</a:t>
                      </a:r>
                      <a:endParaRPr lang="cs-CZ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Štrymplová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Jitka,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 Slaný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Mgr.Martin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Jelínek</a:t>
                      </a:r>
                      <a:endParaRPr lang="cs-CZ" dirty="0" smtClean="0"/>
                    </a:p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10.9.2013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Kolín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Jaselská 826,Kolín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hlinkClick r:id="rId2"/>
              </a:rPr>
              <a:t>ppp.kolin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hlinkClick r:id="rId2"/>
              </a:rPr>
              <a:t>@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hlinkClick r:id="rId2"/>
              </a:rPr>
              <a:t>pppkolin.cz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, tel.:321 722 116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Břinková Ivana, Mgr.,SŠ obchodní Kolín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Sedláčková Zuzana, Mgr.,ZŠ a MŠ Poříčany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Vlčková Hana, Mgr.,ZŠ a MŠ Tatce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_______________________________________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b="1" smtClean="0"/>
              <a:t>Ilona Jarošová, Mgr.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V roce 1967 vyšla první instrukce MŠ ČSR (29. 3. 1967 pod č. j. 4685/67-I/2)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   „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O zřizování krajských odborných psychologických výchovných pracovišť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“.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    Instrukce vedla ke vzniku celé řady nových poraden, zejména v Čechách (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včetně Prahy, kde působil jako první ředitel městské poradny Vladimír 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Hrabal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Kutná Hora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Jakubská3/83, Kutná Hora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pppkh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mybox.cz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327 311 362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endParaRPr lang="cs-CZ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cs-CZ" sz="28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2060575"/>
          <a:ext cx="8712968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800200"/>
                <a:gridCol w="381642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Výchovný poradce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Pracovník OP a termín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Keltnerová</a:t>
                      </a:r>
                      <a:r>
                        <a:rPr lang="cs-CZ" sz="1800" dirty="0" smtClean="0"/>
                        <a:t> Jana, Mgr.,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ZŠ a MŠ </a:t>
                      </a:r>
                      <a:r>
                        <a:rPr lang="cs-CZ" sz="1800" dirty="0" err="1" smtClean="0"/>
                        <a:t>Kácov</a:t>
                      </a:r>
                      <a:endParaRPr lang="cs-CZ" sz="1800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Eva Grandischová, PhDr.,</a:t>
                      </a:r>
                    </a:p>
                    <a:p>
                      <a:r>
                        <a:rPr lang="cs-CZ" dirty="0" smtClean="0"/>
                        <a:t>7.10.2013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Mašínová</a:t>
                      </a:r>
                      <a:r>
                        <a:rPr lang="cs-CZ" sz="1800" dirty="0" smtClean="0"/>
                        <a:t> Kateřina,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ZŠ </a:t>
                      </a:r>
                      <a:r>
                        <a:rPr lang="cs-CZ" sz="1800" dirty="0" err="1" smtClean="0"/>
                        <a:t>Zbraslavice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Eva Grandischová, PhDr.</a:t>
                      </a:r>
                    </a:p>
                    <a:p>
                      <a:r>
                        <a:rPr lang="cs-CZ" dirty="0" smtClean="0"/>
                        <a:t>8.10.2013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Svobodová Daniela,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ZŠ Červené Janovice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Eva Grandischová, PhDr.</a:t>
                      </a:r>
                    </a:p>
                    <a:p>
                      <a:r>
                        <a:rPr lang="cs-CZ" dirty="0" smtClean="0"/>
                        <a:t>10.10.2013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Králův Dvůr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Plzeňská 90, Králův Dvůr 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pppkraluvdvur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cbox.cz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tel.: 317722904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800" b="1" smtClean="0"/>
              <a:t>Pecková Miroslava, Ing.</a:t>
            </a:r>
            <a:r>
              <a:rPr lang="cs-CZ" sz="2800" smtClean="0"/>
              <a:t>,Masarykova ZŠ/MŠ Suchomasty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b="1" smtClean="0"/>
              <a:t>Štíbrová Zuzana, Mgr</a:t>
            </a:r>
            <a:r>
              <a:rPr lang="cs-CZ" sz="2800" smtClean="0"/>
              <a:t>.,ZŠ a PŠ Beroun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800" b="1" smtClean="0"/>
              <a:t>Libuše Hentschová, PaedDr.</a:t>
            </a:r>
            <a:endParaRPr lang="cs-CZ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Mělník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Bezručova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109,Mělník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ppp.melnik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worldonline.cz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tel.:315 623 045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Čvančarová Martina, Mgr.,ZŠ J.A.Komenského Kly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Knězů Jana, Mgr.,ZŠ praktická Kralupy n.Vltavou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Konečná Lenka, Mgr.,ZŠ Úžice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Palanská Jana, Mgr.,ZŠ J.A.Komenského Kly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Rosyvková Pavla, Mgr.,ZŠ Neratovice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Slánská Hana, Mgr.,ZŠ a MŠ Čečelice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Trhoňová Iveta, Mgr.,SOŠ a SOU Neratovice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Vítková Lenka, Ing.,ZŠ Ing. M Plesingera Neratovice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_____________</a:t>
            </a:r>
            <a:r>
              <a:rPr lang="cs-CZ" sz="2400" b="1" smtClean="0"/>
              <a:t>PaedDr.Zuzana Černá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____________________________________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21. – 31.10.2013 </a:t>
            </a:r>
          </a:p>
          <a:p>
            <a:pPr eaLnBrk="1" hangingPunct="1">
              <a:buFont typeface="Wingdings 2" pitchFamily="18" charset="2"/>
              <a:buNone/>
            </a:pPr>
            <a:endParaRPr lang="cs-CZ" sz="2400" smtClean="0"/>
          </a:p>
          <a:p>
            <a:pPr eaLnBrk="1" hangingPunct="1">
              <a:buFont typeface="Wingdings 2" pitchFamily="18" charset="2"/>
              <a:buNone/>
            </a:pPr>
            <a:endParaRPr lang="cs-CZ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Mladá Boleslav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Václavkova 1040,Mladá Boleslav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pppmb@seznam.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tel.: 326 731 066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975225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err="1" smtClean="0"/>
              <a:t>Bušová</a:t>
            </a:r>
            <a:r>
              <a:rPr lang="cs-CZ" sz="2400" dirty="0" smtClean="0"/>
              <a:t> Martina, Mgr.,ZŠ Bělá pod Bezdězem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err="1" smtClean="0"/>
              <a:t>Dajčová</a:t>
            </a:r>
            <a:r>
              <a:rPr lang="cs-CZ" sz="2400" dirty="0" smtClean="0"/>
              <a:t> Lenka, Mgr.,ZŠ TGM Dolní </a:t>
            </a:r>
            <a:r>
              <a:rPr lang="cs-CZ" sz="2400" dirty="0" err="1" smtClean="0"/>
              <a:t>Bousov</a:t>
            </a:r>
            <a:endParaRPr lang="cs-CZ" sz="24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Fenclová Zuzana, Mgr.,Masarykova ZŠ a MŠ </a:t>
            </a:r>
            <a:r>
              <a:rPr lang="cs-CZ" sz="2400" dirty="0" err="1" smtClean="0"/>
              <a:t>Brodce</a:t>
            </a:r>
            <a:endParaRPr lang="cs-CZ" sz="24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err="1" smtClean="0"/>
              <a:t>Hajzlerová</a:t>
            </a:r>
            <a:r>
              <a:rPr lang="cs-CZ" sz="2400" dirty="0" smtClean="0"/>
              <a:t> Eva, Mgr.,1. ZŠ Mnichovo Hradiště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Chlup Zdeněk, Mgr.,ZŠ </a:t>
            </a:r>
            <a:r>
              <a:rPr lang="cs-CZ" sz="2400" dirty="0" err="1" smtClean="0"/>
              <a:t>Kněžmost</a:t>
            </a:r>
            <a:endParaRPr lang="cs-CZ" sz="24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err="1" smtClean="0"/>
              <a:t>Razáková</a:t>
            </a:r>
            <a:r>
              <a:rPr lang="cs-CZ" sz="2400" dirty="0" smtClean="0"/>
              <a:t> Soňa, Mgr.,ZŠ Mnichovo Hradiště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err="1" smtClean="0"/>
              <a:t>Salaba</a:t>
            </a:r>
            <a:r>
              <a:rPr lang="cs-CZ" sz="2400" dirty="0" smtClean="0"/>
              <a:t> Jan, Ing.,SOU </a:t>
            </a:r>
            <a:r>
              <a:rPr lang="cs-CZ" sz="2400" dirty="0" err="1" smtClean="0"/>
              <a:t>Hubálov</a:t>
            </a:r>
            <a:endParaRPr lang="cs-CZ" sz="24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___________________________________________________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err="1" smtClean="0"/>
              <a:t>Mgr.Gabriela</a:t>
            </a:r>
            <a:r>
              <a:rPr lang="cs-CZ" sz="2400" dirty="0" smtClean="0"/>
              <a:t> Luková Sittová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1.10.2013, </a:t>
            </a:r>
            <a:r>
              <a:rPr lang="cs-CZ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3.10.2013, </a:t>
            </a:r>
            <a:r>
              <a:rPr lang="cs-CZ" sz="2400" dirty="0" smtClean="0"/>
              <a:t>7.10.2013, </a:t>
            </a:r>
            <a:r>
              <a:rPr lang="cs-CZ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8.10.2013</a:t>
            </a:r>
            <a:r>
              <a:rPr lang="cs-CZ" sz="2400" dirty="0" smtClean="0"/>
              <a:t>, 10.10.2013,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15.10.2013</a:t>
            </a:r>
            <a:r>
              <a:rPr lang="cs-CZ" sz="2400" dirty="0" smtClean="0"/>
              <a:t>, 16.10.2013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Nymburk</a:t>
            </a: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b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Masarykova 895, Nymburk</a:t>
            </a:r>
            <a:br>
              <a:rPr lang="cs-CZ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poradna@</a:t>
            </a:r>
            <a:r>
              <a:rPr lang="cs-CZ" sz="32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pppnymburk</a:t>
            </a:r>
            <a:r>
              <a:rPr lang="cs-CZ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tel.: 325512667</a:t>
            </a:r>
            <a:endParaRPr lang="cs-CZ" sz="32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Jirsová Ilona, Mgr.,ZŠ, MŠ Nymburk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err="1" smtClean="0"/>
              <a:t>Mačková</a:t>
            </a:r>
            <a:r>
              <a:rPr lang="cs-CZ" sz="2800" dirty="0" smtClean="0"/>
              <a:t> Evženie, Mgr.,SZŠ a VOŠ Nymburk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Musilová Radmila, Mgr.,</a:t>
            </a:r>
            <a:r>
              <a:rPr lang="cs-CZ" sz="2400" dirty="0" smtClean="0"/>
              <a:t>ZŠ </a:t>
            </a:r>
            <a:r>
              <a:rPr lang="cs-CZ" sz="2400" dirty="0" err="1" smtClean="0"/>
              <a:t>Kostomlaty</a:t>
            </a:r>
            <a:r>
              <a:rPr lang="cs-CZ" sz="2400" dirty="0" smtClean="0"/>
              <a:t> nad Labem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err="1" smtClean="0"/>
              <a:t>Šohajová</a:t>
            </a:r>
            <a:r>
              <a:rPr lang="cs-CZ" sz="2800" dirty="0" smtClean="0"/>
              <a:t> Lenka, Mgr.,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SOŠ a SOU Městec Králové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PhDr.Alena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Vaňátková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3.10.2013, </a:t>
            </a:r>
            <a:r>
              <a:rPr lang="cs-CZ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10.10.2013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11.10.2013,</a:t>
            </a:r>
            <a:r>
              <a:rPr lang="cs-CZ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16.10.2013</a:t>
            </a:r>
            <a:endParaRPr lang="cs-CZ" sz="28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Praha-východ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Mochovská 570, Praha 9</a:t>
            </a:r>
            <a:br>
              <a:rPr lang="pl-PL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poradna@pppsk.cz , tel.: 281867331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844675"/>
          <a:ext cx="9144000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460104"/>
                <a:gridCol w="363589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Výchovný poradce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Pracovník OP a termín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Dražilová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Lucie,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 Štěchovice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PaedDr.Trávníčková</a:t>
                      </a:r>
                      <a:r>
                        <a:rPr lang="cs-CZ" dirty="0" smtClean="0"/>
                        <a:t>, 8.10.2013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Havlíková Jana,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ZŠ Úvaly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Mgr.Mrzílková</a:t>
                      </a:r>
                      <a:r>
                        <a:rPr lang="cs-CZ" sz="1600" dirty="0" smtClean="0"/>
                        <a:t>, 8.10.2013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Englmaierová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Hana,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SŠ </a:t>
                      </a: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F.Melichara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Brandýs </a:t>
                      </a: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n.L.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PaedDr.Trávníčková</a:t>
                      </a:r>
                      <a:r>
                        <a:rPr lang="cs-CZ" dirty="0" smtClean="0"/>
                        <a:t>, 2.10.2013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Hliněnská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Martina,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 Brandýs nad Labem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Mgr.Mrzílková</a:t>
                      </a:r>
                      <a:r>
                        <a:rPr lang="cs-CZ" sz="1800" dirty="0" smtClean="0"/>
                        <a:t>, 8.10.2013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Libánská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Zuzana, </a:t>
                      </a: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MgA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Mgr.Mrzílková</a:t>
                      </a:r>
                      <a:r>
                        <a:rPr lang="cs-CZ" sz="1800" dirty="0" smtClean="0"/>
                        <a:t>, 15.10.2013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Mališová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Jiřina,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Mgr.,SŠ </a:t>
                      </a: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F.Melichara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Brandýs </a:t>
                      </a: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n.L.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PaedDr.Trávníčková</a:t>
                      </a:r>
                      <a:r>
                        <a:rPr lang="cs-CZ" dirty="0" smtClean="0"/>
                        <a:t>,2.10.2013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Šimáková Lada, </a:t>
                      </a: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PaeDr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 </a:t>
                      </a: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Zeleneč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PaedDr.Trávníčková</a:t>
                      </a:r>
                      <a:r>
                        <a:rPr lang="cs-CZ" dirty="0" smtClean="0"/>
                        <a:t>,15.10.2013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Valášková Jana,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 Stará Boleslav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Mgr.Mrzílková</a:t>
                      </a:r>
                      <a:r>
                        <a:rPr lang="cs-CZ" sz="1800" dirty="0" smtClean="0"/>
                        <a:t>,9.10.2013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Příbram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Šachrami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294, Příbram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ppppb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@volny.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tel.: 318 624 085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Cihelková Štěpánka, Mgr.,2. ZŠ Dobříš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err="1" smtClean="0"/>
              <a:t>Kofroňová</a:t>
            </a:r>
            <a:r>
              <a:rPr lang="cs-CZ" sz="2800" dirty="0" smtClean="0"/>
              <a:t> </a:t>
            </a:r>
            <a:r>
              <a:rPr lang="cs-CZ" sz="2800" dirty="0" err="1" smtClean="0"/>
              <a:t>Lenk</a:t>
            </a:r>
            <a:r>
              <a:rPr lang="cs-CZ" sz="2800" dirty="0" smtClean="0"/>
              <a:t>, Mgr.,ZŠ Mníšek pod Brdy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err="1" smtClean="0"/>
              <a:t>Krejzová</a:t>
            </a:r>
            <a:r>
              <a:rPr lang="cs-CZ" sz="2800" dirty="0" smtClean="0"/>
              <a:t> Vladimíra, Mgr.,ZŠ a MŠ </a:t>
            </a:r>
            <a:r>
              <a:rPr lang="cs-CZ" sz="2800" dirty="0" err="1" smtClean="0"/>
              <a:t>Pičín</a:t>
            </a:r>
            <a:endParaRPr lang="cs-CZ" sz="2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___________________________________________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Štěpán Duník, Mgr.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sz="2800" dirty="0" smtClean="0"/>
              <a:t>1.10.2013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sz="2800" dirty="0" smtClean="0"/>
              <a:t> 8. 10.2013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sz="2800" dirty="0" smtClean="0"/>
              <a:t> 15. 10.2013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 Rakovník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Františka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Diepolta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1576,Rakovník</a:t>
            </a:r>
            <a:b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ppp.rakovnik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8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quick.cz</a:t>
            </a:r>
            <a:r>
              <a:rPr lang="cs-CZ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tel.:313518271</a:t>
            </a:r>
            <a:endParaRPr lang="cs-CZ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0825" y="1916113"/>
          <a:ext cx="8712969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Výchovný poradce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Pracovník OP a termín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Kvapilová Hana,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ZŠ a MŠ </a:t>
                      </a:r>
                      <a:r>
                        <a:rPr lang="cs-CZ" dirty="0" err="1" smtClean="0"/>
                        <a:t>Mšec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Patolánová Marcela, Mgr.</a:t>
                      </a:r>
                    </a:p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23. 9. 2013</a:t>
                      </a:r>
                      <a:endParaRPr lang="cs-CZ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Žižková Ivana, Ing. Bc.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SPŠ Rakovník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Patolánová Marcela, Mgr.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23. 9. 2013</a:t>
                      </a:r>
                      <a:endParaRPr lang="cs-CZ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Tichá Marta, Mgr.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ZŠ a MŠ </a:t>
                      </a:r>
                      <a:r>
                        <a:rPr lang="cs-CZ" dirty="0" err="1" smtClean="0"/>
                        <a:t>Lubná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Patolánová Marcela, Mgr.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23. 9. 2013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Děkuji za pozornost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PhDr. Jaroslava Štětinová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ředitelka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Pedagogicko-psychologická poradna Středočeského kraje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Jaselská 826, 280 02 Kolín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tel.: 321 717 168</a:t>
            </a:r>
          </a:p>
          <a:p>
            <a:pPr>
              <a:buFont typeface="Wingdings 2" pitchFamily="18" charset="2"/>
              <a:buNone/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     e-mail: </a:t>
            </a:r>
            <a:r>
              <a:rPr lang="cs-CZ" sz="2400" u="sng" smtClean="0">
                <a:latin typeface="Times New Roman" pitchFamily="18" charset="0"/>
                <a:cs typeface="Times New Roman" pitchFamily="18" charset="0"/>
                <a:hlinkClick r:id="rId2"/>
              </a:rPr>
              <a:t>stetinova@pppkolin.cz</a:t>
            </a:r>
            <a:endParaRPr lang="cs-CZ" sz="24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u="sng" smtClean="0">
                <a:latin typeface="Times New Roman" pitchFamily="18" charset="0"/>
                <a:cs typeface="Times New Roman" pitchFamily="18" charset="0"/>
              </a:rPr>
              <a:t>www.pppstredoceska.cz</a:t>
            </a:r>
          </a:p>
          <a:p>
            <a:pPr>
              <a:buFont typeface="Wingdings 2" pitchFamily="18" charset="2"/>
              <a:buNone/>
            </a:pPr>
            <a:endParaRPr lang="cs-CZ" sz="2400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350"/>
            <a:ext cx="9144000" cy="6194425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Nová terminologie v názvech poradenských pracovišť ve školství se poprvé objevila v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oficiálních českých materiálech zpracovaných F.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Zemanem v roce 1972. V příloze usnesení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vlády ČSR č. 27/72 k návrhu na vybudování soustavy poradenské péče o děti, mládež a rodinu se poprvé hovoří o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pedagogicko-psychologických poradnách,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ne již o psychologických výchovných pracovištích, resp. o pracovištích psychologické výchovné péče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Budování sítě výchovného poradenství</a:t>
            </a:r>
            <a:endParaRPr lang="cs-C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3 stupně:</a:t>
            </a:r>
          </a:p>
          <a:p>
            <a:pPr eaLnBrk="1" hangingPunct="1">
              <a:buFontTx/>
              <a:buChar char="-"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Základní článek:</a:t>
            </a:r>
          </a:p>
          <a:p>
            <a:pPr eaLnBrk="1" hangingPunct="1">
              <a:buFontTx/>
              <a:buChar char="-"/>
            </a:pPr>
            <a:r>
              <a:rPr lang="cs-CZ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výchovní poradci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na základních, středních a speciálních školách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druhý článek: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Okresní pedagogicko-psychologické poradny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OPPP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zaměřovaly se na poskytování odborných služeb dětem od 3 let věku až do ukončení základní školy, jejich rodičům a pedagogům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třetí článek: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Krajské pedagogicko-psychologické poradny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KPPP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pečovaly o mládež středoškolskou, kromě toho měly i další úkoly, včetně metodického vedení poraden okresních</a:t>
            </a:r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913"/>
            <a:ext cx="9036050" cy="6669087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Okresní pedagogicko-psychologické poradny vznikaly na základě usnesení Rady Okresního národního výboru, organizačně byly začleněny pod jeho odbor školství. 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průběhu let se měnily ze zálohových organizací v příspěvkové organizace. Od 1.7.2000 byly všechny OPPP v rámci Středočeského kraje (kromě okresu Beroun – zdejší PPP až v roce 2004) právními subjekty.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mtClean="0"/>
              <a:t>   </a:t>
            </a:r>
            <a:r>
              <a:rPr lang="cs-CZ" sz="2600" smtClean="0">
                <a:latin typeface="Times New Roman" pitchFamily="18" charset="0"/>
                <a:cs typeface="Times New Roman" pitchFamily="18" charset="0"/>
              </a:rPr>
              <a:t>V roce 1994 byl Ministerstvem školství, mládeže a tělovýchovy ČR zřízen </a:t>
            </a:r>
            <a:r>
              <a:rPr lang="cs-CZ" sz="26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Institut pedagogicko-psychologického poradenství České republiky</a:t>
            </a:r>
            <a:r>
              <a:rPr lang="cs-CZ" sz="2600" i="1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2600" smtClean="0">
                <a:latin typeface="Times New Roman" pitchFamily="18" charset="0"/>
                <a:cs typeface="Times New Roman" pitchFamily="18" charset="0"/>
              </a:rPr>
              <a:t>	Řešil: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2600" smtClean="0">
                <a:latin typeface="Times New Roman" pitchFamily="18" charset="0"/>
                <a:cs typeface="Times New Roman" pitchFamily="18" charset="0"/>
              </a:rPr>
              <a:t>	- aktuální </a:t>
            </a:r>
            <a:r>
              <a:rPr lang="cs-CZ" sz="2600" i="1" smtClean="0">
                <a:latin typeface="Times New Roman" pitchFamily="18" charset="0"/>
                <a:cs typeface="Times New Roman" pitchFamily="18" charset="0"/>
              </a:rPr>
              <a:t>otázky </a:t>
            </a:r>
            <a:r>
              <a:rPr lang="cs-CZ" sz="2600" smtClean="0">
                <a:latin typeface="Times New Roman" pitchFamily="18" charset="0"/>
                <a:cs typeface="Times New Roman" pitchFamily="18" charset="0"/>
              </a:rPr>
              <a:t>pedagogicko-psychologického poradenství, zajišťoval koordinaci poradenského systému,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2600" smtClean="0">
                <a:latin typeface="Times New Roman" pitchFamily="18" charset="0"/>
                <a:cs typeface="Times New Roman" pitchFamily="18" charset="0"/>
              </a:rPr>
              <a:t>	- další vzdělávání poradenských pracovníků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2600" smtClean="0">
                <a:latin typeface="Times New Roman" pitchFamily="18" charset="0"/>
                <a:cs typeface="Times New Roman" pitchFamily="18" charset="0"/>
              </a:rPr>
              <a:t>	-přenos odborných a metodických informací z oblasti pedagogicko-psychologického poradenství.</a:t>
            </a:r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délník 1"/>
          <p:cNvSpPr>
            <a:spLocks noChangeArrowheads="1"/>
          </p:cNvSpPr>
          <p:nvPr/>
        </p:nvSpPr>
        <p:spPr bwMode="auto">
          <a:xfrm>
            <a:off x="107950" y="115888"/>
            <a:ext cx="8928100" cy="572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cs-CZ" sz="28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1. července 2011 došlo ke sloučení tří přímo řízených organizací MŠMT: </a:t>
            </a:r>
          </a:p>
          <a:p>
            <a:pPr marL="514350" indent="-514350">
              <a:lnSpc>
                <a:spcPct val="150000"/>
              </a:lnSpc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Národního ústavu odborného vzdělávání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(NÚOV), 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Výzkumného ústavu pedagogického v Praze 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(VÚP) a 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Institutu pedagogicko-psychologického poradenství ČR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 (IPPP ČR)</a:t>
            </a:r>
          </a:p>
          <a:p>
            <a:pPr marL="514350" indent="-514350">
              <a:lnSpc>
                <a:spcPct val="150000"/>
              </a:lnSpc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	Nástupnickou organizací je </a:t>
            </a:r>
            <a:r>
              <a:rPr lang="cs-CZ" sz="24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Národní ústav pro vzdělávání (NUV)</a:t>
            </a:r>
          </a:p>
          <a:p>
            <a:pPr marL="514350" indent="-514350">
              <a:lnSpc>
                <a:spcPct val="150000"/>
              </a:lnSpc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	Věnuje se proto vzdělávání všeobecnému i odbornému, a také uměleckému a jazykovému, zabývá se otázkami pedagogicko-psychologického, výchovného a kariérového poradenství a dalším vzděláváním pedagogických pracovníků</a:t>
            </a:r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1221</Words>
  <Application>Microsoft Office PowerPoint</Application>
  <PresentationFormat>Předvádění na obrazovce (4:3)</PresentationFormat>
  <Paragraphs>286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systému Office</vt:lpstr>
      <vt:lpstr>Pedagogicko-psychologická poradna Středočeského kraje</vt:lpstr>
      <vt:lpstr>Něco málo z historie poradenství</vt:lpstr>
      <vt:lpstr>Prezentace aplikace PowerPoint</vt:lpstr>
      <vt:lpstr>Prezentace aplikace PowerPoint</vt:lpstr>
      <vt:lpstr>Budování sítě výchovného poradenství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Současnost</vt:lpstr>
      <vt:lpstr>Prezentace aplikace PowerPoint</vt:lpstr>
      <vt:lpstr>PPP SK</vt:lpstr>
      <vt:lpstr>PPP SK</vt:lpstr>
      <vt:lpstr>Prezentace aplikace PowerPoint</vt:lpstr>
      <vt:lpstr>Organizační schéma</vt:lpstr>
      <vt:lpstr>Hlavní činnost</vt:lpstr>
      <vt:lpstr>Prezentace aplikace PowerPoint</vt:lpstr>
      <vt:lpstr>Další aktivity realizované PPP</vt:lpstr>
      <vt:lpstr>Prezentace aplikace PowerPoint</vt:lpstr>
      <vt:lpstr>klienti</vt:lpstr>
      <vt:lpstr>Typy činností</vt:lpstr>
      <vt:lpstr>Metodické zázemí</vt:lpstr>
      <vt:lpstr>Odborné sekce PPP SK</vt:lpstr>
      <vt:lpstr>Pracovníci</vt:lpstr>
      <vt:lpstr>OP Benešov Černoleská 1997, Benešov poradna@pppbenesov.cz, tel.: 317 722 904</vt:lpstr>
      <vt:lpstr>OP Hořovice  Palackého nám.640,Hořovice  ppphorovice@seznam.cz, 311 513 000</vt:lpstr>
      <vt:lpstr>OP Kladno  Cyrila Boudy 2953, Kladno  ppp.kladno@mybox.cz, tel.:317 722 904</vt:lpstr>
      <vt:lpstr>OP Kolín Jaselská 826,Kolín ppp.kolin@pppkolin.cz, tel.:321 722 116</vt:lpstr>
      <vt:lpstr>OP Kutná Hora Jakubská3/83, Kutná Hora  pppkh@mybox.cz, 327 311 362</vt:lpstr>
      <vt:lpstr>OP Králův Dvůr  Plzeňská 90, Králův Dvůr   pppkraluvdvur@cbox.cz, tel.: 317722904</vt:lpstr>
      <vt:lpstr>OP Mělník  Bezručova 109,Mělník  ppp.melnik@worldonline.cz, tel.:315 623 045</vt:lpstr>
      <vt:lpstr>OP Mladá Boleslav  Václavkova 1040,Mladá Boleslav  pppmb@seznam.cz, tel.: 326 731 066</vt:lpstr>
      <vt:lpstr>OP Nymburk  Masarykova 895, Nymburk  poradna@pppnymburk, tel.: 325512667</vt:lpstr>
      <vt:lpstr>OP Praha-východ  Mochovská 570, Praha 9  poradna@pppsk.cz , tel.: 281867331</vt:lpstr>
      <vt:lpstr>OP Příbram  Pod Šachrami 294, Příbram  ppppb@volny.cz, tel.: 318 624 085</vt:lpstr>
      <vt:lpstr>OP Rakovník  Františka Diepolta 1576,Rakovník  ppp.rakovnik@quick.cz, tel.:313518271</vt:lpstr>
      <vt:lpstr>Děkuji za pozornost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Pedagogicko-psychologická poradna Středočeského kraje</dc:title>
  <dc:creator>Jaroslava Štětinová</dc:creator>
  <cp:lastModifiedBy>D21</cp:lastModifiedBy>
  <cp:revision>39</cp:revision>
  <dcterms:created xsi:type="dcterms:W3CDTF">2013-09-04T15:21:11Z</dcterms:created>
  <dcterms:modified xsi:type="dcterms:W3CDTF">2013-11-11T09:24:22Z</dcterms:modified>
</cp:coreProperties>
</file>