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0"/>
  </p:notesMasterIdLst>
  <p:sldIdLst>
    <p:sldId id="256" r:id="rId2"/>
    <p:sldId id="297" r:id="rId3"/>
    <p:sldId id="300" r:id="rId4"/>
    <p:sldId id="299" r:id="rId5"/>
    <p:sldId id="302" r:id="rId6"/>
    <p:sldId id="303" r:id="rId7"/>
    <p:sldId id="306" r:id="rId8"/>
    <p:sldId id="304" r:id="rId9"/>
    <p:sldId id="305" r:id="rId10"/>
    <p:sldId id="317" r:id="rId11"/>
    <p:sldId id="308" r:id="rId12"/>
    <p:sldId id="309" r:id="rId13"/>
    <p:sldId id="318" r:id="rId14"/>
    <p:sldId id="311" r:id="rId15"/>
    <p:sldId id="320" r:id="rId16"/>
    <p:sldId id="319" r:id="rId17"/>
    <p:sldId id="310" r:id="rId18"/>
    <p:sldId id="295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4" autoAdjust="0"/>
    <p:restoredTop sz="94660"/>
  </p:normalViewPr>
  <p:slideViewPr>
    <p:cSldViewPr>
      <p:cViewPr>
        <p:scale>
          <a:sx n="76" d="100"/>
          <a:sy n="76" d="100"/>
        </p:scale>
        <p:origin x="-97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A449C-DD7B-FB46-A02D-BD0A4FA02F2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C92FA-F85C-7245-8637-CB81713F6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6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C92FA-F85C-7245-8637-CB81713F69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0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8E28-FEB1-409E-8782-7142C61236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83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A9960-91AE-4DA1-AB0C-88969B7CCB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08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23CA-459F-4CB5-B796-79161952280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5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2490-341F-498E-84E2-10662B9F3707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10" descr="MSMT_logolink_bezVlajky_cb_RGB.ai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14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22F48-5CD6-46E2-9B50-764508315B7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97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A5681-1432-42F3-B8FF-1838FB8F28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29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7C65A-8267-443F-9890-8032838F2B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25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2F13-9662-4A88-A9EE-616919CAE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00126-42F1-4185-BE67-A26E986DDA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16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F82E-4AB2-4098-97D5-BB4D23A5BF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D014D-B31D-4BAB-8B44-AAFAC3CA30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74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58004-9C79-436B-8D40-47304C30AB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2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folHlink"/>
                </a:solidFill>
              </a:rPr>
              <a:t>Poradenství jako specifický druh psychologické pomoci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Lidmila Valentová,</a:t>
            </a:r>
          </a:p>
          <a:p>
            <a:r>
              <a:rPr lang="cs-CZ" sz="2400" dirty="0" smtClean="0"/>
              <a:t>Zuzana </a:t>
            </a:r>
            <a:r>
              <a:rPr lang="cs-CZ" sz="2400" dirty="0" err="1" smtClean="0"/>
              <a:t>Hadj</a:t>
            </a:r>
            <a:r>
              <a:rPr lang="cs-CZ" sz="2400" dirty="0" smtClean="0"/>
              <a:t> </a:t>
            </a:r>
            <a:r>
              <a:rPr lang="cs-CZ" sz="2400" dirty="0" err="1" smtClean="0"/>
              <a:t>Moussová</a:t>
            </a:r>
            <a:endParaRPr lang="cs-CZ" sz="2400" dirty="0"/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7736" y="5410200"/>
            <a:ext cx="386463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chemeClr val="folHlink"/>
                </a:solidFill>
              </a:rPr>
              <a:t>3</a:t>
            </a:r>
            <a:r>
              <a:rPr lang="cs-CZ" b="1" dirty="0" smtClean="0">
                <a:solidFill>
                  <a:schemeClr val="folHlink"/>
                </a:solidFill>
              </a:rPr>
              <a:t>. Historie poradenství</a:t>
            </a: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chemeClr val="folHlink"/>
                </a:solidFill>
              </a:rPr>
              <a:t>Vývoj poradenství v Evropě a USA</a:t>
            </a:r>
            <a:endParaRPr lang="cs-CZ" sz="36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err="1" smtClean="0"/>
              <a:t>Počátek</a:t>
            </a:r>
            <a:r>
              <a:rPr lang="en-US" dirty="0" smtClean="0"/>
              <a:t> 20. </a:t>
            </a:r>
            <a:r>
              <a:rPr lang="en-US" dirty="0" err="1" smtClean="0"/>
              <a:t>století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s</a:t>
            </a:r>
            <a:r>
              <a:rPr lang="cs-CZ" dirty="0" smtClean="0"/>
              <a:t> rozvojem průmyslu potřeba poradenství pro volbu povolání</a:t>
            </a:r>
          </a:p>
          <a:p>
            <a:pPr lvl="2">
              <a:buFontTx/>
              <a:buChar char="-"/>
            </a:pPr>
            <a:r>
              <a:rPr lang="cs-CZ" dirty="0" smtClean="0"/>
              <a:t>Psychotechnický ústav Masarykovy akademie práce</a:t>
            </a:r>
          </a:p>
          <a:p>
            <a:pPr lvl="1">
              <a:buFontTx/>
              <a:buChar char="-"/>
            </a:pPr>
            <a:r>
              <a:rPr lang="en-US" dirty="0" smtClean="0"/>
              <a:t>o</a:t>
            </a:r>
            <a:r>
              <a:rPr lang="cs-CZ" dirty="0" err="1" smtClean="0"/>
              <a:t>dborné</a:t>
            </a:r>
            <a:r>
              <a:rPr lang="cs-CZ" dirty="0" smtClean="0"/>
              <a:t> poradenství pro děti a mládež ve vazbě na školy </a:t>
            </a:r>
          </a:p>
          <a:p>
            <a:pPr lvl="2">
              <a:buFontTx/>
              <a:buChar char="-"/>
            </a:pPr>
            <a:r>
              <a:rPr lang="cs-CZ" dirty="0" smtClean="0"/>
              <a:t>Alfred Adler </a:t>
            </a:r>
            <a:r>
              <a:rPr lang="en-US" dirty="0" smtClean="0"/>
              <a:t>–</a:t>
            </a:r>
            <a:r>
              <a:rPr lang="cs-CZ" dirty="0" smtClean="0"/>
              <a:t> psychologické kliniky při školách ve 20. letech ve Vídni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60. </a:t>
            </a:r>
            <a:r>
              <a:rPr lang="en-US" dirty="0" err="1" smtClean="0"/>
              <a:t>léta</a:t>
            </a:r>
            <a:endParaRPr lang="en-US" dirty="0" smtClean="0"/>
          </a:p>
          <a:p>
            <a:pPr lvl="1"/>
            <a:r>
              <a:rPr lang="en-US" dirty="0" err="1" smtClean="0"/>
              <a:t>pedagogicko-psychologické</a:t>
            </a:r>
            <a:r>
              <a:rPr lang="en-US" dirty="0" smtClean="0"/>
              <a:t> </a:t>
            </a:r>
            <a:r>
              <a:rPr lang="en-US" dirty="0" err="1" smtClean="0"/>
              <a:t>poradny</a:t>
            </a:r>
            <a:endParaRPr lang="en-US" dirty="0" smtClean="0"/>
          </a:p>
          <a:p>
            <a:pPr lvl="1"/>
            <a:r>
              <a:rPr lang="en-US" dirty="0" err="1" smtClean="0"/>
              <a:t>výchovný</a:t>
            </a:r>
            <a:r>
              <a:rPr lang="en-US" dirty="0" smtClean="0"/>
              <a:t> </a:t>
            </a:r>
            <a:r>
              <a:rPr lang="en-US" dirty="0" err="1" smtClean="0"/>
              <a:t>poradce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školách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70. </a:t>
            </a:r>
            <a:r>
              <a:rPr lang="en-US" dirty="0" err="1" smtClean="0"/>
              <a:t>léta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err="1" smtClean="0"/>
              <a:t>diagnostické</a:t>
            </a:r>
            <a:r>
              <a:rPr lang="en-US" dirty="0" smtClean="0"/>
              <a:t> </a:t>
            </a:r>
            <a:r>
              <a:rPr lang="en-US" dirty="0" err="1" smtClean="0"/>
              <a:t>ústavy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err="1" smtClean="0"/>
              <a:t>linky</a:t>
            </a:r>
            <a:r>
              <a:rPr lang="en-US" dirty="0" smtClean="0"/>
              <a:t> </a:t>
            </a:r>
            <a:r>
              <a:rPr lang="en-US" dirty="0" err="1" smtClean="0"/>
              <a:t>důvěry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80. </a:t>
            </a:r>
            <a:r>
              <a:rPr lang="en-US" dirty="0" err="1" smtClean="0"/>
              <a:t>léta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Střediska</a:t>
            </a:r>
            <a:r>
              <a:rPr lang="en-US" dirty="0" smtClean="0"/>
              <a:t> </a:t>
            </a:r>
            <a:r>
              <a:rPr lang="en-US" dirty="0" err="1" smtClean="0"/>
              <a:t>výchovné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-</a:t>
            </a:r>
            <a:r>
              <a:rPr lang="en-US" dirty="0" err="1" smtClean="0"/>
              <a:t>speciálně</a:t>
            </a:r>
            <a:r>
              <a:rPr lang="en-US" dirty="0" smtClean="0"/>
              <a:t> </a:t>
            </a:r>
            <a:r>
              <a:rPr lang="en-US" dirty="0" err="1" smtClean="0"/>
              <a:t>pedagogická</a:t>
            </a:r>
            <a:r>
              <a:rPr lang="en-US" dirty="0" smtClean="0"/>
              <a:t> </a:t>
            </a:r>
            <a:r>
              <a:rPr lang="en-US" dirty="0" err="1" smtClean="0"/>
              <a:t>centra</a:t>
            </a: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cs-CZ" sz="3600" b="1" kern="0" dirty="0" smtClean="0">
                <a:solidFill>
                  <a:schemeClr val="folHlink"/>
                </a:solidFill>
                <a:latin typeface="+mj-lt"/>
                <a:ea typeface="+mj-ea"/>
                <a:cs typeface="+mj-cs"/>
              </a:rPr>
              <a:t>Vývoj poradenství u nás</a:t>
            </a:r>
            <a:endParaRPr kumimoji="0" lang="cs-CZ" sz="3600" b="1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728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chemeClr val="folHlink"/>
                </a:solidFill>
              </a:rPr>
              <a:t>4</a:t>
            </a:r>
            <a:r>
              <a:rPr lang="cs-CZ" b="1" dirty="0" smtClean="0">
                <a:solidFill>
                  <a:schemeClr val="folHlink"/>
                </a:solidFill>
              </a:rPr>
              <a:t>. Zásady poradenství </a:t>
            </a: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V. </a:t>
            </a:r>
            <a:r>
              <a:rPr lang="en-US" dirty="0" err="1" smtClean="0"/>
              <a:t>Drapela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1. Svoboda </a:t>
            </a:r>
            <a:r>
              <a:rPr lang="en-US" dirty="0" err="1" smtClean="0"/>
              <a:t>klienta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Respekt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klientovi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Důvěrnost</a:t>
            </a:r>
            <a:r>
              <a:rPr lang="en-US" dirty="0"/>
              <a:t> </a:t>
            </a:r>
            <a:r>
              <a:rPr lang="en-US" dirty="0" err="1"/>
              <a:t>poradenských</a:t>
            </a:r>
            <a:r>
              <a:rPr lang="en-US" dirty="0"/>
              <a:t> </a:t>
            </a:r>
            <a:r>
              <a:rPr lang="en-US" dirty="0" err="1"/>
              <a:t>kontaktů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cs-CZ" sz="3600" b="1" kern="0" dirty="0" smtClean="0">
                <a:solidFill>
                  <a:schemeClr val="folHlink"/>
                </a:solidFill>
                <a:latin typeface="+mj-lt"/>
                <a:ea typeface="+mj-ea"/>
                <a:cs typeface="+mj-cs"/>
              </a:rPr>
              <a:t>Zásady poradenství   (1/2)</a:t>
            </a:r>
            <a:endParaRPr kumimoji="0" lang="cs-CZ" sz="3600" b="1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09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cs-CZ" sz="3600" b="1" kern="0" dirty="0" smtClean="0">
                <a:solidFill>
                  <a:schemeClr val="folHlink"/>
                </a:solidFill>
                <a:latin typeface="+mj-lt"/>
                <a:ea typeface="+mj-ea"/>
                <a:cs typeface="+mj-cs"/>
              </a:rPr>
              <a:t>Zásady poradenství   (2/2)</a:t>
            </a:r>
            <a:endParaRPr kumimoji="0" lang="cs-CZ" sz="3600" b="1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200" dirty="0" smtClean="0"/>
              <a:t>Z. </a:t>
            </a:r>
            <a:r>
              <a:rPr lang="en-US" sz="3200" dirty="0" err="1" smtClean="0"/>
              <a:t>Matějček</a:t>
            </a:r>
            <a:r>
              <a:rPr lang="en-US" sz="3200" dirty="0" smtClean="0"/>
              <a:t>: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971550" lvl="1" indent="-514350">
              <a:buAutoNum type="arabicPeriod"/>
            </a:pPr>
            <a:r>
              <a:rPr lang="en-US" dirty="0" err="1" smtClean="0"/>
              <a:t>Navození</a:t>
            </a:r>
            <a:r>
              <a:rPr lang="en-US" dirty="0" smtClean="0"/>
              <a:t> </a:t>
            </a:r>
            <a:r>
              <a:rPr lang="en-US" dirty="0" err="1" smtClean="0"/>
              <a:t>spolupráce</a:t>
            </a:r>
            <a:endParaRPr lang="en-US" dirty="0" smtClean="0"/>
          </a:p>
          <a:p>
            <a:pPr marL="971550" lvl="1" indent="-514350">
              <a:buAutoNum type="arabicPeriod"/>
            </a:pP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Pravda s </a:t>
            </a:r>
            <a:r>
              <a:rPr lang="en-US" dirty="0" err="1" smtClean="0"/>
              <a:t>perspektivou</a:t>
            </a:r>
            <a:endParaRPr lang="en-US" dirty="0" smtClean="0"/>
          </a:p>
          <a:p>
            <a:pPr marL="971550" lvl="1" indent="-514350">
              <a:buAutoNum type="arabicPeriod"/>
            </a:pP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err="1" smtClean="0"/>
              <a:t>Optimistický</a:t>
            </a:r>
            <a:r>
              <a:rPr lang="en-US" dirty="0" smtClean="0"/>
              <a:t> </a:t>
            </a:r>
            <a:r>
              <a:rPr lang="en-US" dirty="0" err="1" smtClean="0"/>
              <a:t>výhled</a:t>
            </a:r>
            <a:r>
              <a:rPr lang="en-US" dirty="0" smtClean="0"/>
              <a:t> do </a:t>
            </a:r>
            <a:r>
              <a:rPr lang="en-US" dirty="0" err="1" smtClean="0"/>
              <a:t>budoucnosti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09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chemeClr val="folHlink"/>
                </a:solidFill>
              </a:rPr>
              <a:t>5</a:t>
            </a:r>
            <a:r>
              <a:rPr lang="cs-CZ" b="1" dirty="0" smtClean="0">
                <a:solidFill>
                  <a:schemeClr val="folHlink"/>
                </a:solidFill>
              </a:rPr>
              <a:t>. Osobnost poradce </a:t>
            </a: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r>
              <a:rPr lang="en-US" dirty="0" err="1" smtClean="0"/>
              <a:t>Odborná</a:t>
            </a:r>
            <a:r>
              <a:rPr lang="en-US" dirty="0" smtClean="0"/>
              <a:t> </a:t>
            </a:r>
            <a:r>
              <a:rPr lang="en-US" dirty="0" err="1" smtClean="0"/>
              <a:t>kompetence</a:t>
            </a:r>
            <a:endParaRPr lang="en-US" dirty="0" smtClean="0"/>
          </a:p>
          <a:p>
            <a:pPr lvl="1"/>
            <a:r>
              <a:rPr lang="en-US" dirty="0" err="1" smtClean="0"/>
              <a:t>Vzdělání</a:t>
            </a:r>
            <a:endParaRPr lang="en-US" dirty="0" smtClean="0"/>
          </a:p>
          <a:p>
            <a:pPr lvl="1"/>
            <a:r>
              <a:rPr lang="en-US" dirty="0" err="1" smtClean="0"/>
              <a:t>Komunikační</a:t>
            </a:r>
            <a:r>
              <a:rPr lang="en-US" dirty="0" smtClean="0"/>
              <a:t> </a:t>
            </a:r>
            <a:r>
              <a:rPr lang="en-US" dirty="0" err="1" smtClean="0"/>
              <a:t>dovednosti</a:t>
            </a:r>
            <a:endParaRPr lang="en-US" dirty="0" smtClean="0"/>
          </a:p>
          <a:p>
            <a:pPr lvl="1"/>
            <a:r>
              <a:rPr lang="en-US" dirty="0" err="1" smtClean="0"/>
              <a:t>Znalost</a:t>
            </a:r>
            <a:r>
              <a:rPr lang="en-US" dirty="0" smtClean="0"/>
              <a:t> </a:t>
            </a:r>
            <a:r>
              <a:rPr lang="en-US" dirty="0" err="1" smtClean="0"/>
              <a:t>právních</a:t>
            </a:r>
            <a:r>
              <a:rPr lang="en-US" dirty="0" smtClean="0"/>
              <a:t> </a:t>
            </a:r>
            <a:r>
              <a:rPr lang="en-US" dirty="0" err="1" smtClean="0"/>
              <a:t>norem</a:t>
            </a:r>
            <a:endParaRPr lang="en-US" dirty="0"/>
          </a:p>
          <a:p>
            <a:pPr marL="342900" lvl="1" indent="-342900">
              <a:buChar char="•"/>
            </a:pPr>
            <a:r>
              <a:rPr lang="en-US" sz="3200" dirty="0" err="1" smtClean="0">
                <a:ea typeface="+mn-ea"/>
              </a:rPr>
              <a:t>Osobnostní</a:t>
            </a:r>
            <a:r>
              <a:rPr lang="en-US" sz="3200" dirty="0" smtClean="0">
                <a:ea typeface="+mn-ea"/>
              </a:rPr>
              <a:t> </a:t>
            </a:r>
            <a:r>
              <a:rPr lang="en-US" sz="3200" dirty="0" err="1" smtClean="0">
                <a:ea typeface="+mn-ea"/>
              </a:rPr>
              <a:t>charakteristiky</a:t>
            </a:r>
          </a:p>
          <a:p>
            <a:pPr lvl="1">
              <a:buFontTx/>
              <a:buChar char="-"/>
            </a:pPr>
            <a:r>
              <a:rPr lang="en-US" dirty="0" err="1" smtClean="0"/>
              <a:t>Empatie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Tolerance</a:t>
            </a:r>
          </a:p>
          <a:p>
            <a:pPr lvl="1">
              <a:buFontTx/>
              <a:buChar char="-"/>
            </a:pPr>
            <a:r>
              <a:rPr lang="en-US" dirty="0" err="1" smtClean="0"/>
              <a:t>Stabillita</a:t>
            </a:r>
            <a:r>
              <a:rPr lang="en-US" dirty="0" smtClean="0"/>
              <a:t> a </a:t>
            </a:r>
            <a:r>
              <a:rPr lang="en-US" dirty="0" err="1" smtClean="0"/>
              <a:t>odolnost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Etická</a:t>
            </a:r>
            <a:r>
              <a:rPr lang="en-US" dirty="0" smtClean="0"/>
              <a:t> a </a:t>
            </a:r>
            <a:r>
              <a:rPr lang="en-US" dirty="0" err="1" smtClean="0"/>
              <a:t>morální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, </a:t>
            </a:r>
            <a:r>
              <a:rPr lang="en-US" dirty="0" err="1" smtClean="0"/>
              <a:t>spolehlivost</a:t>
            </a:r>
            <a:r>
              <a:rPr lang="en-US" dirty="0" smtClean="0"/>
              <a:t>, </a:t>
            </a:r>
            <a:r>
              <a:rPr lang="en-US" dirty="0" err="1" smtClean="0"/>
              <a:t>čestnost</a:t>
            </a:r>
            <a:r>
              <a:rPr lang="en-US" dirty="0" smtClean="0"/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cs-CZ" sz="3600" b="1" kern="0" dirty="0" smtClean="0">
                <a:solidFill>
                  <a:schemeClr val="folHlink"/>
                </a:solidFill>
                <a:latin typeface="+mj-lt"/>
                <a:ea typeface="+mj-ea"/>
                <a:cs typeface="+mj-cs"/>
              </a:rPr>
              <a:t>Osobnost poradce</a:t>
            </a:r>
            <a:endParaRPr kumimoji="0" lang="cs-CZ" sz="3600" b="1" i="0" u="none" strike="noStrike" kern="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40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folHlink"/>
                </a:solidFill>
              </a:rPr>
              <a:t>Literatura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VALENTOVÁ L. a kol.</a:t>
            </a:r>
            <a:r>
              <a:rPr lang="cs-CZ" sz="2000" i="1" dirty="0" smtClean="0"/>
              <a:t>, Školní poradenství I a II</a:t>
            </a:r>
            <a:r>
              <a:rPr lang="cs-CZ" sz="2000" dirty="0" smtClean="0"/>
              <a:t>, </a:t>
            </a:r>
            <a:br>
              <a:rPr lang="cs-CZ" sz="2000" dirty="0" smtClean="0"/>
            </a:br>
            <a:r>
              <a:rPr lang="cs-CZ" sz="2000" dirty="0" smtClean="0"/>
              <a:t>Praha: Pedagogická fakulta UK, 2013  (v tisku).</a:t>
            </a:r>
          </a:p>
          <a:p>
            <a:r>
              <a:rPr lang="cs-CZ" sz="2000" dirty="0" smtClean="0"/>
              <a:t>Autorský kolektiv, </a:t>
            </a:r>
            <a:r>
              <a:rPr lang="cs-CZ" sz="2000" i="1" dirty="0" smtClean="0"/>
              <a:t>Výchovné poradenství</a:t>
            </a:r>
            <a:r>
              <a:rPr lang="cs-CZ" sz="2000" dirty="0" smtClean="0"/>
              <a:t>, </a:t>
            </a:r>
            <a:br>
              <a:rPr lang="cs-CZ" sz="2000" dirty="0" smtClean="0"/>
            </a:br>
            <a:r>
              <a:rPr lang="cs-CZ" sz="2000" dirty="0" smtClean="0"/>
              <a:t>Praha: </a:t>
            </a:r>
            <a:r>
              <a:rPr lang="cs-CZ" sz="2000" dirty="0" err="1" smtClean="0"/>
              <a:t>Wolters</a:t>
            </a:r>
            <a:r>
              <a:rPr lang="cs-CZ" sz="2000" dirty="0" smtClean="0"/>
              <a:t> </a:t>
            </a:r>
            <a:r>
              <a:rPr lang="cs-CZ" sz="2000" dirty="0" err="1" smtClean="0"/>
              <a:t>Kluwer</a:t>
            </a:r>
            <a:r>
              <a:rPr lang="cs-CZ" sz="2000" dirty="0" smtClean="0"/>
              <a:t> ČR, 2009</a:t>
            </a:r>
          </a:p>
          <a:p>
            <a:r>
              <a:rPr lang="cs-CZ" sz="2000" dirty="0" smtClean="0"/>
              <a:t>DRAPELA V., </a:t>
            </a:r>
            <a:r>
              <a:rPr lang="cs-CZ" sz="2000" i="1" dirty="0" smtClean="0"/>
              <a:t>Teorie osobnosti,</a:t>
            </a:r>
            <a:r>
              <a:rPr lang="cs-CZ" sz="2000" dirty="0" smtClean="0"/>
              <a:t> Praha: Portál 2011</a:t>
            </a:r>
          </a:p>
          <a:p>
            <a:r>
              <a:rPr lang="cs-CZ" sz="2000" dirty="0" smtClean="0"/>
              <a:t>MATĚJČEK Z., </a:t>
            </a:r>
            <a:r>
              <a:rPr lang="cs-CZ" sz="2000" i="1" dirty="0" smtClean="0"/>
              <a:t>Praxe dětského psychologického poradenství, </a:t>
            </a:r>
            <a:r>
              <a:rPr lang="cs-CZ" sz="2000" dirty="0" smtClean="0"/>
              <a:t>Praha: SPN 1992</a:t>
            </a:r>
            <a:endParaRPr lang="cs-CZ" sz="2000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folHlink"/>
                </a:solidFill>
              </a:rPr>
              <a:t>Obsah</a:t>
            </a:r>
            <a:endParaRPr lang="cs-CZ" b="1" dirty="0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folHlink"/>
                </a:solidFill>
              </a:rPr>
              <a:t>Vymezení  poradenství jako profese</a:t>
            </a: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folHlink"/>
                </a:solidFill>
              </a:rPr>
              <a:t>Školní poradenské služby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folHlink"/>
                </a:solidFill>
              </a:rPr>
              <a:t>Historie</a:t>
            </a:r>
            <a:r>
              <a:rPr lang="cs-CZ" sz="2800" dirty="0">
                <a:solidFill>
                  <a:schemeClr val="folHlink"/>
                </a:solidFill>
              </a:rPr>
              <a:t> </a:t>
            </a:r>
            <a:r>
              <a:rPr lang="cs-CZ" sz="2800" dirty="0" smtClean="0">
                <a:solidFill>
                  <a:schemeClr val="folHlink"/>
                </a:solidFill>
              </a:rPr>
              <a:t>poradenství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folHlink"/>
                </a:solidFill>
              </a:rPr>
              <a:t>Z</a:t>
            </a:r>
            <a:r>
              <a:rPr lang="cs-CZ" sz="2800" dirty="0" smtClean="0">
                <a:solidFill>
                  <a:schemeClr val="folHlink"/>
                </a:solidFill>
              </a:rPr>
              <a:t>ásady poradenství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folHlink"/>
                </a:solidFill>
              </a:rPr>
              <a:t>Osobnost poradce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772400" cy="1470025"/>
          </a:xfrm>
        </p:spPr>
        <p:txBody>
          <a:bodyPr/>
          <a:lstStyle/>
          <a:p>
            <a:r>
              <a:rPr lang="cs-CZ" b="1" dirty="0" smtClean="0">
                <a:solidFill>
                  <a:schemeClr val="folHlink"/>
                </a:solidFill>
              </a:rPr>
              <a:t>1. Vymezení  poradenství </a:t>
            </a:r>
            <a:br>
              <a:rPr lang="cs-CZ" b="1" dirty="0" smtClean="0">
                <a:solidFill>
                  <a:schemeClr val="folHlink"/>
                </a:solidFill>
              </a:rPr>
            </a:br>
            <a:r>
              <a:rPr lang="cs-CZ" b="1" dirty="0" smtClean="0">
                <a:solidFill>
                  <a:schemeClr val="folHlink"/>
                </a:solidFill>
              </a:rPr>
              <a:t>jako profese</a:t>
            </a: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0932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folHlink"/>
                </a:solidFill>
              </a:rPr>
              <a:t>Poradenství jako profese</a:t>
            </a:r>
            <a:endParaRPr lang="cs-CZ" sz="32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Poradenství je aplikovaná teoretická i praktická disciplina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aměřený řízený proces, ve kterém poradce provází duševně zdravé jedince při řešení aktuálního problému, hledání a dosahování osobních cílů či efektivnějšího využívání vlastních možností</a:t>
            </a:r>
          </a:p>
          <a:p>
            <a:r>
              <a:rPr lang="cs-CZ" sz="2400" dirty="0" smtClean="0"/>
              <a:t>Poradenství jako specifický typ psychologické pomoci vyžaduje od poradenských pracovníků kvalifikaci v magisterském studiu i stálý profesionální růst</a:t>
            </a:r>
          </a:p>
          <a:p>
            <a:r>
              <a:rPr lang="cs-CZ" sz="2400" dirty="0" smtClean="0"/>
              <a:t>Odborná kvalifikace vyžaduje znalost psychologie, zejména teorií osobnosti a znalost poradenských metod, někdy i znalost speciální pedagogiky</a:t>
            </a:r>
            <a:endParaRPr lang="cs-CZ" sz="2400" dirty="0"/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folHlink"/>
                </a:solidFill>
              </a:rPr>
              <a:t>Cíle poradenství</a:t>
            </a:r>
            <a:endParaRPr lang="cs-CZ" sz="3200" b="1" dirty="0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folHlink"/>
                </a:solidFill>
              </a:rPr>
              <a:t>Usnadnit změny chování</a:t>
            </a:r>
            <a:r>
              <a:rPr lang="cs-CZ" sz="2400" b="1" dirty="0" smtClean="0"/>
              <a:t> </a:t>
            </a:r>
            <a:r>
              <a:rPr lang="cs-CZ" sz="2400" dirty="0" smtClean="0"/>
              <a:t>– které umožní klientovi produktivnější a uspokojivější život</a:t>
            </a: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folHlink"/>
                </a:solidFill>
              </a:rPr>
              <a:t>Zvýšit adaptivní dovednosti </a:t>
            </a:r>
            <a:r>
              <a:rPr lang="cs-CZ" sz="2400" dirty="0" smtClean="0"/>
              <a:t>– vyrovnávání se s novými situacemi a novými požadavky v etapách životní cesty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folHlink"/>
                </a:solidFill>
              </a:rPr>
              <a:t>Zvýšit kvalitu rozhodování </a:t>
            </a:r>
            <a:r>
              <a:rPr lang="cs-CZ" sz="2400" dirty="0" smtClean="0"/>
              <a:t>– vedení klienta k samo-statnému rozhodování</a:t>
            </a:r>
            <a:r>
              <a:rPr lang="cs-CZ" sz="2400" dirty="0"/>
              <a:t> </a:t>
            </a:r>
            <a:r>
              <a:rPr lang="cs-CZ" sz="2400" dirty="0" smtClean="0"/>
              <a:t>a přijetí osobní odpovědnosti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folHlink"/>
                </a:solidFill>
              </a:rPr>
              <a:t>Zlepšit vztahy </a:t>
            </a:r>
            <a:r>
              <a:rPr lang="cs-CZ" sz="2400" dirty="0" smtClean="0"/>
              <a:t>– obtíže z defenzivního chování, či nedostatečně rozvinutých sociálních dovedností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folHlink"/>
                </a:solidFill>
              </a:rPr>
              <a:t>Pomoci rozvinout klientův osobní potenciál </a:t>
            </a:r>
            <a:r>
              <a:rPr lang="cs-CZ" sz="2400" dirty="0" smtClean="0"/>
              <a:t>– klient získává příležitost učit se novým způsobům využívání vlastních schopností a zájmů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772400" cy="1470025"/>
          </a:xfrm>
        </p:spPr>
        <p:txBody>
          <a:bodyPr/>
          <a:lstStyle/>
          <a:p>
            <a:r>
              <a:rPr lang="cs-CZ" b="1" dirty="0">
                <a:solidFill>
                  <a:schemeClr val="folHlink"/>
                </a:solidFill>
              </a:rPr>
              <a:t>2</a:t>
            </a:r>
            <a:r>
              <a:rPr lang="cs-CZ" b="1" dirty="0" smtClean="0">
                <a:solidFill>
                  <a:schemeClr val="folHlink"/>
                </a:solidFill>
              </a:rPr>
              <a:t>. Školní poradenské služby </a:t>
            </a:r>
          </a:p>
        </p:txBody>
      </p:sp>
      <p:pic>
        <p:nvPicPr>
          <p:cNvPr id="3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324600"/>
            <a:ext cx="219121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sz="3200" b="1" dirty="0" smtClean="0">
                <a:solidFill>
                  <a:schemeClr val="folHlink"/>
                </a:solidFill>
              </a:rPr>
              <a:t>Poradenské služby ve školství - struktura</a:t>
            </a:r>
            <a:endParaRPr lang="cs-CZ" sz="32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</p:spPr>
        <p:txBody>
          <a:bodyPr/>
          <a:lstStyle/>
          <a:p>
            <a:r>
              <a:rPr lang="cs-CZ" sz="2400" dirty="0" smtClean="0"/>
              <a:t>Školy – školní poradenské pracoviště</a:t>
            </a:r>
          </a:p>
          <a:p>
            <a:pPr lvl="1"/>
            <a:r>
              <a:rPr lang="cs-CZ" sz="2000" dirty="0" smtClean="0"/>
              <a:t>učitel  - výchovný poradce  </a:t>
            </a:r>
          </a:p>
          <a:p>
            <a:pPr lvl="1"/>
            <a:r>
              <a:rPr lang="cs-CZ" sz="2000" dirty="0" smtClean="0"/>
              <a:t>učitel - metodik prevence</a:t>
            </a:r>
          </a:p>
          <a:p>
            <a:pPr lvl="1"/>
            <a:r>
              <a:rPr lang="cs-CZ" sz="2000" dirty="0" smtClean="0"/>
              <a:t>specialista na reedukaci </a:t>
            </a:r>
            <a:r>
              <a:rPr lang="cs-CZ" sz="2000" dirty="0" err="1" smtClean="0"/>
              <a:t>SPU</a:t>
            </a:r>
            <a:r>
              <a:rPr lang="cs-CZ" sz="2000" dirty="0" smtClean="0"/>
              <a:t> , školní nebo poradenský psycholog z </a:t>
            </a:r>
            <a:r>
              <a:rPr lang="cs-CZ" sz="2000" dirty="0" err="1" smtClean="0"/>
              <a:t>PPP</a:t>
            </a:r>
            <a:endParaRPr lang="cs-CZ" sz="2000" dirty="0" smtClean="0"/>
          </a:p>
          <a:p>
            <a:pPr lvl="1"/>
            <a:r>
              <a:rPr lang="cs-CZ" sz="2000" dirty="0" smtClean="0"/>
              <a:t>učitel - metodik pro práci s nadanými žáky</a:t>
            </a:r>
          </a:p>
          <a:p>
            <a:r>
              <a:rPr lang="cs-CZ" sz="2400" dirty="0" smtClean="0"/>
              <a:t>Regionální úroveň</a:t>
            </a:r>
          </a:p>
          <a:p>
            <a:pPr lvl="1"/>
            <a:r>
              <a:rPr lang="cs-CZ" sz="2000" dirty="0" err="1" smtClean="0"/>
              <a:t>PPP</a:t>
            </a:r>
            <a:r>
              <a:rPr lang="cs-CZ" sz="2000" dirty="0" smtClean="0"/>
              <a:t>  -    </a:t>
            </a:r>
            <a:r>
              <a:rPr lang="cs-CZ" sz="2000" dirty="0" err="1" smtClean="0"/>
              <a:t>Pedagogicko</a:t>
            </a:r>
            <a:r>
              <a:rPr lang="cs-CZ" sz="2000" dirty="0" smtClean="0"/>
              <a:t> psychologické poradny </a:t>
            </a:r>
          </a:p>
          <a:p>
            <a:pPr lvl="1"/>
            <a:r>
              <a:rPr lang="cs-CZ" sz="2000" dirty="0" err="1" smtClean="0"/>
              <a:t>SPC</a:t>
            </a:r>
            <a:r>
              <a:rPr lang="cs-CZ" sz="2000" dirty="0" smtClean="0"/>
              <a:t>  -   Speciální pedagogická centra pro zdravotně               znevýhodněné  děti a mládež/</a:t>
            </a:r>
          </a:p>
          <a:p>
            <a:pPr lvl="1"/>
            <a:r>
              <a:rPr lang="cs-CZ" sz="2000" dirty="0" err="1" smtClean="0"/>
              <a:t>SVP</a:t>
            </a:r>
            <a:r>
              <a:rPr lang="cs-CZ" sz="2000" dirty="0" smtClean="0"/>
              <a:t>  -    Střediska výchovné péče/</a:t>
            </a:r>
          </a:p>
          <a:p>
            <a:r>
              <a:rPr lang="cs-CZ" sz="2400" dirty="0" smtClean="0"/>
              <a:t>Národní ústav pro vzdělávání (</a:t>
            </a:r>
            <a:r>
              <a:rPr lang="cs-CZ" sz="2400" dirty="0" err="1" smtClean="0"/>
              <a:t>NÚV</a:t>
            </a:r>
            <a:r>
              <a:rPr lang="cs-CZ" sz="2400" dirty="0" smtClean="0"/>
              <a:t>)</a:t>
            </a:r>
          </a:p>
          <a:p>
            <a:pPr lvl="1"/>
            <a:r>
              <a:rPr lang="cs-CZ" sz="2000" dirty="0" smtClean="0"/>
              <a:t>Oddělení 2.5.  - rovné příležitosti ve vzdělávání, </a:t>
            </a:r>
            <a:r>
              <a:rPr lang="cs-CZ" sz="2000" dirty="0" err="1" smtClean="0"/>
              <a:t>PPP</a:t>
            </a:r>
            <a:r>
              <a:rPr lang="cs-CZ" sz="2000" dirty="0" smtClean="0"/>
              <a:t> a prevenci</a:t>
            </a:r>
          </a:p>
          <a:p>
            <a:pPr lvl="1"/>
            <a:r>
              <a:rPr lang="cs-CZ" sz="2000" dirty="0" smtClean="0"/>
              <a:t>Vyhlášky 116/2011  (porad. služby) a 147/2011 (</a:t>
            </a:r>
            <a:r>
              <a:rPr lang="cs-CZ" sz="2000" dirty="0" err="1" smtClean="0"/>
              <a:t>spec</a:t>
            </a:r>
            <a:r>
              <a:rPr lang="cs-CZ" sz="2000" dirty="0" smtClean="0"/>
              <a:t>. potřeby)</a:t>
            </a:r>
          </a:p>
          <a:p>
            <a:pPr lvl="1"/>
            <a:endParaRPr lang="cs-CZ" sz="20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chemeClr val="folHlink"/>
                </a:solidFill>
              </a:rPr>
              <a:t>Hlavní cíle školního </a:t>
            </a:r>
            <a:br>
              <a:rPr lang="cs-CZ" sz="3600" b="1" dirty="0" smtClean="0">
                <a:solidFill>
                  <a:schemeClr val="folHlink"/>
                </a:solidFill>
              </a:rPr>
            </a:br>
            <a:r>
              <a:rPr lang="cs-CZ" sz="3600" b="1" dirty="0" smtClean="0">
                <a:solidFill>
                  <a:schemeClr val="folHlink"/>
                </a:solidFill>
              </a:rPr>
              <a:t>poradenského pracoviště ( 1/2 )</a:t>
            </a:r>
            <a:endParaRPr lang="cs-CZ" sz="36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457200" indent="-457200"/>
            <a:r>
              <a:rPr lang="cs-CZ" sz="2400" dirty="0" smtClean="0"/>
              <a:t>Zkvalitnit sociální klima školy,</a:t>
            </a:r>
          </a:p>
          <a:p>
            <a:pPr marL="457200" lvl="0" indent="-457200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připravit podmínky a rozšířit možnosti integrace žáků se speciálními vzdělávacími potřebami a žáků mimořádně nadaných a talentovaných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marL="457200" lvl="0" indent="-45720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vybudovat příznivé sociální klima pro integraci kulturních odlišností na škole,</a:t>
            </a:r>
          </a:p>
          <a:p>
            <a:pPr marL="457200" lvl="0" indent="-45720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posílit průběžnou a dlouhodobou péči o žáky s neprospěchem a vytvořit předpoklady pro jeho snižování,</a:t>
            </a:r>
          </a:p>
          <a:p>
            <a:pPr marL="457200" lvl="0" indent="-457200"/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>
                <a:solidFill>
                  <a:schemeClr val="folHlink"/>
                </a:solidFill>
              </a:rPr>
              <a:t>Hlavní cíle školního </a:t>
            </a:r>
            <a:br>
              <a:rPr lang="cs-CZ" sz="3600" b="1" dirty="0" smtClean="0">
                <a:solidFill>
                  <a:schemeClr val="folHlink"/>
                </a:solidFill>
              </a:rPr>
            </a:br>
            <a:r>
              <a:rPr lang="cs-CZ" sz="3600" b="1" dirty="0" smtClean="0">
                <a:solidFill>
                  <a:schemeClr val="folHlink"/>
                </a:solidFill>
              </a:rPr>
              <a:t>poradenského pracoviště ( 2/2 )</a:t>
            </a:r>
            <a:endParaRPr lang="cs-CZ" sz="3600" b="1" dirty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457200" lvl="0" indent="-457200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sledovat účinnost preventivních programů aplikovaných školou a vytvořit metodické zázemí pro jejich vytváření a realizaci,</a:t>
            </a:r>
          </a:p>
          <a:p>
            <a:pPr marL="457200" indent="-457200"/>
            <a:r>
              <a:rPr lang="cs-CZ" sz="2400" dirty="0" smtClean="0"/>
              <a:t>prohloubit a zlepšit spolupráci a komunikaci mezi školou a rodiči</a:t>
            </a:r>
          </a:p>
          <a:p>
            <a:pPr marL="457200" indent="-457200"/>
            <a:r>
              <a:rPr lang="cs-CZ" sz="2400" dirty="0" smtClean="0"/>
              <a:t>zlepšit koordinaci poradenských služeb poskytovaných školou se službami specializovaných poradenských zařízení, zejm. </a:t>
            </a:r>
            <a:r>
              <a:rPr lang="cs-CZ" sz="2400" dirty="0" err="1" smtClean="0"/>
              <a:t>PPP</a:t>
            </a:r>
            <a:r>
              <a:rPr lang="cs-CZ" sz="2400" dirty="0" smtClean="0"/>
              <a:t>, </a:t>
            </a:r>
            <a:r>
              <a:rPr lang="cs-CZ" sz="2400" dirty="0" err="1" smtClean="0"/>
              <a:t>SPC</a:t>
            </a:r>
            <a:r>
              <a:rPr lang="cs-CZ" sz="2400" dirty="0" smtClean="0"/>
              <a:t>, </a:t>
            </a:r>
            <a:r>
              <a:rPr lang="cs-CZ" sz="2400" dirty="0" err="1" smtClean="0"/>
              <a:t>SVP</a:t>
            </a:r>
            <a:r>
              <a:rPr lang="cs-CZ" sz="2400" dirty="0" smtClean="0"/>
              <a:t> a </a:t>
            </a:r>
            <a:r>
              <a:rPr lang="cs-CZ" sz="2400" dirty="0" err="1" smtClean="0"/>
              <a:t>IPS</a:t>
            </a:r>
            <a:r>
              <a:rPr lang="cs-CZ" sz="2400" dirty="0" smtClean="0"/>
              <a:t> úřadů práce</a:t>
            </a:r>
          </a:p>
          <a:p>
            <a:pPr marL="457200" indent="-457200"/>
            <a:endParaRPr lang="cs-CZ" sz="2400" dirty="0" smtClean="0"/>
          </a:p>
          <a:p>
            <a:pPr marL="457200" lvl="0" indent="-457200"/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/>
            <a:endParaRPr lang="cs-CZ" sz="2400" dirty="0" smtClean="0"/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3479</TotalTime>
  <Words>527</Words>
  <Application>Microsoft Office PowerPoint</Application>
  <PresentationFormat>Předvádění na obrazovce (4:3)</PresentationFormat>
  <Paragraphs>103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Poradenství jako specifický druh psychologické pomoci</vt:lpstr>
      <vt:lpstr>Obsah</vt:lpstr>
      <vt:lpstr>1. Vymezení  poradenství  jako profese</vt:lpstr>
      <vt:lpstr>Poradenství jako profese</vt:lpstr>
      <vt:lpstr>Cíle poradenství</vt:lpstr>
      <vt:lpstr>2. Školní poradenské služby </vt:lpstr>
      <vt:lpstr>Poradenské služby ve školství - struktura</vt:lpstr>
      <vt:lpstr>Hlavní cíle školního  poradenského pracoviště ( 1/2 )</vt:lpstr>
      <vt:lpstr>Hlavní cíle školního  poradenského pracoviště ( 2/2 )</vt:lpstr>
      <vt:lpstr>3. Historie poradenství</vt:lpstr>
      <vt:lpstr>Vývoj poradenství v Evropě a USA</vt:lpstr>
      <vt:lpstr>Prezentace aplikace PowerPoint</vt:lpstr>
      <vt:lpstr>4. Zásady poradenství </vt:lpstr>
      <vt:lpstr>Prezentace aplikace PowerPoint</vt:lpstr>
      <vt:lpstr>Prezentace aplikace PowerPoint</vt:lpstr>
      <vt:lpstr>5. Osobnost poradce 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D21</cp:lastModifiedBy>
  <cp:revision>145</cp:revision>
  <cp:lastPrinted>1601-01-01T00:00:00Z</cp:lastPrinted>
  <dcterms:created xsi:type="dcterms:W3CDTF">1601-01-01T00:00:00Z</dcterms:created>
  <dcterms:modified xsi:type="dcterms:W3CDTF">2013-11-11T09:18:56Z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