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9"/>
  </p:notesMasterIdLst>
  <p:sldIdLst>
    <p:sldId id="256" r:id="rId2"/>
    <p:sldId id="297" r:id="rId3"/>
    <p:sldId id="324" r:id="rId4"/>
    <p:sldId id="325" r:id="rId5"/>
    <p:sldId id="326" r:id="rId6"/>
    <p:sldId id="328" r:id="rId7"/>
    <p:sldId id="295" r:id="rId8"/>
  </p:sldIdLst>
  <p:sldSz cx="9144000" cy="6858000" type="screen4x3"/>
  <p:notesSz cx="6877050" cy="100028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14" autoAdjust="0"/>
    <p:restoredTop sz="94660"/>
  </p:normalViewPr>
  <p:slideViewPr>
    <p:cSldViewPr>
      <p:cViewPr>
        <p:scale>
          <a:sx n="66" d="100"/>
          <a:sy n="66" d="100"/>
        </p:scale>
        <p:origin x="-127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r">
              <a:defRPr sz="1300"/>
            </a:lvl1pPr>
          </a:lstStyle>
          <a:p>
            <a:fld id="{C16A449C-DD7B-FB46-A02D-BD0A4FA02F2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51" tIns="48225" rIns="96451" bIns="482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705" y="4751348"/>
            <a:ext cx="5501640" cy="4501277"/>
          </a:xfrm>
          <a:prstGeom prst="rect">
            <a:avLst/>
          </a:prstGeom>
        </p:spPr>
        <p:txBody>
          <a:bodyPr vert="horz" lIns="96451" tIns="48225" rIns="96451" bIns="48225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404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r">
              <a:defRPr sz="1300"/>
            </a:lvl1pPr>
          </a:lstStyle>
          <a:p>
            <a:fld id="{9BBC92FA-F85C-7245-8637-CB81713F69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62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C92FA-F85C-7245-8637-CB81713F696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8E28-FEB1-409E-8782-7142C6123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367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9960-91AE-4DA1-AB0C-88969B7CCB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91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23CA-459F-4CB5-B796-79161952280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90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2490-341F-498E-84E2-10662B9F3707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10" descr="MSMT_logolink_bezVlajky_cb_RGB.ai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309320"/>
            <a:ext cx="219121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212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2F48-5CD6-46E2-9B50-764508315B7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000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5681-1432-42F3-B8FF-1838FB8F28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69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7C65A-8267-443F-9890-8032838F2B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2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2F13-9662-4A88-A9EE-616919CAE12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712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00126-42F1-4185-BE67-A26E986DDA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21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F82E-4AB2-4098-97D5-BB4D23A5BF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41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014D-B31D-4BAB-8B44-AAFAC3CA30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17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58004-9C79-436B-8D40-47304C30AB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83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676400"/>
            <a:ext cx="7772400" cy="1470025"/>
          </a:xfrm>
        </p:spPr>
        <p:txBody>
          <a:bodyPr/>
          <a:lstStyle/>
          <a:p>
            <a:r>
              <a:rPr lang="cs-CZ" b="1" dirty="0" smtClean="0">
                <a:solidFill>
                  <a:schemeClr val="folHlink"/>
                </a:solidFill>
              </a:rPr>
              <a:t>Struktura </a:t>
            </a:r>
            <a:br>
              <a:rPr lang="cs-CZ" b="1" dirty="0" smtClean="0">
                <a:solidFill>
                  <a:schemeClr val="folHlink"/>
                </a:solidFill>
              </a:rPr>
            </a:br>
            <a:r>
              <a:rPr lang="cs-CZ" b="1" dirty="0" smtClean="0">
                <a:solidFill>
                  <a:schemeClr val="folHlink"/>
                </a:solidFill>
              </a:rPr>
              <a:t>poradenského procesu</a:t>
            </a:r>
            <a:endParaRPr lang="cs-CZ" b="1" dirty="0">
              <a:solidFill>
                <a:schemeClr val="folHlink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dirty="0" smtClean="0"/>
              <a:t>Lidmila Valentová</a:t>
            </a:r>
          </a:p>
        </p:txBody>
      </p:sp>
      <p:pic>
        <p:nvPicPr>
          <p:cNvPr id="4" name="Picture 10" descr="MSMT_logolink_bezVlajky_cb_RGB.ai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5029200"/>
            <a:ext cx="386463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r>
              <a:rPr lang="cs-CZ" sz="3200" b="1" dirty="0" smtClean="0">
                <a:solidFill>
                  <a:schemeClr val="folHlink"/>
                </a:solidFill>
              </a:rPr>
              <a:t>Čtyři fáze poradenského procesu</a:t>
            </a:r>
            <a:endParaRPr lang="cs-CZ" sz="3200" b="1" dirty="0">
              <a:solidFill>
                <a:schemeClr val="folHlink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077200" cy="3886200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1. fáze -  Navázání poradenského vztahu </a:t>
            </a:r>
          </a:p>
          <a:p>
            <a:pPr>
              <a:buNone/>
            </a:pPr>
            <a:r>
              <a:rPr lang="cs-CZ" sz="2800" dirty="0" smtClean="0"/>
              <a:t>2. fáze -  Diagnóza klientova problému</a:t>
            </a:r>
          </a:p>
          <a:p>
            <a:pPr>
              <a:buNone/>
            </a:pPr>
            <a:r>
              <a:rPr lang="cs-CZ" sz="2800" dirty="0" smtClean="0"/>
              <a:t>3. fáze -  Volba cíle, alternativy řešení problému</a:t>
            </a:r>
          </a:p>
          <a:p>
            <a:pPr>
              <a:buNone/>
            </a:pPr>
            <a:r>
              <a:rPr lang="cs-CZ" sz="2800" dirty="0" smtClean="0"/>
              <a:t>4. fáze -  Podpora klienta poradcem</a:t>
            </a: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chemeClr val="folHlink"/>
                </a:solidFill>
              </a:rPr>
              <a:t>1. fáze - Navázání poradenského vztahu </a:t>
            </a:r>
            <a:endParaRPr lang="cs-CZ" sz="3200" b="1" dirty="0">
              <a:solidFill>
                <a:schemeClr val="folHlink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Vytvořit vztah důvěry mezi klientem a poradcem</a:t>
            </a:r>
          </a:p>
          <a:p>
            <a:r>
              <a:rPr lang="cs-CZ" sz="2800" dirty="0" smtClean="0"/>
              <a:t>Zjistit skutečný důvod návštěvy </a:t>
            </a:r>
          </a:p>
          <a:p>
            <a:pPr lvl="1"/>
            <a:r>
              <a:rPr lang="cs-CZ" sz="2400" dirty="0" smtClean="0"/>
              <a:t>často „sekundární důvody“</a:t>
            </a:r>
          </a:p>
          <a:p>
            <a:r>
              <a:rPr lang="cs-CZ" sz="2800" dirty="0" smtClean="0"/>
              <a:t>Získat informace o problému z různých úhlů pohledu</a:t>
            </a:r>
          </a:p>
          <a:p>
            <a:pPr lvl="1"/>
            <a:r>
              <a:rPr lang="cs-CZ" sz="2400" dirty="0" smtClean="0"/>
              <a:t>osoba, které chce problém konzultovat (matka, učitel)</a:t>
            </a:r>
          </a:p>
          <a:p>
            <a:pPr lvl="1"/>
            <a:r>
              <a:rPr lang="cs-CZ" sz="2400" dirty="0" smtClean="0"/>
              <a:t>klient – dítě 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chemeClr val="folHlink"/>
                </a:solidFill>
              </a:rPr>
              <a:t>2. fáze - Diagnóza klientova problému</a:t>
            </a:r>
            <a:endParaRPr lang="cs-CZ" sz="3200" b="1" dirty="0">
              <a:solidFill>
                <a:schemeClr val="folHlink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Získat </a:t>
            </a:r>
            <a:r>
              <a:rPr lang="es-ES" sz="2800" dirty="0" smtClean="0"/>
              <a:t>informace ve vztahu k obtížím klienta</a:t>
            </a:r>
            <a:r>
              <a:rPr lang="cs-CZ" sz="2800" dirty="0" smtClean="0"/>
              <a:t> </a:t>
            </a:r>
          </a:p>
          <a:p>
            <a:pPr lvl="1"/>
            <a:r>
              <a:rPr lang="cs-CZ" sz="2400" dirty="0" smtClean="0"/>
              <a:t>rozhovorem, pozorováním, sekundární analýzou anamnestických údajů </a:t>
            </a:r>
          </a:p>
          <a:p>
            <a:r>
              <a:rPr lang="cs-CZ" sz="2800" dirty="0" smtClean="0"/>
              <a:t>Problém objasnit nejen v rovině objektivní, ale </a:t>
            </a:r>
            <a:br>
              <a:rPr lang="cs-CZ" sz="2800" dirty="0" smtClean="0"/>
            </a:br>
            <a:r>
              <a:rPr lang="cs-CZ" sz="2800" dirty="0" smtClean="0"/>
              <a:t>     i v kontextu s klientovým prožíváním</a:t>
            </a:r>
          </a:p>
          <a:p>
            <a:r>
              <a:rPr lang="cs-CZ" sz="2800" dirty="0" smtClean="0"/>
              <a:t>Práce s psychologickými testy</a:t>
            </a:r>
          </a:p>
          <a:p>
            <a:pPr lvl="1"/>
            <a:r>
              <a:rPr lang="cs-CZ" sz="2400" dirty="0" smtClean="0"/>
              <a:t>zaměřené k danému problému klienta</a:t>
            </a:r>
          </a:p>
          <a:p>
            <a:pPr lvl="1"/>
            <a:r>
              <a:rPr lang="cs-CZ" sz="2400" dirty="0" smtClean="0"/>
              <a:t>výsledky integrovány do celkové diagnózy</a:t>
            </a:r>
          </a:p>
          <a:p>
            <a:pPr lvl="1"/>
            <a:r>
              <a:rPr lang="cs-CZ" sz="2400" dirty="0" smtClean="0"/>
              <a:t>(odlišnosti v názorech na potřebnost psych. testů )</a:t>
            </a:r>
            <a:endParaRPr lang="cs-CZ" sz="2800" dirty="0" smtClean="0"/>
          </a:p>
          <a:p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chemeClr val="folHlink"/>
                </a:solidFill>
              </a:rPr>
              <a:t> 3. fáze - Volba cíle, alternativy </a:t>
            </a:r>
            <a:br>
              <a:rPr lang="cs-CZ" sz="3200" b="1" dirty="0" smtClean="0">
                <a:solidFill>
                  <a:schemeClr val="folHlink"/>
                </a:solidFill>
              </a:rPr>
            </a:br>
            <a:r>
              <a:rPr lang="cs-CZ" sz="3200" b="1" dirty="0" smtClean="0">
                <a:solidFill>
                  <a:schemeClr val="folHlink"/>
                </a:solidFill>
              </a:rPr>
              <a:t>       řešení problému</a:t>
            </a:r>
            <a:endParaRPr lang="cs-CZ" sz="3200" b="1" dirty="0">
              <a:solidFill>
                <a:schemeClr val="folHlink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cs-CZ" sz="2800" dirty="0" smtClean="0"/>
              <a:t>Stav po 2. fázi </a:t>
            </a:r>
            <a:r>
              <a:rPr lang="cs-CZ" sz="2400" dirty="0" smtClean="0"/>
              <a:t> (ideálně)</a:t>
            </a:r>
            <a:r>
              <a:rPr lang="cs-CZ" sz="2800" dirty="0" smtClean="0"/>
              <a:t>: </a:t>
            </a:r>
          </a:p>
          <a:p>
            <a:pPr lvl="1"/>
            <a:r>
              <a:rPr lang="cs-CZ" sz="2400" dirty="0" smtClean="0"/>
              <a:t>byl identifikován problém i jeho intenzita</a:t>
            </a:r>
          </a:p>
          <a:p>
            <a:pPr lvl="1"/>
            <a:r>
              <a:rPr lang="cs-CZ" sz="2400" dirty="0" smtClean="0"/>
              <a:t>klient získal informace </a:t>
            </a:r>
          </a:p>
          <a:p>
            <a:pPr lvl="1"/>
            <a:r>
              <a:rPr lang="cs-CZ" sz="2400" dirty="0" smtClean="0"/>
              <a:t>lépe porozuměl </a:t>
            </a:r>
            <a:r>
              <a:rPr lang="it-IT" sz="2400" dirty="0" smtClean="0"/>
              <a:t>problémové situaci i sobě samému </a:t>
            </a:r>
            <a:endParaRPr lang="cs-CZ" sz="2400" dirty="0" smtClean="0"/>
          </a:p>
          <a:p>
            <a:r>
              <a:rPr lang="cs-CZ" sz="2800" dirty="0" smtClean="0"/>
              <a:t>=&gt;  Lze už stanovit cíle poradenského procesu,</a:t>
            </a:r>
            <a:br>
              <a:rPr lang="cs-CZ" sz="2800" dirty="0" smtClean="0"/>
            </a:br>
            <a:r>
              <a:rPr lang="cs-CZ" sz="2400" dirty="0" smtClean="0"/>
              <a:t>      (které by měl klient přijmout za vlastní)</a:t>
            </a:r>
            <a:endParaRPr lang="cs-CZ" sz="2800" dirty="0" smtClean="0"/>
          </a:p>
          <a:p>
            <a:r>
              <a:rPr lang="cs-CZ" sz="2800" dirty="0" smtClean="0"/>
              <a:t>K stanovenému cíli lze jít variantními cestami</a:t>
            </a:r>
            <a:r>
              <a:rPr lang="cs-CZ" sz="2400" dirty="0" smtClean="0"/>
              <a:t>  </a:t>
            </a:r>
            <a:br>
              <a:rPr lang="cs-CZ" sz="2400" dirty="0" smtClean="0"/>
            </a:br>
            <a:r>
              <a:rPr lang="cs-CZ" sz="2400" dirty="0" smtClean="0"/>
              <a:t>( = poradenské intervence)</a:t>
            </a:r>
          </a:p>
          <a:p>
            <a:r>
              <a:rPr lang="cs-CZ" sz="2800" dirty="0" smtClean="0"/>
              <a:t>Podstata intervence:  stanovení reálných změn </a:t>
            </a:r>
            <a:br>
              <a:rPr lang="cs-CZ" sz="2800" dirty="0" smtClean="0"/>
            </a:br>
            <a:r>
              <a:rPr lang="cs-CZ" sz="2800" dirty="0" smtClean="0"/>
              <a:t>v problémovém chování   (</a:t>
            </a:r>
            <a:r>
              <a:rPr lang="cs-CZ" sz="2400" dirty="0" smtClean="0"/>
              <a:t>společně s klientem, popř. s významnými sociálními partnery )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pl-PL" sz="3200" b="1" dirty="0" smtClean="0">
                <a:solidFill>
                  <a:schemeClr val="folHlink"/>
                </a:solidFill>
              </a:rPr>
              <a:t>4. fáze – Podpora klienta poradcem</a:t>
            </a:r>
            <a:endParaRPr lang="cs-CZ" sz="3200" b="1" dirty="0">
              <a:solidFill>
                <a:schemeClr val="folHlink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382000" cy="5257800"/>
          </a:xfrm>
        </p:spPr>
        <p:txBody>
          <a:bodyPr/>
          <a:lstStyle/>
          <a:p>
            <a:r>
              <a:rPr lang="cs-CZ" sz="2800" dirty="0" smtClean="0"/>
              <a:t>Významnost klientova rozhodnutí</a:t>
            </a:r>
          </a:p>
          <a:p>
            <a:pPr lvl="1"/>
            <a:r>
              <a:rPr lang="es-ES" sz="2400" dirty="0" smtClean="0"/>
              <a:t>souvisí s kognitivním zmapováním situace,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es-ES" sz="2400" dirty="0" smtClean="0"/>
              <a:t>ale často se silným citovým doprovodem</a:t>
            </a:r>
            <a:endParaRPr lang="cs-CZ" sz="2400" dirty="0" smtClean="0"/>
          </a:p>
          <a:p>
            <a:r>
              <a:rPr lang="cs-CZ" sz="2800" dirty="0" smtClean="0"/>
              <a:t>Rozhodnutí změnit chování </a:t>
            </a:r>
            <a:r>
              <a:rPr lang="cs-CZ" sz="2400" dirty="0" smtClean="0"/>
              <a:t>(např. nový režim domácí přípravy)  </a:t>
            </a:r>
            <a:r>
              <a:rPr lang="cs-CZ" sz="2800" dirty="0" smtClean="0"/>
              <a:t>provází osobní zátěž, ale i nejistota</a:t>
            </a:r>
          </a:p>
          <a:p>
            <a:r>
              <a:rPr lang="cs-CZ" sz="2800" dirty="0" smtClean="0"/>
              <a:t>Klient potřebuje opakované povzbuzení</a:t>
            </a:r>
            <a:br>
              <a:rPr lang="cs-CZ" sz="2800" dirty="0" smtClean="0"/>
            </a:br>
            <a:r>
              <a:rPr lang="cs-CZ" sz="2400" dirty="0" smtClean="0"/>
              <a:t>(zpětnou vazbu o správnosti rozhodnutí) - jak od poradce, tak od sociálně blízkých osob (rodiče, učitel ap.)</a:t>
            </a:r>
          </a:p>
          <a:p>
            <a:r>
              <a:rPr lang="cs-CZ" sz="2800" dirty="0" smtClean="0"/>
              <a:t>Ukončení poradenského procesu </a:t>
            </a:r>
          </a:p>
          <a:p>
            <a:pPr lvl="1"/>
            <a:r>
              <a:rPr lang="cs-CZ" sz="2400" dirty="0" smtClean="0"/>
              <a:t>po dohodě s klientem</a:t>
            </a:r>
          </a:p>
          <a:p>
            <a:pPr lvl="1"/>
            <a:r>
              <a:rPr lang="cs-CZ" sz="2400" dirty="0" smtClean="0"/>
              <a:t>s možností opětného setkání dle potřeby klienta</a:t>
            </a:r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chemeClr val="folHlink"/>
                </a:solidFill>
              </a:rPr>
              <a:t>Literatura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VALENTOVÁ L. a kol.</a:t>
            </a:r>
            <a:r>
              <a:rPr lang="cs-CZ" sz="2000" i="1" dirty="0" smtClean="0"/>
              <a:t>, Školní poradenství I a II</a:t>
            </a:r>
            <a:r>
              <a:rPr lang="cs-CZ" sz="2000" dirty="0" smtClean="0"/>
              <a:t>, </a:t>
            </a:r>
            <a:br>
              <a:rPr lang="cs-CZ" sz="2000" dirty="0" smtClean="0"/>
            </a:br>
            <a:r>
              <a:rPr lang="cs-CZ" sz="2000" dirty="0" smtClean="0"/>
              <a:t>Praha: Pedagogická fakulta UK, 2013  (v tisku).</a:t>
            </a:r>
          </a:p>
          <a:p>
            <a:r>
              <a:rPr lang="cs-CZ" sz="2000" dirty="0" smtClean="0"/>
              <a:t>Autorský kolektiv, </a:t>
            </a:r>
            <a:r>
              <a:rPr lang="cs-CZ" sz="2000" i="1" dirty="0" smtClean="0"/>
              <a:t>Výchovné poradenství</a:t>
            </a:r>
            <a:r>
              <a:rPr lang="cs-CZ" sz="2000" dirty="0" smtClean="0"/>
              <a:t>, </a:t>
            </a:r>
            <a:br>
              <a:rPr lang="cs-CZ" sz="2000" dirty="0" smtClean="0"/>
            </a:br>
            <a:r>
              <a:rPr lang="cs-CZ" sz="2000" dirty="0" smtClean="0"/>
              <a:t>Praha: </a:t>
            </a:r>
            <a:r>
              <a:rPr lang="cs-CZ" sz="2000" dirty="0" err="1" smtClean="0"/>
              <a:t>Wolters</a:t>
            </a:r>
            <a:r>
              <a:rPr lang="cs-CZ" sz="2000" dirty="0" smtClean="0"/>
              <a:t> </a:t>
            </a:r>
            <a:r>
              <a:rPr lang="cs-CZ" sz="2000" dirty="0" err="1" smtClean="0"/>
              <a:t>Kluwer</a:t>
            </a:r>
            <a:r>
              <a:rPr lang="cs-CZ" sz="2000" dirty="0" smtClean="0"/>
              <a:t> ČR, 2009</a:t>
            </a:r>
          </a:p>
          <a:p>
            <a:r>
              <a:rPr lang="cs-CZ" sz="2000" dirty="0" smtClean="0"/>
              <a:t>DRAPELA V., </a:t>
            </a:r>
            <a:r>
              <a:rPr lang="cs-CZ" sz="2000" i="1" dirty="0" smtClean="0"/>
              <a:t>Teorie osobnosti,</a:t>
            </a:r>
            <a:r>
              <a:rPr lang="cs-CZ" sz="2000" dirty="0" smtClean="0"/>
              <a:t> Praha: Portál 2011</a:t>
            </a:r>
          </a:p>
          <a:p>
            <a:r>
              <a:rPr lang="cs-CZ" sz="2000" dirty="0" smtClean="0"/>
              <a:t>MATĚJČEK Z., </a:t>
            </a:r>
            <a:r>
              <a:rPr lang="cs-CZ" sz="2000" i="1" dirty="0" smtClean="0"/>
              <a:t>Praxe dětského psychologického poradenství, </a:t>
            </a:r>
            <a:r>
              <a:rPr lang="cs-CZ" sz="2000" dirty="0" smtClean="0"/>
              <a:t>Praha: SPN 1992</a:t>
            </a:r>
            <a:endParaRPr lang="cs-CZ" sz="2000" i="1" dirty="0" smtClean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3577</TotalTime>
  <Words>184</Words>
  <Application>Microsoft Office PowerPoint</Application>
  <PresentationFormat>Předvádění na obrazovce (4:3)</PresentationFormat>
  <Paragraphs>48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Struktura  poradenského procesu</vt:lpstr>
      <vt:lpstr>Čtyři fáze poradenského procesu</vt:lpstr>
      <vt:lpstr>1. fáze - Navázání poradenského vztahu </vt:lpstr>
      <vt:lpstr>2. fáze - Diagnóza klientova problému</vt:lpstr>
      <vt:lpstr> 3. fáze - Volba cíle, alternativy         řešení problému</vt:lpstr>
      <vt:lpstr>4. fáze – Podpora klienta poradcem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Valentova</dc:creator>
  <cp:lastModifiedBy>D21</cp:lastModifiedBy>
  <cp:revision>157</cp:revision>
  <cp:lastPrinted>1601-01-01T00:00:00Z</cp:lastPrinted>
  <dcterms:created xsi:type="dcterms:W3CDTF">1601-01-01T00:00:00Z</dcterms:created>
  <dcterms:modified xsi:type="dcterms:W3CDTF">2013-11-11T09:23:01Z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