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8" r:id="rId3"/>
    <p:sldId id="259" r:id="rId4"/>
    <p:sldId id="260" r:id="rId5"/>
    <p:sldId id="265" r:id="rId6"/>
    <p:sldId id="266" r:id="rId7"/>
    <p:sldId id="264" r:id="rId8"/>
    <p:sldId id="263" r:id="rId9"/>
    <p:sldId id="267" r:id="rId10"/>
    <p:sldId id="287" r:id="rId11"/>
    <p:sldId id="269" r:id="rId12"/>
    <p:sldId id="271" r:id="rId13"/>
    <p:sldId id="272" r:id="rId14"/>
    <p:sldId id="284" r:id="rId15"/>
    <p:sldId id="278" r:id="rId16"/>
    <p:sldId id="273" r:id="rId17"/>
    <p:sldId id="274" r:id="rId18"/>
    <p:sldId id="275" r:id="rId19"/>
    <p:sldId id="276" r:id="rId20"/>
    <p:sldId id="277" r:id="rId21"/>
    <p:sldId id="279" r:id="rId22"/>
    <p:sldId id="280" r:id="rId23"/>
    <p:sldId id="281" r:id="rId24"/>
    <p:sldId id="283" r:id="rId25"/>
    <p:sldId id="286"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3" r:id="rId41"/>
    <p:sldId id="304" r:id="rId42"/>
    <p:sldId id="305" r:id="rId43"/>
    <p:sldId id="306" r:id="rId44"/>
    <p:sldId id="307" r:id="rId45"/>
    <p:sldId id="308" r:id="rId46"/>
    <p:sldId id="309" r:id="rId47"/>
    <p:sldId id="310" r:id="rId48"/>
    <p:sldId id="311" r:id="rId49"/>
    <p:sldId id="312" r:id="rId50"/>
    <p:sldId id="313" r:id="rId51"/>
    <p:sldId id="316" r:id="rId52"/>
    <p:sldId id="317" r:id="rId53"/>
    <p:sldId id="318" r:id="rId54"/>
    <p:sldId id="319" r:id="rId55"/>
  </p:sldIdLst>
  <p:sldSz cx="9144000" cy="6858000" type="screen4x3"/>
  <p:notesSz cx="6735763" cy="986948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91D93F-1A41-4330-9A59-62DC031B7577}"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US"/>
        </a:p>
      </dgm:t>
    </dgm:pt>
    <dgm:pt modelId="{32CD6815-566C-42E6-9603-4D91C1BF6052}">
      <dgm:prSet custT="1"/>
      <dgm:spPr/>
      <dgm:t>
        <a:bodyPr/>
        <a:lstStyle/>
        <a:p>
          <a:pPr rtl="0"/>
          <a:endParaRPr lang="cs-CZ" sz="4800" b="1" dirty="0" smtClean="0"/>
        </a:p>
        <a:p>
          <a:pPr rtl="0"/>
          <a:r>
            <a:rPr lang="cs-CZ" sz="4800" b="1" dirty="0" smtClean="0"/>
            <a:t> PORUCHY CHOVÁNÍ </a:t>
          </a:r>
          <a:r>
            <a:rPr lang="cs-CZ" sz="4100" b="1" dirty="0" smtClean="0"/>
            <a:t/>
          </a:r>
          <a:br>
            <a:rPr lang="cs-CZ" sz="4100" b="1" dirty="0" smtClean="0"/>
          </a:br>
          <a:endParaRPr lang="en-US" sz="4100" b="1" dirty="0"/>
        </a:p>
      </dgm:t>
    </dgm:pt>
    <dgm:pt modelId="{7197007E-05E0-4785-9C21-71A1DA2CE380}" type="parTrans" cxnId="{0E9A0315-6F4A-46DD-85D8-EB7EC873374F}">
      <dgm:prSet/>
      <dgm:spPr/>
      <dgm:t>
        <a:bodyPr/>
        <a:lstStyle/>
        <a:p>
          <a:endParaRPr lang="en-US"/>
        </a:p>
      </dgm:t>
    </dgm:pt>
    <dgm:pt modelId="{81629D2D-547C-4FC0-B8C0-766E8338DA31}" type="sibTrans" cxnId="{0E9A0315-6F4A-46DD-85D8-EB7EC873374F}">
      <dgm:prSet/>
      <dgm:spPr/>
      <dgm:t>
        <a:bodyPr/>
        <a:lstStyle/>
        <a:p>
          <a:endParaRPr lang="en-US"/>
        </a:p>
      </dgm:t>
    </dgm:pt>
    <dgm:pt modelId="{1B323A66-609A-44BA-A260-75D7CCDB873A}" type="pres">
      <dgm:prSet presAssocID="{9591D93F-1A41-4330-9A59-62DC031B7577}" presName="linearFlow" presStyleCnt="0">
        <dgm:presLayoutVars>
          <dgm:dir/>
          <dgm:resizeHandles val="exact"/>
        </dgm:presLayoutVars>
      </dgm:prSet>
      <dgm:spPr/>
      <dgm:t>
        <a:bodyPr/>
        <a:lstStyle/>
        <a:p>
          <a:endParaRPr lang="en-US"/>
        </a:p>
      </dgm:t>
    </dgm:pt>
    <dgm:pt modelId="{6F80DA28-964F-4AF4-AE44-D512137CF864}" type="pres">
      <dgm:prSet presAssocID="{32CD6815-566C-42E6-9603-4D91C1BF6052}" presName="composite" presStyleCnt="0"/>
      <dgm:spPr/>
    </dgm:pt>
    <dgm:pt modelId="{802E5893-37BB-4BBE-937E-5521BBD14B12}" type="pres">
      <dgm:prSet presAssocID="{32CD6815-566C-42E6-9603-4D91C1BF6052}" presName="imgShp" presStyleLbl="fgImgPlace1" presStyleIdx="0" presStyleCnt="1" custScaleX="81427" custScaleY="87488" custLinFactNeighborX="-18272" custLinFactNeighborY="-49"/>
      <dgm:spPr>
        <a:solidFill>
          <a:schemeClr val="accent3"/>
        </a:solidFill>
      </dgm:spPr>
    </dgm:pt>
    <dgm:pt modelId="{7DD4EE92-CD85-4BA6-BFD2-9B373B2B741C}" type="pres">
      <dgm:prSet presAssocID="{32CD6815-566C-42E6-9603-4D91C1BF6052}" presName="txShp" presStyleLbl="node1" presStyleIdx="0" presStyleCnt="1" custScaleX="136098" custLinFactNeighborX="196" custLinFactNeighborY="-15449">
        <dgm:presLayoutVars>
          <dgm:bulletEnabled val="1"/>
        </dgm:presLayoutVars>
      </dgm:prSet>
      <dgm:spPr/>
      <dgm:t>
        <a:bodyPr/>
        <a:lstStyle/>
        <a:p>
          <a:endParaRPr lang="en-US"/>
        </a:p>
      </dgm:t>
    </dgm:pt>
  </dgm:ptLst>
  <dgm:cxnLst>
    <dgm:cxn modelId="{4C506FA8-B7AD-4F52-8E31-FFE55979DEB7}" type="presOf" srcId="{9591D93F-1A41-4330-9A59-62DC031B7577}" destId="{1B323A66-609A-44BA-A260-75D7CCDB873A}" srcOrd="0" destOrd="0" presId="urn:microsoft.com/office/officeart/2005/8/layout/vList3#2"/>
    <dgm:cxn modelId="{51727986-7EAC-4149-A8AD-22EB68047B15}" type="presOf" srcId="{32CD6815-566C-42E6-9603-4D91C1BF6052}" destId="{7DD4EE92-CD85-4BA6-BFD2-9B373B2B741C}" srcOrd="0" destOrd="0" presId="urn:microsoft.com/office/officeart/2005/8/layout/vList3#2"/>
    <dgm:cxn modelId="{0E9A0315-6F4A-46DD-85D8-EB7EC873374F}" srcId="{9591D93F-1A41-4330-9A59-62DC031B7577}" destId="{32CD6815-566C-42E6-9603-4D91C1BF6052}" srcOrd="0" destOrd="0" parTransId="{7197007E-05E0-4785-9C21-71A1DA2CE380}" sibTransId="{81629D2D-547C-4FC0-B8C0-766E8338DA31}"/>
    <dgm:cxn modelId="{DF04C0B3-4212-46EF-A680-A04DC31DA273}" type="presParOf" srcId="{1B323A66-609A-44BA-A260-75D7CCDB873A}" destId="{6F80DA28-964F-4AF4-AE44-D512137CF864}" srcOrd="0" destOrd="0" presId="urn:microsoft.com/office/officeart/2005/8/layout/vList3#2"/>
    <dgm:cxn modelId="{9648C4C5-B8A2-4C74-80AC-E36C48B46D09}" type="presParOf" srcId="{6F80DA28-964F-4AF4-AE44-D512137CF864}" destId="{802E5893-37BB-4BBE-937E-5521BBD14B12}" srcOrd="0" destOrd="0" presId="urn:microsoft.com/office/officeart/2005/8/layout/vList3#2"/>
    <dgm:cxn modelId="{299B7EC1-6E01-415F-8BB4-6CD5D57A30FC}" type="presParOf" srcId="{6F80DA28-964F-4AF4-AE44-D512137CF864}" destId="{7DD4EE92-CD85-4BA6-BFD2-9B373B2B741C}"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DAD19E-9608-4227-B774-940F240945D1}" type="doc">
      <dgm:prSet loTypeId="urn:microsoft.com/office/officeart/2005/8/layout/hProcess9" loCatId="process" qsTypeId="urn:microsoft.com/office/officeart/2005/8/quickstyle/simple1" qsCatId="simple" csTypeId="urn:microsoft.com/office/officeart/2005/8/colors/accent6_2" csCatId="accent6" phldr="1"/>
      <dgm:spPr/>
    </dgm:pt>
    <dgm:pt modelId="{A5F562FA-910C-48D2-8325-28FE27EEF50F}">
      <dgm:prSet phldrT="[Text]"/>
      <dgm:spPr/>
      <dgm:t>
        <a:bodyPr/>
        <a:lstStyle/>
        <a:p>
          <a:r>
            <a:rPr lang="cs-CZ" dirty="0" smtClean="0"/>
            <a:t>Porucha opozičního vzdoru</a:t>
          </a:r>
          <a:endParaRPr lang="en-US" dirty="0"/>
        </a:p>
      </dgm:t>
    </dgm:pt>
    <dgm:pt modelId="{5DE58D52-BAED-40E4-89AF-DCB61EA27916}" type="parTrans" cxnId="{EF83616E-5C02-4ED1-B616-288115D3D8B3}">
      <dgm:prSet/>
      <dgm:spPr/>
      <dgm:t>
        <a:bodyPr/>
        <a:lstStyle/>
        <a:p>
          <a:endParaRPr lang="en-US"/>
        </a:p>
      </dgm:t>
    </dgm:pt>
    <dgm:pt modelId="{69275034-9ACE-4251-9269-F2C3186FCA70}" type="sibTrans" cxnId="{EF83616E-5C02-4ED1-B616-288115D3D8B3}">
      <dgm:prSet/>
      <dgm:spPr/>
      <dgm:t>
        <a:bodyPr/>
        <a:lstStyle/>
        <a:p>
          <a:endParaRPr lang="en-US"/>
        </a:p>
      </dgm:t>
    </dgm:pt>
    <dgm:pt modelId="{8A265B5A-D47D-428A-8526-891BBD48C780}">
      <dgm:prSet phldrT="[Text]"/>
      <dgm:spPr/>
      <dgm:t>
        <a:bodyPr/>
        <a:lstStyle/>
        <a:p>
          <a:r>
            <a:rPr lang="cs-CZ" dirty="0" smtClean="0"/>
            <a:t>Porucha chování </a:t>
          </a:r>
          <a:endParaRPr lang="en-US" dirty="0"/>
        </a:p>
      </dgm:t>
    </dgm:pt>
    <dgm:pt modelId="{5F845A7D-0F5F-43DA-AEFF-8E745302F3A5}" type="parTrans" cxnId="{4AB1ADA1-2907-4D39-9D49-B9F56D393A09}">
      <dgm:prSet/>
      <dgm:spPr/>
      <dgm:t>
        <a:bodyPr/>
        <a:lstStyle/>
        <a:p>
          <a:endParaRPr lang="en-US"/>
        </a:p>
      </dgm:t>
    </dgm:pt>
    <dgm:pt modelId="{E0F5CE23-697D-4B9D-9EDE-164CBEB3B22F}" type="sibTrans" cxnId="{4AB1ADA1-2907-4D39-9D49-B9F56D393A09}">
      <dgm:prSet/>
      <dgm:spPr/>
      <dgm:t>
        <a:bodyPr/>
        <a:lstStyle/>
        <a:p>
          <a:endParaRPr lang="en-US"/>
        </a:p>
      </dgm:t>
    </dgm:pt>
    <dgm:pt modelId="{0FF8A59E-B4C9-474B-A7E8-B0267594722D}">
      <dgm:prSet phldrT="[Text]" custT="1"/>
      <dgm:spPr/>
      <dgm:t>
        <a:bodyPr/>
        <a:lstStyle/>
        <a:p>
          <a:r>
            <a:rPr lang="cs-CZ" sz="1400" dirty="0" smtClean="0"/>
            <a:t>Antisociální porucha osobnosti </a:t>
          </a:r>
          <a:r>
            <a:rPr lang="cs-CZ" sz="1100" dirty="0" smtClean="0"/>
            <a:t>(v dospělosti, cca u 40% osob, </a:t>
          </a:r>
          <a:r>
            <a:rPr lang="cs-CZ" sz="1100" dirty="0" err="1" smtClean="0"/>
            <a:t>kt</a:t>
          </a:r>
          <a:r>
            <a:rPr lang="cs-CZ" sz="1100" dirty="0" smtClean="0"/>
            <a:t>. Měly </a:t>
          </a:r>
          <a:r>
            <a:rPr lang="cs-CZ" sz="1100" dirty="0" err="1" smtClean="0"/>
            <a:t>dr.PCH</a:t>
          </a:r>
          <a:r>
            <a:rPr lang="cs-CZ" sz="1100" dirty="0" smtClean="0"/>
            <a:t>) </a:t>
          </a:r>
          <a:endParaRPr lang="en-US" sz="1100" dirty="0"/>
        </a:p>
      </dgm:t>
    </dgm:pt>
    <dgm:pt modelId="{551657E0-3274-4DB4-8B1D-0C397D869A4A}" type="parTrans" cxnId="{ECD93143-7F50-4363-AF91-3D57A43D4F24}">
      <dgm:prSet/>
      <dgm:spPr/>
      <dgm:t>
        <a:bodyPr/>
        <a:lstStyle/>
        <a:p>
          <a:endParaRPr lang="en-US"/>
        </a:p>
      </dgm:t>
    </dgm:pt>
    <dgm:pt modelId="{C80C2243-98E5-4D6E-8B19-F5F5E49936B0}" type="sibTrans" cxnId="{ECD93143-7F50-4363-AF91-3D57A43D4F24}">
      <dgm:prSet/>
      <dgm:spPr/>
      <dgm:t>
        <a:bodyPr/>
        <a:lstStyle/>
        <a:p>
          <a:endParaRPr lang="en-US"/>
        </a:p>
      </dgm:t>
    </dgm:pt>
    <dgm:pt modelId="{E4AE0F62-CE3C-40F0-8F42-031DC7886738}" type="pres">
      <dgm:prSet presAssocID="{55DAD19E-9608-4227-B774-940F240945D1}" presName="CompostProcess" presStyleCnt="0">
        <dgm:presLayoutVars>
          <dgm:dir/>
          <dgm:resizeHandles val="exact"/>
        </dgm:presLayoutVars>
      </dgm:prSet>
      <dgm:spPr/>
    </dgm:pt>
    <dgm:pt modelId="{EA529D8C-C1F2-476E-B9AB-7B48C1C5D5AD}" type="pres">
      <dgm:prSet presAssocID="{55DAD19E-9608-4227-B774-940F240945D1}" presName="arrow" presStyleLbl="bgShp" presStyleIdx="0" presStyleCnt="1"/>
      <dgm:spPr/>
    </dgm:pt>
    <dgm:pt modelId="{6A554DB0-DA39-4AFF-B9C4-9FA9FB572842}" type="pres">
      <dgm:prSet presAssocID="{55DAD19E-9608-4227-B774-940F240945D1}" presName="linearProcess" presStyleCnt="0"/>
      <dgm:spPr/>
    </dgm:pt>
    <dgm:pt modelId="{C7A16899-F83F-4818-B436-BDA9F6F40D4F}" type="pres">
      <dgm:prSet presAssocID="{A5F562FA-910C-48D2-8325-28FE27EEF50F}" presName="textNode" presStyleLbl="node1" presStyleIdx="0" presStyleCnt="3">
        <dgm:presLayoutVars>
          <dgm:bulletEnabled val="1"/>
        </dgm:presLayoutVars>
      </dgm:prSet>
      <dgm:spPr/>
      <dgm:t>
        <a:bodyPr/>
        <a:lstStyle/>
        <a:p>
          <a:endParaRPr lang="cs-CZ"/>
        </a:p>
      </dgm:t>
    </dgm:pt>
    <dgm:pt modelId="{F9AD3EFB-F013-4139-B454-82548E299165}" type="pres">
      <dgm:prSet presAssocID="{69275034-9ACE-4251-9269-F2C3186FCA70}" presName="sibTrans" presStyleCnt="0"/>
      <dgm:spPr/>
    </dgm:pt>
    <dgm:pt modelId="{9E34650F-7D2C-4079-AE15-5F93A56A8BBC}" type="pres">
      <dgm:prSet presAssocID="{8A265B5A-D47D-428A-8526-891BBD48C780}" presName="textNode" presStyleLbl="node1" presStyleIdx="1" presStyleCnt="3">
        <dgm:presLayoutVars>
          <dgm:bulletEnabled val="1"/>
        </dgm:presLayoutVars>
      </dgm:prSet>
      <dgm:spPr/>
      <dgm:t>
        <a:bodyPr/>
        <a:lstStyle/>
        <a:p>
          <a:endParaRPr lang="cs-CZ"/>
        </a:p>
      </dgm:t>
    </dgm:pt>
    <dgm:pt modelId="{54203446-CD2A-4A59-BFAF-0B140B00A43C}" type="pres">
      <dgm:prSet presAssocID="{E0F5CE23-697D-4B9D-9EDE-164CBEB3B22F}" presName="sibTrans" presStyleCnt="0"/>
      <dgm:spPr/>
    </dgm:pt>
    <dgm:pt modelId="{7AA721E7-8A3C-4807-8ACA-1F4F463EC6AE}" type="pres">
      <dgm:prSet presAssocID="{0FF8A59E-B4C9-474B-A7E8-B0267594722D}" presName="textNode" presStyleLbl="node1" presStyleIdx="2" presStyleCnt="3" custScaleX="122273" custScaleY="131835">
        <dgm:presLayoutVars>
          <dgm:bulletEnabled val="1"/>
        </dgm:presLayoutVars>
      </dgm:prSet>
      <dgm:spPr/>
      <dgm:t>
        <a:bodyPr/>
        <a:lstStyle/>
        <a:p>
          <a:endParaRPr lang="en-US"/>
        </a:p>
      </dgm:t>
    </dgm:pt>
  </dgm:ptLst>
  <dgm:cxnLst>
    <dgm:cxn modelId="{4AB1ADA1-2907-4D39-9D49-B9F56D393A09}" srcId="{55DAD19E-9608-4227-B774-940F240945D1}" destId="{8A265B5A-D47D-428A-8526-891BBD48C780}" srcOrd="1" destOrd="0" parTransId="{5F845A7D-0F5F-43DA-AEFF-8E745302F3A5}" sibTransId="{E0F5CE23-697D-4B9D-9EDE-164CBEB3B22F}"/>
    <dgm:cxn modelId="{F35EF477-F578-417D-A163-FB5862A25818}" type="presOf" srcId="{0FF8A59E-B4C9-474B-A7E8-B0267594722D}" destId="{7AA721E7-8A3C-4807-8ACA-1F4F463EC6AE}" srcOrd="0" destOrd="0" presId="urn:microsoft.com/office/officeart/2005/8/layout/hProcess9"/>
    <dgm:cxn modelId="{ECD93143-7F50-4363-AF91-3D57A43D4F24}" srcId="{55DAD19E-9608-4227-B774-940F240945D1}" destId="{0FF8A59E-B4C9-474B-A7E8-B0267594722D}" srcOrd="2" destOrd="0" parTransId="{551657E0-3274-4DB4-8B1D-0C397D869A4A}" sibTransId="{C80C2243-98E5-4D6E-8B19-F5F5E49936B0}"/>
    <dgm:cxn modelId="{BA5192C5-323C-436A-B965-4FE266CB3324}" type="presOf" srcId="{8A265B5A-D47D-428A-8526-891BBD48C780}" destId="{9E34650F-7D2C-4079-AE15-5F93A56A8BBC}" srcOrd="0" destOrd="0" presId="urn:microsoft.com/office/officeart/2005/8/layout/hProcess9"/>
    <dgm:cxn modelId="{76C21D95-1B71-4277-9FE7-4AA081238D0E}" type="presOf" srcId="{55DAD19E-9608-4227-B774-940F240945D1}" destId="{E4AE0F62-CE3C-40F0-8F42-031DC7886738}" srcOrd="0" destOrd="0" presId="urn:microsoft.com/office/officeart/2005/8/layout/hProcess9"/>
    <dgm:cxn modelId="{EF83616E-5C02-4ED1-B616-288115D3D8B3}" srcId="{55DAD19E-9608-4227-B774-940F240945D1}" destId="{A5F562FA-910C-48D2-8325-28FE27EEF50F}" srcOrd="0" destOrd="0" parTransId="{5DE58D52-BAED-40E4-89AF-DCB61EA27916}" sibTransId="{69275034-9ACE-4251-9269-F2C3186FCA70}"/>
    <dgm:cxn modelId="{96BAFAED-6CFA-4613-8DEA-819CA7E211D2}" type="presOf" srcId="{A5F562FA-910C-48D2-8325-28FE27EEF50F}" destId="{C7A16899-F83F-4818-B436-BDA9F6F40D4F}" srcOrd="0" destOrd="0" presId="urn:microsoft.com/office/officeart/2005/8/layout/hProcess9"/>
    <dgm:cxn modelId="{70919384-250B-4711-AD4E-39DE12F70109}" type="presParOf" srcId="{E4AE0F62-CE3C-40F0-8F42-031DC7886738}" destId="{EA529D8C-C1F2-476E-B9AB-7B48C1C5D5AD}" srcOrd="0" destOrd="0" presId="urn:microsoft.com/office/officeart/2005/8/layout/hProcess9"/>
    <dgm:cxn modelId="{2F83C076-D8D9-4517-AEB1-DE86CC96559E}" type="presParOf" srcId="{E4AE0F62-CE3C-40F0-8F42-031DC7886738}" destId="{6A554DB0-DA39-4AFF-B9C4-9FA9FB572842}" srcOrd="1" destOrd="0" presId="urn:microsoft.com/office/officeart/2005/8/layout/hProcess9"/>
    <dgm:cxn modelId="{4E7D1AFC-333B-412D-B01F-806470455B33}" type="presParOf" srcId="{6A554DB0-DA39-4AFF-B9C4-9FA9FB572842}" destId="{C7A16899-F83F-4818-B436-BDA9F6F40D4F}" srcOrd="0" destOrd="0" presId="urn:microsoft.com/office/officeart/2005/8/layout/hProcess9"/>
    <dgm:cxn modelId="{9950790F-9C1B-4ACE-8742-386F0B4E4CF3}" type="presParOf" srcId="{6A554DB0-DA39-4AFF-B9C4-9FA9FB572842}" destId="{F9AD3EFB-F013-4139-B454-82548E299165}" srcOrd="1" destOrd="0" presId="urn:microsoft.com/office/officeart/2005/8/layout/hProcess9"/>
    <dgm:cxn modelId="{597FA61F-F1F3-4E24-BC73-E7F03F08E94C}" type="presParOf" srcId="{6A554DB0-DA39-4AFF-B9C4-9FA9FB572842}" destId="{9E34650F-7D2C-4079-AE15-5F93A56A8BBC}" srcOrd="2" destOrd="0" presId="urn:microsoft.com/office/officeart/2005/8/layout/hProcess9"/>
    <dgm:cxn modelId="{AF6CF6A4-7E5E-4952-BB98-E4AEAAD42D11}" type="presParOf" srcId="{6A554DB0-DA39-4AFF-B9C4-9FA9FB572842}" destId="{54203446-CD2A-4A59-BFAF-0B140B00A43C}" srcOrd="3" destOrd="0" presId="urn:microsoft.com/office/officeart/2005/8/layout/hProcess9"/>
    <dgm:cxn modelId="{B75D1B09-8135-4A1F-8913-C145D519A98C}" type="presParOf" srcId="{6A554DB0-DA39-4AFF-B9C4-9FA9FB572842}" destId="{7AA721E7-8A3C-4807-8ACA-1F4F463EC6A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0A7BB891-FA5F-484B-9474-E9A7CD2D5407}" type="datetimeFigureOut">
              <a:rPr lang="cs-CZ" smtClean="0"/>
              <a:pPr/>
              <a:t>20.9.2014</a:t>
            </a:fld>
            <a:endParaRPr lang="cs-CZ"/>
          </a:p>
        </p:txBody>
      </p:sp>
      <p:sp>
        <p:nvSpPr>
          <p:cNvPr id="4" name="Zástupný symbol pro obrázek snímku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3100" y="4687888"/>
            <a:ext cx="5389563" cy="4441825"/>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a:defRPr sz="1200"/>
            </a:lvl1pPr>
          </a:lstStyle>
          <a:p>
            <a:fld id="{1AB95060-7447-43DB-A94D-15A8281960AC}" type="slidenum">
              <a:rPr lang="cs-CZ" smtClean="0"/>
              <a:pPr/>
              <a:t>‹#›</a:t>
            </a:fld>
            <a:endParaRPr lang="cs-CZ"/>
          </a:p>
        </p:txBody>
      </p:sp>
    </p:spTree>
    <p:extLst>
      <p:ext uri="{BB962C8B-B14F-4D97-AF65-F5344CB8AC3E}">
        <p14:creationId xmlns:p14="http://schemas.microsoft.com/office/powerpoint/2010/main" val="195391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E23486-A6EE-49E2-8D8B-302F3D36BAA1}"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4" name="Slide Number Placeholder 3"/>
          <p:cNvSpPr>
            <a:spLocks noGrp="1"/>
          </p:cNvSpPr>
          <p:nvPr>
            <p:ph type="sldNum" sz="quarter" idx="5"/>
          </p:nvPr>
        </p:nvSpPr>
        <p:spPr/>
        <p:txBody>
          <a:bodyPr/>
          <a:lstStyle/>
          <a:p>
            <a:pPr>
              <a:defRPr/>
            </a:pPr>
            <a:fld id="{682A3E91-BC3B-45F1-AC35-673B6CCD0493}" type="slidenum">
              <a:rPr lang="en-US" smtClean="0"/>
              <a:pPr>
                <a:defRPr/>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3" name="Obdélník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Obdélník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bdélní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bdélník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bdélník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Zaoblený obdélní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Zaoblený obdélní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Obdélník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a:xfrm>
            <a:off x="6705600" y="4206240"/>
            <a:ext cx="960120" cy="457200"/>
          </a:xfrm>
        </p:spPr>
        <p:txBody>
          <a:bodyPr/>
          <a:lstStyle/>
          <a:p>
            <a:fld id="{CE95AC80-8F35-4379-9854-9E74D85E3531}" type="datetimeFigureOut">
              <a:rPr lang="cs-CZ" smtClean="0"/>
              <a:pPr/>
              <a:t>20.9.2014</a:t>
            </a:fld>
            <a:endParaRPr lang="cs-CZ"/>
          </a:p>
        </p:txBody>
      </p:sp>
      <p:sp>
        <p:nvSpPr>
          <p:cNvPr id="17" name="Zástupný symbol pro zápatí 16"/>
          <p:cNvSpPr>
            <a:spLocks noGrp="1"/>
          </p:cNvSpPr>
          <p:nvPr>
            <p:ph type="ftr" sz="quarter" idx="11"/>
          </p:nvPr>
        </p:nvSpPr>
        <p:spPr>
          <a:xfrm>
            <a:off x="5410200" y="4205288"/>
            <a:ext cx="1295400" cy="457200"/>
          </a:xfrm>
        </p:spPr>
        <p:txBody>
          <a:bodyPr/>
          <a:lstStyle/>
          <a:p>
            <a:endParaRPr lang="cs-CZ"/>
          </a:p>
        </p:txBody>
      </p:sp>
      <p:sp>
        <p:nvSpPr>
          <p:cNvPr id="29" name="Zástupný symbol pro číslo snímk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A07F645-4D94-4E88-A17B-F93DCB297AF2}"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CE95AC80-8F35-4379-9854-9E74D85E3531}" type="datetimeFigureOut">
              <a:rPr lang="cs-CZ" smtClean="0"/>
              <a:pPr/>
              <a:t>20.9.2014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A07F645-4D94-4E88-A17B-F93DCB297AF2}"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81800" y="1143000"/>
            <a:ext cx="1905000" cy="5486400"/>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1143000"/>
            <a:ext cx="6248400" cy="5486400"/>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CE95AC80-8F35-4379-9854-9E74D85E3531}" type="datetimeFigureOut">
              <a:rPr lang="cs-CZ" smtClean="0"/>
              <a:pPr/>
              <a:t>20.9.2014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A07F645-4D94-4E88-A17B-F93DCB297AF2}"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CE95AC80-8F35-4379-9854-9E74D85E3531}" type="datetimeFigureOut">
              <a:rPr lang="cs-CZ" smtClean="0"/>
              <a:pPr/>
              <a:t>20.9.2014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A07F645-4D94-4E88-A17B-F93DCB297AF2}"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CE95AC80-8F35-4379-9854-9E74D85E3531}" type="datetimeFigureOut">
              <a:rPr lang="cs-CZ" smtClean="0"/>
              <a:pPr/>
              <a:t>20.9.2014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A07F645-4D94-4E88-A17B-F93DCB297AF2}"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CE95AC80-8F35-4379-9854-9E74D85E3531}" type="datetimeFigureOut">
              <a:rPr lang="cs-CZ" smtClean="0"/>
              <a:pPr/>
              <a:t>20.9.2014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A07F645-4D94-4E88-A17B-F93DCB297AF2}"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381000" y="1143000"/>
            <a:ext cx="8382000" cy="1069848"/>
          </a:xfrm>
        </p:spPr>
        <p:txBody>
          <a:bodyPr anchor="ctr"/>
          <a:lstStyle>
            <a:lvl1pPr>
              <a:defRPr sz="4000" b="0" i="0" cap="none"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datum 25"/>
          <p:cNvSpPr>
            <a:spLocks noGrp="1"/>
          </p:cNvSpPr>
          <p:nvPr>
            <p:ph type="dt" sz="half" idx="10"/>
          </p:nvPr>
        </p:nvSpPr>
        <p:spPr/>
        <p:txBody>
          <a:bodyPr rtlCol="0"/>
          <a:lstStyle/>
          <a:p>
            <a:fld id="{CE95AC80-8F35-4379-9854-9E74D85E3531}" type="datetimeFigureOut">
              <a:rPr lang="cs-CZ" smtClean="0"/>
              <a:pPr/>
              <a:t>20.9.2014</a:t>
            </a:fld>
            <a:endParaRPr lang="cs-CZ"/>
          </a:p>
        </p:txBody>
      </p:sp>
      <p:sp>
        <p:nvSpPr>
          <p:cNvPr id="27" name="Zástupný symbol pro číslo snímku 26"/>
          <p:cNvSpPr>
            <a:spLocks noGrp="1"/>
          </p:cNvSpPr>
          <p:nvPr>
            <p:ph type="sldNum" sz="quarter" idx="11"/>
          </p:nvPr>
        </p:nvSpPr>
        <p:spPr/>
        <p:txBody>
          <a:bodyPr rtlCol="0"/>
          <a:lstStyle/>
          <a:p>
            <a:fld id="{CA07F645-4D94-4E88-A17B-F93DCB297AF2}" type="slidenum">
              <a:rPr lang="cs-CZ" smtClean="0"/>
              <a:pPr/>
              <a:t>‹#›</a:t>
            </a:fld>
            <a:endParaRPr lang="cs-CZ"/>
          </a:p>
        </p:txBody>
      </p:sp>
      <p:sp>
        <p:nvSpPr>
          <p:cNvPr id="28" name="Zástupný symbol pro zápatí 27"/>
          <p:cNvSpPr>
            <a:spLocks noGrp="1"/>
          </p:cNvSpPr>
          <p:nvPr>
            <p:ph type="ftr" sz="quarter" idx="12"/>
          </p:nvPr>
        </p:nvSpPr>
        <p:spPr/>
        <p:txBody>
          <a:bodyPr rtlCol="0"/>
          <a:lstStyle/>
          <a:p>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a:xfrm>
            <a:off x="6583680" y="612648"/>
            <a:ext cx="957264" cy="457200"/>
          </a:xfrm>
        </p:spPr>
        <p:txBody>
          <a:bodyPr/>
          <a:lstStyle/>
          <a:p>
            <a:fld id="{CE95AC80-8F35-4379-9854-9E74D85E3531}" type="datetimeFigureOut">
              <a:rPr lang="cs-CZ" smtClean="0"/>
              <a:pPr/>
              <a:t>20.9.2014</a:t>
            </a:fld>
            <a:endParaRPr lang="cs-CZ"/>
          </a:p>
        </p:txBody>
      </p:sp>
      <p:sp>
        <p:nvSpPr>
          <p:cNvPr id="4" name="Zástupný symbol pro zápatí 3"/>
          <p:cNvSpPr>
            <a:spLocks noGrp="1"/>
          </p:cNvSpPr>
          <p:nvPr>
            <p:ph type="ftr" sz="quarter" idx="11"/>
          </p:nvPr>
        </p:nvSpPr>
        <p:spPr>
          <a:xfrm>
            <a:off x="5257800" y="612648"/>
            <a:ext cx="1325880" cy="457200"/>
          </a:xfrm>
        </p:spPr>
        <p:txBody>
          <a:bodyPr/>
          <a:lstStyle/>
          <a:p>
            <a:endParaRPr lang="cs-CZ"/>
          </a:p>
        </p:txBody>
      </p:sp>
      <p:sp>
        <p:nvSpPr>
          <p:cNvPr id="5" name="Zástupný symbol pro číslo snímku 4"/>
          <p:cNvSpPr>
            <a:spLocks noGrp="1"/>
          </p:cNvSpPr>
          <p:nvPr>
            <p:ph type="sldNum" sz="quarter" idx="12"/>
          </p:nvPr>
        </p:nvSpPr>
        <p:spPr>
          <a:xfrm>
            <a:off x="8174736" y="2272"/>
            <a:ext cx="762000" cy="365760"/>
          </a:xfrm>
        </p:spPr>
        <p:txBody>
          <a:bodyPr/>
          <a:lstStyle/>
          <a:p>
            <a:fld id="{CA07F645-4D94-4E88-A17B-F93DCB297AF2}"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E95AC80-8F35-4379-9854-9E74D85E3531}" type="datetimeFigureOut">
              <a:rPr lang="cs-CZ" smtClean="0"/>
              <a:pPr/>
              <a:t>20.9.2014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A07F645-4D94-4E88-A17B-F93DCB297AF2}"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53496" y="1101970"/>
            <a:ext cx="3383280" cy="877824"/>
          </a:xfrm>
        </p:spPr>
        <p:txBody>
          <a:bodyPr anchor="b"/>
          <a:lstStyle>
            <a:lvl1pPr algn="l">
              <a:buNone/>
              <a:defRPr sz="1800" b="1"/>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CE95AC80-8F35-4379-9854-9E74D85E3531}" type="datetimeFigureOut">
              <a:rPr lang="cs-CZ" smtClean="0"/>
              <a:pPr/>
              <a:t>20.9.2014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A07F645-4D94-4E88-A17B-F93DCB297AF2}"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CE95AC80-8F35-4379-9854-9E74D85E3531}" type="datetimeFigureOut">
              <a:rPr lang="cs-CZ" smtClean="0"/>
              <a:pPr/>
              <a:t>20.9.2014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A07F645-4D94-4E88-A17B-F93DCB297AF2}"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Obdélník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Obdélník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Obdélník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Obdélník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Zaoblený obdélník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Zaoblený obdélník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Obdélní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Obdélní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Obdélní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Obdélní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Obdélní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Obdélní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Zástupný symbol pro nadpis 21"/>
          <p:cNvSpPr>
            <a:spLocks noGrp="1"/>
          </p:cNvSpPr>
          <p:nvPr>
            <p:ph type="title"/>
          </p:nvPr>
        </p:nvSpPr>
        <p:spPr>
          <a:xfrm>
            <a:off x="457200" y="1143000"/>
            <a:ext cx="8229600" cy="1066800"/>
          </a:xfrm>
          <a:prstGeom prst="rect">
            <a:avLst/>
          </a:prstGeom>
        </p:spPr>
        <p:txBody>
          <a:bodyPr vert="horz" anchor="ctr">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E95AC80-8F35-4379-9854-9E74D85E3531}" type="datetimeFigureOut">
              <a:rPr lang="cs-CZ" smtClean="0"/>
              <a:pPr/>
              <a:t>20.9.2014</a:t>
            </a:fld>
            <a:endParaRPr lang="cs-CZ"/>
          </a:p>
        </p:txBody>
      </p:sp>
      <p:sp>
        <p:nvSpPr>
          <p:cNvPr id="3" name="Zástupný symbol pro zápatí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cs-CZ"/>
          </a:p>
        </p:txBody>
      </p:sp>
      <p:sp>
        <p:nvSpPr>
          <p:cNvPr id="23" name="Zástupný symbol pro číslo snímk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A07F645-4D94-4E88-A17B-F93DCB297AF2}"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15.png"/><Relationship Id="rId5" Type="http://schemas.openxmlformats.org/officeDocument/2006/relationships/diagramQuickStyle" Target="../diagrams/quickStyle1.xml"/><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png"/><Relationship Id="rId1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348880"/>
            <a:ext cx="8458200" cy="1470025"/>
          </a:xfrm>
        </p:spPr>
        <p:txBody>
          <a:bodyPr>
            <a:normAutofit fontScale="90000"/>
          </a:bodyPr>
          <a:lstStyle/>
          <a:p>
            <a:r>
              <a:rPr lang="cs-CZ" b="1" dirty="0" smtClean="0"/>
              <a:t/>
            </a:r>
            <a:br>
              <a:rPr lang="cs-CZ" b="1" dirty="0" smtClean="0"/>
            </a:br>
            <a:r>
              <a:rPr lang="cs-CZ" b="1" dirty="0" smtClean="0"/>
              <a:t/>
            </a:r>
            <a:br>
              <a:rPr lang="cs-CZ" b="1" dirty="0" smtClean="0"/>
            </a:br>
            <a:r>
              <a:rPr lang="cs-CZ" b="1" dirty="0" smtClean="0"/>
              <a:t>Problémové chování žáků ve škole - diagnostika, intervence </a:t>
            </a:r>
            <a:r>
              <a:rPr lang="cs-CZ" dirty="0" smtClean="0"/>
              <a:t/>
            </a:r>
            <a:br>
              <a:rPr lang="cs-CZ" dirty="0" smtClean="0"/>
            </a:br>
            <a:endParaRPr lang="cs-CZ" dirty="0"/>
          </a:p>
        </p:txBody>
      </p:sp>
      <p:sp>
        <p:nvSpPr>
          <p:cNvPr id="3" name="Podnadpis 2"/>
          <p:cNvSpPr>
            <a:spLocks noGrp="1"/>
          </p:cNvSpPr>
          <p:nvPr>
            <p:ph type="subTitle" idx="1"/>
          </p:nvPr>
        </p:nvSpPr>
        <p:spPr>
          <a:xfrm>
            <a:off x="457200" y="3899938"/>
            <a:ext cx="5770984" cy="537174"/>
          </a:xfrm>
          <a:solidFill>
            <a:schemeClr val="accent3">
              <a:lumMod val="60000"/>
              <a:lumOff val="40000"/>
            </a:schemeClr>
          </a:solidFill>
        </p:spPr>
        <p:txBody>
          <a:bodyPr>
            <a:noAutofit/>
          </a:bodyPr>
          <a:lstStyle/>
          <a:p>
            <a:r>
              <a:rPr lang="cs-CZ" sz="2800" dirty="0" smtClean="0"/>
              <a:t>PhDr. Pavla Presslerová, Ph.D.  </a:t>
            </a:r>
          </a:p>
          <a:p>
            <a:endParaRPr lang="cs-CZ" sz="2800" dirty="0" smtClean="0"/>
          </a:p>
          <a:p>
            <a:endParaRPr lang="cs-CZ" sz="7200" dirty="0" smtClean="0"/>
          </a:p>
          <a:p>
            <a:endParaRPr lang="cs-CZ" sz="2800" dirty="0" smtClean="0"/>
          </a:p>
          <a:p>
            <a:endParaRPr lang="cs-CZ" sz="2800" dirty="0" smtClean="0"/>
          </a:p>
        </p:txBody>
      </p:sp>
      <p:pic>
        <p:nvPicPr>
          <p:cNvPr id="14338" name="Picture 2" descr="https://encrypted-tbn3.gstatic.com/images?q=tbn:ANd9GcQoVwJdqDwjRPg7SPP4-oGfFBn4kzzNCv75x15QtbwrGj5Yh3uQoA"/>
          <p:cNvPicPr>
            <a:picLocks noChangeAspect="1" noChangeArrowheads="1"/>
          </p:cNvPicPr>
          <p:nvPr/>
        </p:nvPicPr>
        <p:blipFill>
          <a:blip r:embed="rId2" cstate="print"/>
          <a:srcRect/>
          <a:stretch>
            <a:fillRect/>
          </a:stretch>
        </p:blipFill>
        <p:spPr bwMode="auto">
          <a:xfrm>
            <a:off x="611560" y="188640"/>
            <a:ext cx="2628900" cy="1743076"/>
          </a:xfrm>
          <a:prstGeom prst="rect">
            <a:avLst/>
          </a:prstGeom>
          <a:noFill/>
        </p:spPr>
      </p:pic>
      <p:pic>
        <p:nvPicPr>
          <p:cNvPr id="14340" name="Picture 4" descr="https://encrypted-tbn3.gstatic.com/images?q=tbn:ANd9GcT6GMSrbmbrFSmv-9vFeyjaNyVjnE1-DqT_2T4Ug_1iVJvE3pOZ-w"/>
          <p:cNvPicPr>
            <a:picLocks noChangeAspect="1" noChangeArrowheads="1"/>
          </p:cNvPicPr>
          <p:nvPr/>
        </p:nvPicPr>
        <p:blipFill>
          <a:blip r:embed="rId3" cstate="print"/>
          <a:srcRect/>
          <a:stretch>
            <a:fillRect/>
          </a:stretch>
        </p:blipFill>
        <p:spPr bwMode="auto">
          <a:xfrm>
            <a:off x="3491880" y="188640"/>
            <a:ext cx="2533650" cy="1800225"/>
          </a:xfrm>
          <a:prstGeom prst="rect">
            <a:avLst/>
          </a:prstGeom>
          <a:noFill/>
        </p:spPr>
      </p:pic>
      <p:pic>
        <p:nvPicPr>
          <p:cNvPr id="14342" name="Picture 6" descr="https://encrypted-tbn3.gstatic.com/images?q=tbn:ANd9GcSBUSc_4uh9cPoSKvK3Hi14hvnw2X_Py9Kr0N61XF0fKSTEp3_h"/>
          <p:cNvPicPr>
            <a:picLocks noChangeAspect="1" noChangeArrowheads="1"/>
          </p:cNvPicPr>
          <p:nvPr/>
        </p:nvPicPr>
        <p:blipFill>
          <a:blip r:embed="rId4" cstate="print"/>
          <a:srcRect/>
          <a:stretch>
            <a:fillRect/>
          </a:stretch>
        </p:blipFill>
        <p:spPr bwMode="auto">
          <a:xfrm>
            <a:off x="6228184" y="260648"/>
            <a:ext cx="2676525" cy="1704976"/>
          </a:xfrm>
          <a:prstGeom prst="rect">
            <a:avLst/>
          </a:prstGeom>
          <a:noFill/>
        </p:spPr>
      </p:pic>
      <p:pic>
        <p:nvPicPr>
          <p:cNvPr id="7" name="Picture 10" descr="MSMT_logolink_bezVlajky_cb_RGB.ai"/>
          <p:cNvPicPr>
            <a:picLocks noChangeAspect="1"/>
          </p:cNvPicPr>
          <p:nvPr/>
        </p:nvPicPr>
        <p:blipFill>
          <a:blip r:embed="rId5" cstate="print"/>
          <a:srcRect/>
          <a:stretch>
            <a:fillRect/>
          </a:stretch>
        </p:blipFill>
        <p:spPr bwMode="auto">
          <a:xfrm>
            <a:off x="2435448" y="5067052"/>
            <a:ext cx="4316768" cy="851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Štípek (2011) – Dítě na zabití </a:t>
            </a:r>
            <a:endParaRPr lang="cs-CZ" dirty="0"/>
          </a:p>
        </p:txBody>
      </p:sp>
      <p:sp>
        <p:nvSpPr>
          <p:cNvPr id="3" name="Zástupný symbol pro obsah 2"/>
          <p:cNvSpPr>
            <a:spLocks noGrp="1"/>
          </p:cNvSpPr>
          <p:nvPr>
            <p:ph idx="1"/>
          </p:nvPr>
        </p:nvSpPr>
        <p:spPr/>
        <p:txBody>
          <a:bodyPr>
            <a:normAutofit fontScale="77500" lnSpcReduction="20000"/>
          </a:bodyPr>
          <a:lstStyle/>
          <a:p>
            <a:pPr lvl="0"/>
            <a:r>
              <a:rPr lang="cs-CZ" dirty="0" smtClean="0"/>
              <a:t>Dítě nezlobí proto, že vás chce trápit. Nedělá to naschvál. Nedělá to naschvál vám.</a:t>
            </a:r>
          </a:p>
          <a:p>
            <a:pPr lvl="0"/>
            <a:r>
              <a:rPr lang="cs-CZ" dirty="0" smtClean="0"/>
              <a:t>Dítě zlobí, protože na něco upozorňuje, o něco volá, něco potřebuje.</a:t>
            </a:r>
          </a:p>
          <a:p>
            <a:pPr lvl="0"/>
            <a:r>
              <a:rPr lang="cs-CZ" dirty="0" smtClean="0"/>
              <a:t>Ačkoliv dítě vypadá, že mu z toho plynou jen samé klady, ani ono není se vším spokojené. Možná to působí tak, že mu to tak vyhovuje, ale nemusí být s tímto stavem vůbec spokojené. </a:t>
            </a:r>
          </a:p>
          <a:p>
            <a:pPr lvl="0"/>
            <a:r>
              <a:rPr lang="cs-CZ" dirty="0" smtClean="0"/>
              <a:t>Jen pokud je rodič (v našem případě pedagog) ochoten změnit něco i na svém chování, je možné měnit chová ní dítěte. Neznamená to ale dítěti ustoupit.</a:t>
            </a:r>
          </a:p>
          <a:p>
            <a:pPr lvl="0"/>
            <a:r>
              <a:rPr lang="cs-CZ" b="1" dirty="0" smtClean="0"/>
              <a:t>Nezměníme dítě samé, ani jeho podstatu. Můžeme se pokusit změnit "jen" jeho chování. Špatné není dítě, ale špatné může být jeho chování. </a:t>
            </a:r>
            <a:r>
              <a:rPr lang="cs-CZ" dirty="0" smtClean="0"/>
              <a:t>To lze modifikovat. </a:t>
            </a:r>
          </a:p>
          <a:p>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smtClean="0"/>
              <a:t>TYPICKÉ PROBLÉMY V CHOVÁNÍ </a:t>
            </a:r>
            <a:br>
              <a:rPr lang="cs-CZ" dirty="0" smtClean="0"/>
            </a:br>
            <a:r>
              <a:rPr lang="cs-CZ" dirty="0" smtClean="0"/>
              <a:t>kazuistiky  -cvičení </a:t>
            </a:r>
            <a:br>
              <a:rPr lang="cs-CZ" dirty="0" smtClean="0"/>
            </a:br>
            <a:r>
              <a:rPr lang="cs-CZ" b="1" dirty="0" smtClean="0"/>
              <a:t/>
            </a:r>
            <a:br>
              <a:rPr lang="cs-CZ" b="1" dirty="0" smtClean="0"/>
            </a:br>
            <a:r>
              <a:rPr lang="cs-CZ" b="1" dirty="0" smtClean="0"/>
              <a:t>MLADŠÍ ŠKOLNÍ VĚK </a:t>
            </a:r>
            <a:endParaRPr lang="cs-CZ"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611560" y="3212976"/>
            <a:ext cx="2609850" cy="1752600"/>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788024" y="4080822"/>
            <a:ext cx="3600400" cy="2397382"/>
          </a:xfrm>
          <a:prstGeom prst="rect">
            <a:avLst/>
          </a:prstGeom>
          <a:noFill/>
          <a:ln w="9525">
            <a:noFill/>
            <a:miter lim="800000"/>
            <a:headEnd/>
            <a:tailEnd/>
          </a:ln>
        </p:spPr>
      </p:pic>
      <p:sp>
        <p:nvSpPr>
          <p:cNvPr id="7" name="TextovéPole 6"/>
          <p:cNvSpPr txBox="1"/>
          <p:nvPr/>
        </p:nvSpPr>
        <p:spPr>
          <a:xfrm>
            <a:off x="5292080" y="2636912"/>
            <a:ext cx="3312368" cy="461665"/>
          </a:xfrm>
          <a:prstGeom prst="rect">
            <a:avLst/>
          </a:prstGeom>
          <a:noFill/>
        </p:spPr>
        <p:txBody>
          <a:bodyPr wrap="square" rtlCol="0">
            <a:spAutoFit/>
          </a:bodyPr>
          <a:lstStyle/>
          <a:p>
            <a:r>
              <a:rPr lang="cs-CZ" sz="2400" dirty="0" smtClean="0"/>
              <a:t>STARŠÍ ŠKOLNÍ VĚK </a:t>
            </a:r>
            <a:endParaRPr lang="cs-CZ"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43000"/>
            <a:ext cx="8229600" cy="341784"/>
          </a:xfrm>
        </p:spPr>
        <p:txBody>
          <a:bodyPr>
            <a:normAutofit fontScale="90000"/>
          </a:bodyPr>
          <a:lstStyle/>
          <a:p>
            <a:endParaRPr lang="cs-CZ" dirty="0"/>
          </a:p>
        </p:txBody>
      </p:sp>
      <p:sp>
        <p:nvSpPr>
          <p:cNvPr id="3" name="Zástupný symbol pro obsah 2"/>
          <p:cNvSpPr>
            <a:spLocks noGrp="1"/>
          </p:cNvSpPr>
          <p:nvPr>
            <p:ph sz="half" idx="1"/>
          </p:nvPr>
        </p:nvSpPr>
        <p:spPr>
          <a:xfrm>
            <a:off x="457200" y="1556792"/>
            <a:ext cx="4038600" cy="5218595"/>
          </a:xfrm>
        </p:spPr>
        <p:txBody>
          <a:bodyPr/>
          <a:lstStyle/>
          <a:p>
            <a:r>
              <a:rPr lang="cs-CZ" b="1" dirty="0" smtClean="0"/>
              <a:t>Mladší školní věk </a:t>
            </a:r>
          </a:p>
          <a:p>
            <a:r>
              <a:rPr lang="cs-CZ" dirty="0" smtClean="0"/>
              <a:t>Nezralost</a:t>
            </a:r>
          </a:p>
          <a:p>
            <a:r>
              <a:rPr lang="cs-CZ" dirty="0" smtClean="0"/>
              <a:t>Sociální nezralost</a:t>
            </a:r>
          </a:p>
          <a:p>
            <a:r>
              <a:rPr lang="cs-CZ" dirty="0" smtClean="0"/>
              <a:t>Fixace na dospělého </a:t>
            </a:r>
          </a:p>
          <a:p>
            <a:r>
              <a:rPr lang="cs-CZ" dirty="0" smtClean="0"/>
              <a:t>Nadměrná úzkost</a:t>
            </a:r>
          </a:p>
          <a:p>
            <a:r>
              <a:rPr lang="cs-CZ" dirty="0" smtClean="0"/>
              <a:t>Hravost</a:t>
            </a:r>
          </a:p>
          <a:p>
            <a:r>
              <a:rPr lang="cs-CZ" dirty="0" smtClean="0"/>
              <a:t>Adaptační problémy</a:t>
            </a:r>
          </a:p>
          <a:p>
            <a:r>
              <a:rPr lang="cs-CZ" dirty="0" smtClean="0"/>
              <a:t>Nesoustředěnost</a:t>
            </a:r>
          </a:p>
          <a:p>
            <a:r>
              <a:rPr lang="cs-CZ" dirty="0" smtClean="0"/>
              <a:t>Nedbalost v práci</a:t>
            </a:r>
          </a:p>
          <a:p>
            <a:r>
              <a:rPr lang="cs-CZ" dirty="0" smtClean="0"/>
              <a:t>Podvádění</a:t>
            </a:r>
          </a:p>
          <a:p>
            <a:r>
              <a:rPr lang="cs-CZ" dirty="0" smtClean="0"/>
              <a:t>Agresivita</a:t>
            </a:r>
          </a:p>
          <a:p>
            <a:r>
              <a:rPr lang="cs-CZ" dirty="0" smtClean="0"/>
              <a:t>Vztek</a:t>
            </a:r>
          </a:p>
          <a:p>
            <a:r>
              <a:rPr lang="cs-CZ" dirty="0" smtClean="0"/>
              <a:t>Nízké sebehodnocení ……</a:t>
            </a:r>
          </a:p>
          <a:p>
            <a:endParaRPr lang="cs-CZ" dirty="0" smtClean="0"/>
          </a:p>
          <a:p>
            <a:endParaRPr lang="cs-CZ" dirty="0"/>
          </a:p>
        </p:txBody>
      </p:sp>
      <p:sp>
        <p:nvSpPr>
          <p:cNvPr id="4" name="Zástupný symbol pro obsah 3"/>
          <p:cNvSpPr>
            <a:spLocks noGrp="1"/>
          </p:cNvSpPr>
          <p:nvPr>
            <p:ph sz="half" idx="2"/>
          </p:nvPr>
        </p:nvSpPr>
        <p:spPr>
          <a:xfrm>
            <a:off x="4648200" y="1484784"/>
            <a:ext cx="4038600" cy="5290603"/>
          </a:xfrm>
        </p:spPr>
        <p:txBody>
          <a:bodyPr/>
          <a:lstStyle/>
          <a:p>
            <a:r>
              <a:rPr lang="cs-CZ" b="1" dirty="0" smtClean="0"/>
              <a:t>Starší školní věk </a:t>
            </a:r>
          </a:p>
          <a:p>
            <a:r>
              <a:rPr lang="cs-CZ" dirty="0" smtClean="0"/>
              <a:t>(Vliv vrstevníků – touha po uznání, pozitivní </a:t>
            </a:r>
            <a:r>
              <a:rPr lang="cs-CZ" dirty="0" err="1" smtClean="0"/>
              <a:t>soc</a:t>
            </a:r>
            <a:r>
              <a:rPr lang="cs-CZ" dirty="0" smtClean="0"/>
              <a:t>. status)</a:t>
            </a:r>
          </a:p>
          <a:p>
            <a:r>
              <a:rPr lang="cs-CZ" dirty="0" smtClean="0"/>
              <a:t>Testování komunikačních hranic</a:t>
            </a:r>
          </a:p>
          <a:p>
            <a:r>
              <a:rPr lang="cs-CZ" dirty="0" smtClean="0"/>
              <a:t>Vyrušování</a:t>
            </a:r>
          </a:p>
          <a:p>
            <a:r>
              <a:rPr lang="cs-CZ" dirty="0" smtClean="0"/>
              <a:t>Šikana</a:t>
            </a:r>
          </a:p>
          <a:p>
            <a:r>
              <a:rPr lang="cs-CZ" dirty="0" smtClean="0"/>
              <a:t>Zapomínání pomůcek</a:t>
            </a:r>
          </a:p>
          <a:p>
            <a:r>
              <a:rPr lang="cs-CZ" dirty="0" smtClean="0"/>
              <a:t>Nerespektování výchovných autorit</a:t>
            </a:r>
          </a:p>
          <a:p>
            <a:r>
              <a:rPr lang="cs-CZ" dirty="0" smtClean="0"/>
              <a:t>Záškoláctví</a:t>
            </a:r>
          </a:p>
          <a:p>
            <a:r>
              <a:rPr lang="cs-CZ" dirty="0" smtClean="0"/>
              <a:t>Rizikové chování  …………</a:t>
            </a:r>
          </a:p>
          <a:p>
            <a:endParaRPr lang="cs-CZ" dirty="0"/>
          </a:p>
        </p:txBody>
      </p:sp>
      <p:sp>
        <p:nvSpPr>
          <p:cNvPr id="5" name="Obousměrná vodorovná šipka 4"/>
          <p:cNvSpPr/>
          <p:nvPr/>
        </p:nvSpPr>
        <p:spPr>
          <a:xfrm>
            <a:off x="2483768" y="692696"/>
            <a:ext cx="3528392"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620688"/>
            <a:ext cx="8229600" cy="1152128"/>
          </a:xfrm>
        </p:spPr>
        <p:txBody>
          <a:bodyPr>
            <a:normAutofit fontScale="90000"/>
          </a:bodyPr>
          <a:lstStyle/>
          <a:p>
            <a:r>
              <a:rPr lang="cs-CZ" dirty="0" smtClean="0"/>
              <a:t>SPECIFICKÉ PORUCHY CHOVÁNÍ A PORUCHY KONCENTRACE </a:t>
            </a:r>
            <a:endParaRPr lang="cs-CZ" dirty="0"/>
          </a:p>
        </p:txBody>
      </p:sp>
      <p:sp>
        <p:nvSpPr>
          <p:cNvPr id="6" name="Zástupný symbol pro obsah 5"/>
          <p:cNvSpPr>
            <a:spLocks noGrp="1"/>
          </p:cNvSpPr>
          <p:nvPr>
            <p:ph idx="1"/>
          </p:nvPr>
        </p:nvSpPr>
        <p:spPr>
          <a:xfrm>
            <a:off x="457200" y="1844824"/>
            <a:ext cx="8229600" cy="4729712"/>
          </a:xfrm>
        </p:spPr>
        <p:txBody>
          <a:bodyPr>
            <a:normAutofit fontScale="85000" lnSpcReduction="20000"/>
          </a:bodyPr>
          <a:lstStyle/>
          <a:p>
            <a:r>
              <a:rPr lang="cs-CZ" dirty="0" smtClean="0"/>
              <a:t>Oblast problematiky dětí s poruchou pozornosti, dětí s hyperkinetickým syndromem představuje další z oblastí problémů v chování dětí, na </a:t>
            </a:r>
            <a:r>
              <a:rPr lang="cs-CZ" b="1" dirty="0" smtClean="0"/>
              <a:t>kterou může třídní učitel, spolu s výchovným poradcem, u dítěte jako první upozornit, iniciovat (v nezbytné spolupráci s rodiči) odborné vyšetření dítěte</a:t>
            </a:r>
            <a:r>
              <a:rPr lang="cs-CZ" dirty="0" smtClean="0"/>
              <a:t>. </a:t>
            </a:r>
          </a:p>
          <a:p>
            <a:endParaRPr lang="cs-CZ" dirty="0" smtClean="0"/>
          </a:p>
          <a:p>
            <a:r>
              <a:rPr lang="cs-CZ" dirty="0" smtClean="0"/>
              <a:t>Jde o téma, které patří mezi často zmiňované okruhy, jež se </a:t>
            </a:r>
            <a:r>
              <a:rPr lang="cs-CZ" b="1" dirty="0" smtClean="0"/>
              <a:t>podílejí na subjektivním vnímání náročnosti pedagogické práce. </a:t>
            </a:r>
          </a:p>
          <a:p>
            <a:endParaRPr lang="cs-CZ" b="1" dirty="0" smtClean="0"/>
          </a:p>
          <a:p>
            <a:r>
              <a:rPr lang="cs-CZ" dirty="0" smtClean="0"/>
              <a:t>Prevalence (podíl výskytu jevu v populaci) se pohybuje přibližně u </a:t>
            </a:r>
            <a:r>
              <a:rPr lang="cs-CZ" b="1" dirty="0" smtClean="0"/>
              <a:t>6 % dětské populace</a:t>
            </a:r>
            <a:r>
              <a:rPr lang="cs-CZ" dirty="0" smtClean="0"/>
              <a:t>, u chlapců je poměr vyšší, </a:t>
            </a:r>
            <a:r>
              <a:rPr lang="cs-CZ" b="1" dirty="0" smtClean="0"/>
              <a:t>3-5 :1</a:t>
            </a:r>
            <a:r>
              <a:rPr lang="cs-CZ" dirty="0" smtClean="0"/>
              <a:t>. </a:t>
            </a:r>
          </a:p>
          <a:p>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dirty="0"/>
          </a:p>
        </p:txBody>
      </p:sp>
      <p:pic>
        <p:nvPicPr>
          <p:cNvPr id="40962" name="Picture 2" descr="ADHD"/>
          <p:cNvPicPr>
            <a:picLocks noChangeAspect="1" noChangeArrowheads="1"/>
          </p:cNvPicPr>
          <p:nvPr/>
        </p:nvPicPr>
        <p:blipFill>
          <a:blip r:embed="rId2" cstate="print"/>
          <a:srcRect/>
          <a:stretch>
            <a:fillRect/>
          </a:stretch>
        </p:blipFill>
        <p:spPr bwMode="auto">
          <a:xfrm>
            <a:off x="611560" y="1124744"/>
            <a:ext cx="7704856" cy="547260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Terminologie </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V české odborné literatuře se dříve užívaly diagnózy</a:t>
            </a:r>
            <a:r>
              <a:rPr lang="cs-CZ" b="1" dirty="0" smtClean="0"/>
              <a:t> LDE </a:t>
            </a:r>
            <a:r>
              <a:rPr lang="cs-CZ" dirty="0" smtClean="0"/>
              <a:t>= (lehká dětská encefalopatie) či </a:t>
            </a:r>
            <a:r>
              <a:rPr lang="cs-CZ" b="1" dirty="0" smtClean="0"/>
              <a:t>LMD</a:t>
            </a:r>
            <a:r>
              <a:rPr lang="cs-CZ" dirty="0" smtClean="0"/>
              <a:t> (lehká mozková dysfunkce), snažily se postihnout etiologii, poukazovaly na organický původ těchto poruch. Aktuálně užívané </a:t>
            </a:r>
            <a:r>
              <a:rPr lang="cs-CZ" b="1" dirty="0" smtClean="0"/>
              <a:t>označení syndrom ADHD, syndrom ADD, případně hyperkinetický syndrom vychází z popisu projevů chování, </a:t>
            </a:r>
            <a:r>
              <a:rPr lang="cs-CZ" b="1" dirty="0" err="1" smtClean="0"/>
              <a:t>symptomatiky</a:t>
            </a:r>
            <a:r>
              <a:rPr lang="cs-CZ" b="1" dirty="0" smtClean="0"/>
              <a:t>.</a:t>
            </a:r>
            <a:r>
              <a:rPr lang="cs-CZ" dirty="0" smtClean="0"/>
              <a:t> </a:t>
            </a:r>
          </a:p>
          <a:p>
            <a:r>
              <a:rPr lang="cs-CZ" b="1" dirty="0" smtClean="0"/>
              <a:t>ADHD </a:t>
            </a:r>
            <a:r>
              <a:rPr lang="cs-CZ" dirty="0" smtClean="0"/>
              <a:t>je zkratkou pro </a:t>
            </a:r>
            <a:r>
              <a:rPr lang="cs-CZ" b="1" i="1" dirty="0" err="1" smtClean="0"/>
              <a:t>Attention</a:t>
            </a:r>
            <a:r>
              <a:rPr lang="cs-CZ" b="1" i="1" dirty="0" smtClean="0"/>
              <a:t> Deficit </a:t>
            </a:r>
            <a:r>
              <a:rPr lang="cs-CZ" b="1" i="1" dirty="0" err="1" smtClean="0"/>
              <a:t>Hyperactivity</a:t>
            </a:r>
            <a:r>
              <a:rPr lang="cs-CZ" b="1" i="1" dirty="0" smtClean="0"/>
              <a:t> </a:t>
            </a:r>
            <a:r>
              <a:rPr lang="cs-CZ" b="1" i="1" dirty="0" err="1" smtClean="0"/>
              <a:t>Disorder</a:t>
            </a:r>
            <a:r>
              <a:rPr lang="cs-CZ" i="1" dirty="0" smtClean="0"/>
              <a:t>,</a:t>
            </a:r>
            <a:r>
              <a:rPr lang="cs-CZ" dirty="0" smtClean="0"/>
              <a:t> tedy poruchu pozornosti s hyperaktivitou, </a:t>
            </a:r>
          </a:p>
          <a:p>
            <a:r>
              <a:rPr lang="cs-CZ" b="1" dirty="0" smtClean="0"/>
              <a:t>ADD pro </a:t>
            </a:r>
            <a:r>
              <a:rPr lang="cs-CZ" b="1" i="1" dirty="0" err="1" smtClean="0"/>
              <a:t>Attention</a:t>
            </a:r>
            <a:r>
              <a:rPr lang="cs-CZ" b="1" i="1" dirty="0" smtClean="0"/>
              <a:t> Deficit </a:t>
            </a:r>
            <a:r>
              <a:rPr lang="cs-CZ" b="1" i="1" dirty="0" err="1" smtClean="0"/>
              <a:t>Disorder</a:t>
            </a:r>
            <a:r>
              <a:rPr lang="cs-CZ" dirty="0" smtClean="0"/>
              <a:t>, poruchu pozornosti. </a:t>
            </a:r>
          </a:p>
          <a:p>
            <a:r>
              <a:rPr lang="cs-CZ" dirty="0" smtClean="0"/>
              <a:t>Termín </a:t>
            </a:r>
            <a:r>
              <a:rPr lang="cs-CZ" b="1" dirty="0" smtClean="0"/>
              <a:t>hyperkinetická porucha </a:t>
            </a:r>
            <a:r>
              <a:rPr lang="cs-CZ" dirty="0" smtClean="0"/>
              <a:t>pak odkazuje na diagnostiku lékařů. </a:t>
            </a:r>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556792"/>
            <a:ext cx="8229600" cy="5017744"/>
          </a:xfrm>
        </p:spPr>
        <p:txBody>
          <a:bodyPr/>
          <a:lstStyle/>
          <a:p>
            <a:r>
              <a:rPr lang="cs-CZ" dirty="0" smtClean="0"/>
              <a:t>Porucha se projevuje již v průběhu vývoje předškolního </a:t>
            </a:r>
            <a:r>
              <a:rPr lang="cs-CZ" b="1" dirty="0" smtClean="0"/>
              <a:t>dítěte v podobě nedostatků v oblasti kognitivních a percepčně-motorických funkcí, v oblasti regulace afektů a emotivity a také v sociálním přizpůsobení. </a:t>
            </a:r>
          </a:p>
          <a:p>
            <a:r>
              <a:rPr lang="cs-CZ" b="1" dirty="0" smtClean="0"/>
              <a:t>Multifaktoriální etiologie, mnohé ještě neobjasněno </a:t>
            </a:r>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Spektrum projevů v chování </a:t>
            </a:r>
            <a:endParaRPr lang="cs-CZ" dirty="0"/>
          </a:p>
        </p:txBody>
      </p:sp>
      <p:sp>
        <p:nvSpPr>
          <p:cNvPr id="3" name="Zástupný symbol pro obsah 2"/>
          <p:cNvSpPr>
            <a:spLocks noGrp="1"/>
          </p:cNvSpPr>
          <p:nvPr>
            <p:ph idx="1"/>
          </p:nvPr>
        </p:nvSpPr>
        <p:spPr/>
        <p:txBody>
          <a:bodyPr/>
          <a:lstStyle/>
          <a:p>
            <a:r>
              <a:rPr lang="cs-CZ" dirty="0" smtClean="0"/>
              <a:t>Z </a:t>
            </a:r>
            <a:r>
              <a:rPr lang="cs-CZ" b="1" dirty="0" smtClean="0"/>
              <a:t>neuropsychologických aspektů </a:t>
            </a:r>
            <a:r>
              <a:rPr lang="cs-CZ" dirty="0" smtClean="0"/>
              <a:t>se projevuje:</a:t>
            </a:r>
          </a:p>
          <a:p>
            <a:endParaRPr lang="cs-CZ" dirty="0" smtClean="0"/>
          </a:p>
          <a:p>
            <a:r>
              <a:rPr lang="cs-CZ" dirty="0" smtClean="0"/>
              <a:t>změněné psychomotorické tempo, </a:t>
            </a:r>
          </a:p>
          <a:p>
            <a:r>
              <a:rPr lang="cs-CZ" dirty="0" smtClean="0"/>
              <a:t>poruchy </a:t>
            </a:r>
            <a:r>
              <a:rPr lang="cs-CZ" dirty="0" err="1" smtClean="0"/>
              <a:t>koncentrability</a:t>
            </a:r>
            <a:r>
              <a:rPr lang="cs-CZ" dirty="0" smtClean="0"/>
              <a:t>, </a:t>
            </a:r>
          </a:p>
          <a:p>
            <a:r>
              <a:rPr lang="cs-CZ" dirty="0" smtClean="0"/>
              <a:t>oslabení v </a:t>
            </a:r>
            <a:r>
              <a:rPr lang="cs-CZ" dirty="0" err="1" smtClean="0"/>
              <a:t>serialitě</a:t>
            </a:r>
            <a:r>
              <a:rPr lang="cs-CZ" dirty="0" smtClean="0"/>
              <a:t> (obtíže ve zvládání aktivit, jež vyžadují posloupnost, dílčí kroky ke splnění cíle, úkolu), </a:t>
            </a:r>
          </a:p>
          <a:p>
            <a:r>
              <a:rPr lang="cs-CZ" dirty="0" smtClean="0"/>
              <a:t>oslabení pracovní paměti.</a:t>
            </a:r>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dirty="0" smtClean="0"/>
              <a:t>Z </a:t>
            </a:r>
            <a:r>
              <a:rPr lang="cs-CZ" b="1" dirty="0" smtClean="0"/>
              <a:t>behaviorálních aspektů </a:t>
            </a:r>
            <a:r>
              <a:rPr lang="cs-CZ" dirty="0" smtClean="0"/>
              <a:t>se projevuje: </a:t>
            </a:r>
          </a:p>
          <a:p>
            <a:r>
              <a:rPr lang="cs-CZ" dirty="0" smtClean="0"/>
              <a:t>hyperaktivita (případně </a:t>
            </a:r>
            <a:r>
              <a:rPr lang="cs-CZ" dirty="0" err="1" smtClean="0"/>
              <a:t>hypoaktivita</a:t>
            </a:r>
            <a:r>
              <a:rPr lang="cs-CZ" dirty="0" smtClean="0"/>
              <a:t>), </a:t>
            </a:r>
          </a:p>
          <a:p>
            <a:r>
              <a:rPr lang="cs-CZ" dirty="0" smtClean="0"/>
              <a:t>zvýšená impulzivita, </a:t>
            </a:r>
          </a:p>
          <a:p>
            <a:r>
              <a:rPr lang="cs-CZ" dirty="0" smtClean="0"/>
              <a:t>velká výkonnostní variabilita, </a:t>
            </a:r>
          </a:p>
          <a:p>
            <a:r>
              <a:rPr lang="cs-CZ" dirty="0" smtClean="0"/>
              <a:t>problémy v interpersonální komunikaci, </a:t>
            </a:r>
          </a:p>
          <a:p>
            <a:r>
              <a:rPr lang="cs-CZ" dirty="0" smtClean="0"/>
              <a:t>emoční nevyrovnanost, častější střídání nálad, </a:t>
            </a:r>
          </a:p>
          <a:p>
            <a:r>
              <a:rPr lang="cs-CZ" dirty="0" smtClean="0"/>
              <a:t>potíže v dodržování pravidel a hranic, </a:t>
            </a:r>
          </a:p>
          <a:p>
            <a:r>
              <a:rPr lang="cs-CZ" dirty="0" smtClean="0"/>
              <a:t>nižší schopnost autoregulace, </a:t>
            </a:r>
          </a:p>
          <a:p>
            <a:r>
              <a:rPr lang="cs-CZ" dirty="0" smtClean="0"/>
              <a:t>obtíže s orientací v čase a prostoru, </a:t>
            </a:r>
          </a:p>
          <a:p>
            <a:r>
              <a:rPr lang="cs-CZ" dirty="0" smtClean="0"/>
              <a:t>oslabení v motorické koordinaci, rytmice</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b="1" dirty="0" smtClean="0"/>
              <a:t>V rodinných vztazích </a:t>
            </a:r>
            <a:r>
              <a:rPr lang="cs-CZ" dirty="0" smtClean="0"/>
              <a:t>lze zaznamenat :</a:t>
            </a:r>
          </a:p>
          <a:p>
            <a:r>
              <a:rPr lang="cs-CZ" dirty="0" smtClean="0"/>
              <a:t>výrazné zvýšení počtu konfliktů rodič – dítě (dítě – rodič), </a:t>
            </a:r>
          </a:p>
          <a:p>
            <a:r>
              <a:rPr lang="cs-CZ" dirty="0" smtClean="0"/>
              <a:t>postupné zvýšení rodičovských příkazů a snížení citlivosti k potřebám dítěte ve snaze o důslednost ve výchově. </a:t>
            </a:r>
          </a:p>
          <a:p>
            <a:r>
              <a:rPr lang="cs-CZ" dirty="0" smtClean="0"/>
              <a:t>V kontaktu s rodiči se pak projevuje více dětské nespolupráce a negativismu</a:t>
            </a:r>
          </a:p>
          <a:p>
            <a:endParaRPr lang="cs-CZ" dirty="0" smtClean="0"/>
          </a:p>
          <a:p>
            <a:r>
              <a:rPr lang="cs-CZ" dirty="0" smtClean="0">
                <a:solidFill>
                  <a:srgbClr val="FF0000"/>
                </a:solidFill>
              </a:rPr>
              <a:t>A CO VZTAH PEDAGOG- ŽÁK? </a:t>
            </a:r>
            <a:endParaRPr lang="cs-CZ"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Dílčí témata</a:t>
            </a:r>
            <a:endParaRPr lang="cs-CZ" dirty="0"/>
          </a:p>
        </p:txBody>
      </p:sp>
      <p:sp>
        <p:nvSpPr>
          <p:cNvPr id="3" name="Zástupný symbol pro obsah 2"/>
          <p:cNvSpPr>
            <a:spLocks noGrp="1"/>
          </p:cNvSpPr>
          <p:nvPr>
            <p:ph idx="1"/>
          </p:nvPr>
        </p:nvSpPr>
        <p:spPr>
          <a:xfrm>
            <a:off x="457200" y="2249424"/>
            <a:ext cx="8229600" cy="4608576"/>
          </a:xfrm>
        </p:spPr>
        <p:txBody>
          <a:bodyPr>
            <a:normAutofit fontScale="32500" lnSpcReduction="20000"/>
          </a:bodyPr>
          <a:lstStyle/>
          <a:p>
            <a:pPr lvl="0"/>
            <a:r>
              <a:rPr lang="cs-CZ" sz="6000" dirty="0" smtClean="0"/>
              <a:t>Problémové chování žáka a pedagog - praktické cvičení-  reflexe emocí, postojů a reakcí na projevy chování žáků, komunikační pasti, východiska</a:t>
            </a:r>
          </a:p>
          <a:p>
            <a:pPr lvl="0"/>
            <a:r>
              <a:rPr lang="cs-CZ" sz="6000" dirty="0" smtClean="0"/>
              <a:t>Modelové situace z praxe </a:t>
            </a:r>
          </a:p>
          <a:p>
            <a:pPr lvl="0"/>
            <a:r>
              <a:rPr lang="cs-CZ" sz="6000" dirty="0" smtClean="0"/>
              <a:t>Specifika problémového chování vzhledem k věku dítěte </a:t>
            </a:r>
          </a:p>
          <a:p>
            <a:pPr lvl="0"/>
            <a:r>
              <a:rPr lang="cs-CZ" sz="6000" dirty="0" smtClean="0"/>
              <a:t>Dítě s hyperkinetickým syndromem ve třídě - identifikace problému, diagnostika, spolupráce s rodiči a dalšími institucemi</a:t>
            </a:r>
          </a:p>
          <a:p>
            <a:pPr lvl="0"/>
            <a:r>
              <a:rPr lang="cs-CZ" sz="6000" dirty="0" smtClean="0"/>
              <a:t>Efektivní intervence při práci s dětmi s hyperkinetickým syndromem </a:t>
            </a:r>
          </a:p>
          <a:p>
            <a:pPr lvl="0"/>
            <a:r>
              <a:rPr lang="cs-CZ" sz="6000" dirty="0" smtClean="0"/>
              <a:t>Rizikové chování - spektrum projevů, prevence, intervence </a:t>
            </a:r>
          </a:p>
          <a:p>
            <a:pPr lvl="0"/>
            <a:r>
              <a:rPr lang="cs-CZ" sz="6000" dirty="0" smtClean="0"/>
              <a:t>Poruchy chování - definice, symptomatologie, etiologie </a:t>
            </a:r>
          </a:p>
          <a:p>
            <a:pPr lvl="0"/>
            <a:r>
              <a:rPr lang="cs-CZ" sz="6000" dirty="0" smtClean="0"/>
              <a:t>Diagnostika poruch chování </a:t>
            </a:r>
          </a:p>
          <a:p>
            <a:pPr lvl="0"/>
            <a:r>
              <a:rPr lang="cs-CZ" sz="6000" dirty="0" smtClean="0"/>
              <a:t>Vhodné přístupy k dítěti s poruchami chování </a:t>
            </a:r>
          </a:p>
          <a:p>
            <a:pPr lvl="0"/>
            <a:r>
              <a:rPr lang="cs-CZ" sz="6000" dirty="0" smtClean="0"/>
              <a:t>Aktuální trendy - </a:t>
            </a:r>
            <a:r>
              <a:rPr lang="cs-CZ" sz="6000" dirty="0" err="1" smtClean="0"/>
              <a:t>multidisciplinární</a:t>
            </a:r>
            <a:r>
              <a:rPr lang="cs-CZ" sz="6000" dirty="0" smtClean="0"/>
              <a:t> spolupráce, individuální výchovné plány</a:t>
            </a:r>
          </a:p>
          <a:p>
            <a:pPr lvl="0"/>
            <a:r>
              <a:rPr lang="cs-CZ" sz="6000" dirty="0" smtClean="0"/>
              <a:t>Pracoviště věnující se dětem s výchovnými problémy </a:t>
            </a:r>
          </a:p>
          <a:p>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43000"/>
            <a:ext cx="8229600" cy="341784"/>
          </a:xfrm>
        </p:spPr>
        <p:txBody>
          <a:bodyPr>
            <a:normAutofit fontScale="90000"/>
          </a:bodyPr>
          <a:lstStyle/>
          <a:p>
            <a:endParaRPr lang="cs-CZ" dirty="0"/>
          </a:p>
        </p:txBody>
      </p:sp>
      <p:sp>
        <p:nvSpPr>
          <p:cNvPr id="3" name="Zástupný symbol pro obsah 2"/>
          <p:cNvSpPr>
            <a:spLocks noGrp="1"/>
          </p:cNvSpPr>
          <p:nvPr>
            <p:ph idx="1"/>
          </p:nvPr>
        </p:nvSpPr>
        <p:spPr>
          <a:xfrm>
            <a:off x="457200" y="764704"/>
            <a:ext cx="8229600" cy="5809832"/>
          </a:xfrm>
        </p:spPr>
        <p:txBody>
          <a:bodyPr>
            <a:normAutofit lnSpcReduction="10000"/>
          </a:bodyPr>
          <a:lstStyle/>
          <a:p>
            <a:r>
              <a:rPr lang="cs-CZ" sz="2400" dirty="0" smtClean="0"/>
              <a:t>Děti s ADHD bývají obecně málo produktivní. Ztrácejí nebo zapomínají své domácí úkoly, jejich školní práce je často chaotická, dezorganizovaná. Děti se specifickými poruchami chování mívají sníženou frustrační toleranci, chybí jim dostatečná sebekontrola, autoregulace a často bývají zaměřené na bezodkladné uspokojení svých vlastních potřeb. Pro tyto důvody nedosahují požadovaných znalostí. </a:t>
            </a:r>
          </a:p>
          <a:p>
            <a:r>
              <a:rPr lang="cs-CZ" b="1" dirty="0" smtClean="0"/>
              <a:t>Z výše uvedeného je zjevné, že obraz dítěte se specifickou poruchou chování je velmi individuální.</a:t>
            </a:r>
            <a:r>
              <a:rPr lang="cs-CZ" dirty="0" smtClean="0"/>
              <a:t> </a:t>
            </a:r>
          </a:p>
          <a:p>
            <a:r>
              <a:rPr lang="cs-CZ" dirty="0" smtClean="0"/>
              <a:t>Pro správné nasměrování cílené pomoci je nezbytná </a:t>
            </a:r>
            <a:r>
              <a:rPr lang="cs-CZ" b="1" dirty="0" smtClean="0"/>
              <a:t>komplexní diagnostika</a:t>
            </a:r>
            <a:r>
              <a:rPr lang="cs-CZ" dirty="0" smtClean="0"/>
              <a:t>, která označí dílčí funkce, ve kterých má dítě obtíže, oslabení. </a:t>
            </a:r>
            <a:endParaRPr lang="cs-C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dirty="0" smtClean="0"/>
              <a:t>Diagnostická kritéria ADHD u dětí a adolescentů podle DSM-IV jsou následující:</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47500" lnSpcReduction="20000"/>
          </a:bodyPr>
          <a:lstStyle/>
          <a:p>
            <a:pPr lvl="0"/>
            <a:r>
              <a:rPr lang="cs-CZ" sz="3300" dirty="0" smtClean="0"/>
              <a:t>Často neklidně hýbe rukama i nohama, vrtí se na židli.</a:t>
            </a:r>
          </a:p>
          <a:p>
            <a:pPr lvl="0"/>
            <a:r>
              <a:rPr lang="cs-CZ" sz="3300" dirty="0" smtClean="0"/>
              <a:t>Dělá mu potíže klidně sedět, i když je k tomu vyzván.</a:t>
            </a:r>
          </a:p>
          <a:p>
            <a:pPr lvl="0"/>
            <a:r>
              <a:rPr lang="cs-CZ" sz="3300" dirty="0" smtClean="0"/>
              <a:t>Snadno ho roztěkají vnější podněty.</a:t>
            </a:r>
          </a:p>
          <a:p>
            <a:pPr lvl="0"/>
            <a:r>
              <a:rPr lang="cs-CZ" sz="3300" dirty="0" smtClean="0"/>
              <a:t>Má potíže s vyčkáváním, až na něj dojde řada ve hrách nebo skupinových situacích.</a:t>
            </a:r>
          </a:p>
          <a:p>
            <a:pPr lvl="0"/>
            <a:r>
              <a:rPr lang="cs-CZ" sz="3300" dirty="0" smtClean="0"/>
              <a:t>Často vyhrkne odpověď na otázku ještě dříve, než byla otázka vůbec dovyslovena.</a:t>
            </a:r>
          </a:p>
          <a:p>
            <a:pPr lvl="0"/>
            <a:r>
              <a:rPr lang="cs-CZ" sz="3300" dirty="0" smtClean="0"/>
              <a:t>Dělá mu potíže sledovat instrukce, které mu dávají jiní (a to nikoliv z důvodu opozičního chování či nedostatku chápavosti, atd.) a selhává v dokončování úkolů.</a:t>
            </a:r>
          </a:p>
          <a:p>
            <a:pPr lvl="0"/>
            <a:r>
              <a:rPr lang="cs-CZ" sz="3300" dirty="0" smtClean="0"/>
              <a:t>Mívá potíže s udržováním pozornosti při práci ale i v mezních činnostech. </a:t>
            </a:r>
          </a:p>
          <a:p>
            <a:pPr lvl="0"/>
            <a:r>
              <a:rPr lang="cs-CZ" sz="3300" dirty="0" smtClean="0"/>
              <a:t>Často “přeskakuje” od jedné ještě nedokončené činnosti ke druhé.</a:t>
            </a:r>
          </a:p>
          <a:p>
            <a:pPr lvl="0"/>
            <a:r>
              <a:rPr lang="cs-CZ" sz="3300" dirty="0" smtClean="0"/>
              <a:t>Dělá mu potíže hrát si potichu.</a:t>
            </a:r>
          </a:p>
          <a:p>
            <a:pPr lvl="0"/>
            <a:r>
              <a:rPr lang="cs-CZ" sz="3300" dirty="0" smtClean="0"/>
              <a:t> Často povídá až příliš.</a:t>
            </a:r>
          </a:p>
          <a:p>
            <a:pPr lvl="0"/>
            <a:r>
              <a:rPr lang="cs-CZ" sz="3300" dirty="0" smtClean="0"/>
              <a:t> Přerušuje jiné nebo jim skáče do řeči, nebo se plete do her jiným dětem. </a:t>
            </a:r>
          </a:p>
          <a:p>
            <a:pPr lvl="0"/>
            <a:r>
              <a:rPr lang="cs-CZ" sz="3300" dirty="0" smtClean="0"/>
              <a:t>Často se zdá, že neposlouchá, co se mu říká.</a:t>
            </a:r>
          </a:p>
          <a:p>
            <a:pPr lvl="0"/>
            <a:r>
              <a:rPr lang="cs-CZ" sz="3300" dirty="0" smtClean="0"/>
              <a:t> Ztrácívá věci, které jsou nezbytné k práci nebo k činnostem ve škole či doma.</a:t>
            </a:r>
          </a:p>
          <a:p>
            <a:pPr lvl="0"/>
            <a:r>
              <a:rPr lang="cs-CZ" sz="3300" dirty="0" smtClean="0"/>
              <a:t> Pouští se do fyzicky nebezpečných činností, aniž by bralo v úvahu možné následky (a nedělá to proto, že by jen vyhledávalo napětí pro napětí), např. vbíhá do vozovek, aniž by se rozhlédlo. </a:t>
            </a:r>
          </a:p>
          <a:p>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268760"/>
            <a:ext cx="8229600" cy="5305776"/>
          </a:xfrm>
        </p:spPr>
        <p:txBody>
          <a:bodyPr>
            <a:normAutofit/>
          </a:bodyPr>
          <a:lstStyle/>
          <a:p>
            <a:r>
              <a:rPr lang="cs-CZ" dirty="0" smtClean="0"/>
              <a:t>Diagnostické kritérium tohoto popisu platí následovně: ve věku 3 - 5 let je významné 10 a více příznaků, od 6 do 12 let 8 a více příznaků a od 13 do 18 let je klinicky příznačné 6 a více příznaků. Důležitý je také časový faktor, </a:t>
            </a:r>
            <a:r>
              <a:rPr lang="cs-CZ" b="1" dirty="0" smtClean="0"/>
              <a:t>kdy tyto projevy musí trvat nejméně 6 měsíců</a:t>
            </a:r>
            <a:r>
              <a:rPr lang="cs-CZ" dirty="0" smtClean="0"/>
              <a:t>. </a:t>
            </a:r>
          </a:p>
          <a:p>
            <a:r>
              <a:rPr lang="cs-CZ" dirty="0" smtClean="0"/>
              <a:t>Aby se porucha pozornosti mohla kvalifikovat jako ADHD, musí nepříznivě ovlivňovat školní výkon dítěte a současně se musí projevovat výrazným rozporem mezi intelektovými schopnostmi dítěte a jeho učební produktivitou (</a:t>
            </a:r>
            <a:r>
              <a:rPr lang="cs-CZ" dirty="0" err="1" smtClean="0"/>
              <a:t>Paclt</a:t>
            </a:r>
            <a:r>
              <a:rPr lang="cs-CZ" dirty="0" smtClean="0"/>
              <a:t>, 2007). </a:t>
            </a:r>
          </a:p>
          <a:p>
            <a:endParaRPr lang="cs-C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Obecně existují </a:t>
            </a:r>
            <a:r>
              <a:rPr lang="cs-CZ" b="1" dirty="0" smtClean="0"/>
              <a:t>tři základní symptomy ADHD: porucha pozornosti, hyperaktivita a impulzivita,</a:t>
            </a:r>
            <a:r>
              <a:rPr lang="cs-CZ" dirty="0" smtClean="0"/>
              <a:t> které se mohou i nemusí vyskytovat současně, MKN -10 však vyžaduje pro stanovení diagnózy přítomnost všech tří.</a:t>
            </a:r>
          </a:p>
          <a:p>
            <a:endParaRPr lang="cs-CZ" dirty="0" smtClean="0"/>
          </a:p>
          <a:p>
            <a:r>
              <a:rPr lang="cs-CZ" dirty="0" err="1" smtClean="0"/>
              <a:t>Komorbidita</a:t>
            </a:r>
            <a:r>
              <a:rPr lang="cs-CZ" dirty="0" smtClean="0"/>
              <a:t>: rizikové chování, SPU  </a:t>
            </a:r>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143000"/>
            <a:ext cx="8435280" cy="1066800"/>
          </a:xfrm>
        </p:spPr>
        <p:txBody>
          <a:bodyPr/>
          <a:lstStyle/>
          <a:p>
            <a:r>
              <a:rPr lang="cs-CZ" dirty="0" smtClean="0"/>
              <a:t>Vhodný přístup ve škole </a:t>
            </a:r>
            <a:endParaRPr lang="cs-CZ" dirty="0"/>
          </a:p>
        </p:txBody>
      </p:sp>
      <p:sp>
        <p:nvSpPr>
          <p:cNvPr id="3" name="Zástupný symbol pro obsah 2"/>
          <p:cNvSpPr>
            <a:spLocks noGrp="1"/>
          </p:cNvSpPr>
          <p:nvPr>
            <p:ph idx="1"/>
          </p:nvPr>
        </p:nvSpPr>
        <p:spPr>
          <a:solidFill>
            <a:schemeClr val="accent2">
              <a:lumMod val="40000"/>
              <a:lumOff val="60000"/>
            </a:schemeClr>
          </a:solidFill>
        </p:spPr>
        <p:txBody>
          <a:bodyPr/>
          <a:lstStyle/>
          <a:p>
            <a:endParaRPr lang="cs-CZ" dirty="0" smtClean="0"/>
          </a:p>
          <a:p>
            <a:endParaRPr lang="cs-CZ" dirty="0" smtClean="0"/>
          </a:p>
          <a:p>
            <a:pPr>
              <a:buNone/>
            </a:pPr>
            <a:endParaRPr lang="cs-CZ" sz="1800" dirty="0" smtClean="0"/>
          </a:p>
          <a:p>
            <a:pPr>
              <a:buNone/>
            </a:pPr>
            <a:endParaRPr lang="cs-CZ" sz="1800" dirty="0" smtClean="0"/>
          </a:p>
          <a:p>
            <a:pPr>
              <a:buNone/>
            </a:pPr>
            <a:endParaRPr lang="cs-CZ" sz="1800" dirty="0" smtClean="0"/>
          </a:p>
          <a:p>
            <a:pPr>
              <a:buNone/>
            </a:pPr>
            <a:endParaRPr lang="cs-CZ" sz="1800" b="1" dirty="0" smtClean="0"/>
          </a:p>
          <a:p>
            <a:pPr>
              <a:buNone/>
            </a:pPr>
            <a:endParaRPr lang="cs-CZ" sz="1800" b="1" dirty="0" smtClean="0"/>
          </a:p>
          <a:p>
            <a:pPr>
              <a:buNone/>
            </a:pPr>
            <a:r>
              <a:rPr lang="cs-CZ" sz="1800" b="1" dirty="0" err="1" smtClean="0"/>
              <a:t>Goetz</a:t>
            </a:r>
            <a:r>
              <a:rPr lang="cs-CZ" sz="1800" b="1" dirty="0" smtClean="0"/>
              <a:t>, Uhlíková: ADHD. Porucha pozornosti s hyperaktivitou.</a:t>
            </a:r>
          </a:p>
          <a:p>
            <a:pPr>
              <a:buNone/>
            </a:pPr>
            <a:r>
              <a:rPr lang="cs-CZ" sz="1800" b="1" dirty="0" smtClean="0"/>
              <a:t>Příručka pro starostlivé rodiče a zodpovědné učitele. Praha: </a:t>
            </a:r>
            <a:r>
              <a:rPr lang="cs-CZ" sz="1800" b="1" dirty="0" err="1" smtClean="0"/>
              <a:t>Galén</a:t>
            </a:r>
            <a:r>
              <a:rPr lang="cs-CZ" sz="1800" b="1" dirty="0" smtClean="0"/>
              <a:t>, 2009.   </a:t>
            </a:r>
          </a:p>
          <a:p>
            <a:pPr>
              <a:buNone/>
            </a:pPr>
            <a:endParaRPr lang="cs-CZ" sz="1800" b="1" dirty="0"/>
          </a:p>
        </p:txBody>
      </p:sp>
      <p:pic>
        <p:nvPicPr>
          <p:cNvPr id="4" name="Obrázek 3" descr="adhd_titul_200.jpg"/>
          <p:cNvPicPr>
            <a:picLocks noChangeAspect="1"/>
          </p:cNvPicPr>
          <p:nvPr/>
        </p:nvPicPr>
        <p:blipFill>
          <a:blip r:embed="rId2" cstate="print"/>
          <a:stretch>
            <a:fillRect/>
          </a:stretch>
        </p:blipFill>
        <p:spPr>
          <a:xfrm>
            <a:off x="5940152" y="908720"/>
            <a:ext cx="2592288" cy="36004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7544" y="908720"/>
            <a:ext cx="6336704" cy="923330"/>
          </a:xfrm>
          <a:prstGeom prst="rect">
            <a:avLst/>
          </a:prstGeom>
        </p:spPr>
        <p:txBody>
          <a:bodyPr wrap="square">
            <a:spAutoFit/>
          </a:bodyPr>
          <a:lstStyle/>
          <a:p>
            <a:r>
              <a:rPr lang="cs-CZ" dirty="0" smtClean="0"/>
              <a:t>TAYLOR, John F. </a:t>
            </a:r>
            <a:r>
              <a:rPr lang="cs-CZ" i="1" dirty="0" smtClean="0"/>
              <a:t>Jak přežít s hyperaktivitou a poruchami pozornosti: rádce pro děti s ADHD a ADD</a:t>
            </a:r>
            <a:r>
              <a:rPr lang="cs-CZ" dirty="0" smtClean="0"/>
              <a:t>. </a:t>
            </a:r>
            <a:r>
              <a:rPr lang="cs-CZ" dirty="0" err="1" smtClean="0"/>
              <a:t>Vyd</a:t>
            </a:r>
            <a:r>
              <a:rPr lang="cs-CZ" dirty="0" smtClean="0"/>
              <a:t>. 1. Praha: Portál, 2012, 124 s. ISBN 978-80-262-0068-0.</a:t>
            </a:r>
            <a:endParaRPr lang="cs-CZ" dirty="0"/>
          </a:p>
        </p:txBody>
      </p:sp>
      <p:pic>
        <p:nvPicPr>
          <p:cNvPr id="43010" name="Picture 2" descr="http://www.obalkyknih.cz/api/cover?isbn=978-80-262-0068-0%20(bro%C5%BE.)"/>
          <p:cNvPicPr>
            <a:picLocks noChangeAspect="1" noChangeArrowheads="1"/>
          </p:cNvPicPr>
          <p:nvPr/>
        </p:nvPicPr>
        <p:blipFill>
          <a:blip r:embed="rId2" cstate="print"/>
          <a:srcRect/>
          <a:stretch>
            <a:fillRect/>
          </a:stretch>
        </p:blipFill>
        <p:spPr bwMode="auto">
          <a:xfrm>
            <a:off x="4932040" y="1844824"/>
            <a:ext cx="3312368" cy="459760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107504" y="1772816"/>
          <a:ext cx="9145016"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1" name="Subtitle 2"/>
          <p:cNvSpPr>
            <a:spLocks noGrp="1"/>
          </p:cNvSpPr>
          <p:nvPr>
            <p:ph type="subTitle" idx="1"/>
          </p:nvPr>
        </p:nvSpPr>
        <p:spPr>
          <a:xfrm>
            <a:off x="685800" y="3933825"/>
            <a:ext cx="7772400" cy="1150938"/>
          </a:xfrm>
        </p:spPr>
        <p:txBody>
          <a:bodyPr/>
          <a:lstStyle/>
          <a:p>
            <a:pPr marR="0" algn="ctr" eaLnBrk="1" hangingPunct="1"/>
            <a:r>
              <a:rPr lang="cs-CZ" sz="3200" b="1" dirty="0" smtClean="0">
                <a:solidFill>
                  <a:srgbClr val="0033CC"/>
                </a:solidFill>
              </a:rPr>
              <a:t>    </a:t>
            </a:r>
            <a:endParaRPr lang="cs-CZ" sz="3200" b="1" dirty="0" smtClean="0">
              <a:solidFill>
                <a:schemeClr val="tx1"/>
              </a:solidFill>
            </a:endParaRPr>
          </a:p>
        </p:txBody>
      </p:sp>
      <p:pic>
        <p:nvPicPr>
          <p:cNvPr id="7172" name="Picture 2"/>
          <p:cNvPicPr>
            <a:picLocks noChangeAspect="1" noChangeArrowheads="1"/>
          </p:cNvPicPr>
          <p:nvPr/>
        </p:nvPicPr>
        <p:blipFill>
          <a:blip r:embed="rId8" cstate="print"/>
          <a:srcRect/>
          <a:stretch>
            <a:fillRect/>
          </a:stretch>
        </p:blipFill>
        <p:spPr bwMode="auto">
          <a:xfrm>
            <a:off x="7272338" y="0"/>
            <a:ext cx="1871662" cy="1125538"/>
          </a:xfrm>
          <a:prstGeom prst="rect">
            <a:avLst/>
          </a:prstGeom>
          <a:noFill/>
          <a:ln w="9525">
            <a:noFill/>
            <a:miter lim="800000"/>
            <a:headEnd/>
            <a:tailEnd/>
          </a:ln>
        </p:spPr>
      </p:pic>
      <p:pic>
        <p:nvPicPr>
          <p:cNvPr id="7173" name="Picture 4"/>
          <p:cNvPicPr>
            <a:picLocks noChangeAspect="1" noChangeArrowheads="1"/>
          </p:cNvPicPr>
          <p:nvPr/>
        </p:nvPicPr>
        <p:blipFill>
          <a:blip r:embed="rId9" cstate="print"/>
          <a:srcRect/>
          <a:stretch>
            <a:fillRect/>
          </a:stretch>
        </p:blipFill>
        <p:spPr bwMode="auto">
          <a:xfrm>
            <a:off x="0" y="0"/>
            <a:ext cx="1619250" cy="1143000"/>
          </a:xfrm>
          <a:prstGeom prst="rect">
            <a:avLst/>
          </a:prstGeom>
          <a:noFill/>
          <a:ln w="9525">
            <a:noFill/>
            <a:miter lim="800000"/>
            <a:headEnd/>
            <a:tailEnd/>
          </a:ln>
        </p:spPr>
      </p:pic>
      <p:pic>
        <p:nvPicPr>
          <p:cNvPr id="7174" name="Picture 5"/>
          <p:cNvPicPr>
            <a:picLocks noChangeAspect="1" noChangeArrowheads="1"/>
          </p:cNvPicPr>
          <p:nvPr/>
        </p:nvPicPr>
        <p:blipFill>
          <a:blip r:embed="rId10" cstate="print"/>
          <a:srcRect/>
          <a:stretch>
            <a:fillRect/>
          </a:stretch>
        </p:blipFill>
        <p:spPr bwMode="auto">
          <a:xfrm>
            <a:off x="1547813" y="0"/>
            <a:ext cx="2376487" cy="1484313"/>
          </a:xfrm>
          <a:prstGeom prst="rect">
            <a:avLst/>
          </a:prstGeom>
          <a:noFill/>
          <a:ln w="9525">
            <a:noFill/>
            <a:miter lim="800000"/>
            <a:headEnd/>
            <a:tailEnd/>
          </a:ln>
        </p:spPr>
      </p:pic>
      <p:pic>
        <p:nvPicPr>
          <p:cNvPr id="7175" name="Picture 6"/>
          <p:cNvPicPr>
            <a:picLocks noChangeAspect="1" noChangeArrowheads="1"/>
          </p:cNvPicPr>
          <p:nvPr/>
        </p:nvPicPr>
        <p:blipFill>
          <a:blip r:embed="rId11" cstate="print"/>
          <a:srcRect/>
          <a:stretch>
            <a:fillRect/>
          </a:stretch>
        </p:blipFill>
        <p:spPr bwMode="auto">
          <a:xfrm>
            <a:off x="3635375" y="0"/>
            <a:ext cx="1944688" cy="1125538"/>
          </a:xfrm>
          <a:prstGeom prst="rect">
            <a:avLst/>
          </a:prstGeom>
          <a:noFill/>
          <a:ln w="9525">
            <a:noFill/>
            <a:miter lim="800000"/>
            <a:headEnd/>
            <a:tailEnd/>
          </a:ln>
        </p:spPr>
      </p:pic>
      <p:pic>
        <p:nvPicPr>
          <p:cNvPr id="7176" name="Picture 7"/>
          <p:cNvPicPr>
            <a:picLocks noChangeAspect="1" noChangeArrowheads="1"/>
          </p:cNvPicPr>
          <p:nvPr/>
        </p:nvPicPr>
        <p:blipFill>
          <a:blip r:embed="rId12" cstate="print"/>
          <a:srcRect/>
          <a:stretch>
            <a:fillRect/>
          </a:stretch>
        </p:blipFill>
        <p:spPr bwMode="auto">
          <a:xfrm>
            <a:off x="5508625" y="0"/>
            <a:ext cx="1728788" cy="1125538"/>
          </a:xfrm>
          <a:prstGeom prst="rect">
            <a:avLst/>
          </a:prstGeom>
          <a:noFill/>
          <a:ln w="9525">
            <a:noFill/>
            <a:miter lim="800000"/>
            <a:headEnd/>
            <a:tailEnd/>
          </a:ln>
        </p:spPr>
      </p:pic>
      <p:sp>
        <p:nvSpPr>
          <p:cNvPr id="9" name="Date Placeholder 8"/>
          <p:cNvSpPr>
            <a:spLocks noGrp="1"/>
          </p:cNvSpPr>
          <p:nvPr>
            <p:ph type="dt" sz="quarter" idx="10"/>
          </p:nvPr>
        </p:nvSpPr>
        <p:spPr>
          <a:xfrm>
            <a:off x="6300788" y="6237288"/>
            <a:ext cx="2346325" cy="536575"/>
          </a:xfrm>
        </p:spPr>
        <p:txBody>
          <a:bodyPr/>
          <a:lstStyle/>
          <a:p>
            <a:pPr>
              <a:defRPr/>
            </a:pPr>
            <a:r>
              <a:rPr lang="cs-CZ" sz="2400" dirty="0" smtClean="0"/>
              <a:t>         </a:t>
            </a:r>
            <a:endParaRPr lang="en-US" sz="2400" dirty="0"/>
          </a:p>
        </p:txBody>
      </p:sp>
      <p:sp>
        <p:nvSpPr>
          <p:cNvPr id="11" name="Footer Placeholder 10"/>
          <p:cNvSpPr>
            <a:spLocks noGrp="1"/>
          </p:cNvSpPr>
          <p:nvPr>
            <p:ph type="ftr" sz="quarter" idx="11"/>
          </p:nvPr>
        </p:nvSpPr>
        <p:spPr>
          <a:xfrm>
            <a:off x="179388" y="6408738"/>
            <a:ext cx="3887787" cy="365125"/>
          </a:xfrm>
        </p:spPr>
        <p:txBody>
          <a:bodyPr/>
          <a:lstStyle/>
          <a:p>
            <a:pPr algn="l">
              <a:defRPr/>
            </a:pPr>
            <a:endParaRPr lang="en-US" sz="2400" dirty="0"/>
          </a:p>
        </p:txBody>
      </p:sp>
      <p:pic>
        <p:nvPicPr>
          <p:cNvPr id="7179" name="Picture 9"/>
          <p:cNvPicPr>
            <a:picLocks noChangeAspect="1" noChangeArrowheads="1"/>
          </p:cNvPicPr>
          <p:nvPr/>
        </p:nvPicPr>
        <p:blipFill>
          <a:blip r:embed="rId13" cstate="print"/>
          <a:srcRect/>
          <a:stretch>
            <a:fillRect/>
          </a:stretch>
        </p:blipFill>
        <p:spPr bwMode="auto">
          <a:xfrm>
            <a:off x="0" y="0"/>
            <a:ext cx="1908175" cy="1484313"/>
          </a:xfrm>
          <a:prstGeom prst="rect">
            <a:avLst/>
          </a:prstGeom>
          <a:noFill/>
          <a:ln w="9525">
            <a:noFill/>
            <a:miter lim="800000"/>
            <a:headEnd/>
            <a:tailEnd/>
          </a:ln>
        </p:spPr>
      </p:pic>
      <p:pic>
        <p:nvPicPr>
          <p:cNvPr id="7180" name="Picture 11"/>
          <p:cNvPicPr>
            <a:picLocks noChangeAspect="1" noChangeArrowheads="1"/>
          </p:cNvPicPr>
          <p:nvPr/>
        </p:nvPicPr>
        <p:blipFill>
          <a:blip r:embed="rId14" cstate="print"/>
          <a:srcRect/>
          <a:stretch>
            <a:fillRect/>
          </a:stretch>
        </p:blipFill>
        <p:spPr bwMode="auto">
          <a:xfrm>
            <a:off x="3851275" y="0"/>
            <a:ext cx="1728788" cy="1557338"/>
          </a:xfrm>
          <a:prstGeom prst="rect">
            <a:avLst/>
          </a:prstGeom>
          <a:noFill/>
          <a:ln w="9525">
            <a:noFill/>
            <a:miter lim="800000"/>
            <a:headEnd/>
            <a:tailEnd/>
          </a:ln>
        </p:spPr>
      </p:pic>
      <p:pic>
        <p:nvPicPr>
          <p:cNvPr id="7181" name="Picture 12"/>
          <p:cNvPicPr>
            <a:picLocks noChangeAspect="1" noChangeArrowheads="1"/>
          </p:cNvPicPr>
          <p:nvPr/>
        </p:nvPicPr>
        <p:blipFill>
          <a:blip r:embed="rId15" cstate="print"/>
          <a:srcRect/>
          <a:stretch>
            <a:fillRect/>
          </a:stretch>
        </p:blipFill>
        <p:spPr bwMode="auto">
          <a:xfrm>
            <a:off x="5580063" y="0"/>
            <a:ext cx="2160587" cy="1484313"/>
          </a:xfrm>
          <a:prstGeom prst="rect">
            <a:avLst/>
          </a:prstGeom>
          <a:noFill/>
          <a:ln w="9525">
            <a:noFill/>
            <a:miter lim="800000"/>
            <a:headEnd/>
            <a:tailEnd/>
          </a:ln>
        </p:spPr>
      </p:pic>
      <p:pic>
        <p:nvPicPr>
          <p:cNvPr id="7182" name="Picture 13"/>
          <p:cNvPicPr>
            <a:picLocks noChangeAspect="1" noChangeArrowheads="1"/>
          </p:cNvPicPr>
          <p:nvPr/>
        </p:nvPicPr>
        <p:blipFill>
          <a:blip r:embed="rId16" cstate="print"/>
          <a:srcRect/>
          <a:stretch>
            <a:fillRect/>
          </a:stretch>
        </p:blipFill>
        <p:spPr bwMode="auto">
          <a:xfrm>
            <a:off x="7704138" y="0"/>
            <a:ext cx="1439862" cy="1484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0" y="765175"/>
            <a:ext cx="9036050" cy="5903913"/>
          </a:xfrm>
        </p:spPr>
        <p:txBody>
          <a:bodyPr/>
          <a:lstStyle/>
          <a:p>
            <a:pPr eaLnBrk="1" hangingPunct="1">
              <a:buFont typeface="Wingdings" pitchFamily="2" charset="2"/>
              <a:buChar char="Ø"/>
              <a:defRPr/>
            </a:pPr>
            <a:endParaRPr lang="cs-CZ" sz="2200" b="1" dirty="0" smtClean="0">
              <a:solidFill>
                <a:schemeClr val="accent6">
                  <a:lumMod val="75000"/>
                </a:schemeClr>
              </a:solidFill>
            </a:endParaRPr>
          </a:p>
          <a:p>
            <a:pPr eaLnBrk="1" hangingPunct="1">
              <a:buFont typeface="Wingdings" pitchFamily="2" charset="2"/>
              <a:buChar char="Ø"/>
              <a:defRPr/>
            </a:pPr>
            <a:r>
              <a:rPr lang="cs-CZ" sz="2200" b="1" dirty="0" smtClean="0">
                <a:solidFill>
                  <a:schemeClr val="accent6">
                    <a:lumMod val="75000"/>
                  </a:schemeClr>
                </a:solidFill>
              </a:rPr>
              <a:t>Uvedení do problematiky – co jsou na co nejsou poruchy chování?</a:t>
            </a:r>
          </a:p>
          <a:p>
            <a:pPr eaLnBrk="1" hangingPunct="1">
              <a:buFont typeface="Wingdings" pitchFamily="2" charset="2"/>
              <a:buChar char="Ø"/>
              <a:defRPr/>
            </a:pPr>
            <a:r>
              <a:rPr lang="cs-CZ" sz="2200" b="1" dirty="0" smtClean="0">
                <a:solidFill>
                  <a:schemeClr val="accent6">
                    <a:lumMod val="75000"/>
                  </a:schemeClr>
                </a:solidFill>
              </a:rPr>
              <a:t>Jaké vědní disciplíny se tématem zabývají?</a:t>
            </a:r>
          </a:p>
          <a:p>
            <a:pPr eaLnBrk="1" hangingPunct="1">
              <a:buFont typeface="Wingdings" pitchFamily="2" charset="2"/>
              <a:buChar char="Ø"/>
              <a:defRPr/>
            </a:pPr>
            <a:r>
              <a:rPr lang="cs-CZ" sz="2200" b="1" dirty="0" smtClean="0">
                <a:solidFill>
                  <a:schemeClr val="accent6">
                    <a:lumMod val="75000"/>
                  </a:schemeClr>
                </a:solidFill>
              </a:rPr>
              <a:t> Klasifikace poruch chování – typy, druhy, jejich  typické projevy, prognóza </a:t>
            </a:r>
          </a:p>
          <a:p>
            <a:pPr eaLnBrk="1" hangingPunct="1">
              <a:buFont typeface="Wingdings" pitchFamily="2" charset="2"/>
              <a:buChar char="Ø"/>
              <a:defRPr/>
            </a:pPr>
            <a:r>
              <a:rPr lang="cs-CZ" sz="2200" b="1" dirty="0" smtClean="0">
                <a:solidFill>
                  <a:schemeClr val="accent6">
                    <a:lumMod val="75000"/>
                  </a:schemeClr>
                </a:solidFill>
              </a:rPr>
              <a:t>Etiologie, epidemiologie, </a:t>
            </a:r>
            <a:r>
              <a:rPr lang="cs-CZ" sz="2200" b="1" dirty="0" err="1" smtClean="0">
                <a:solidFill>
                  <a:schemeClr val="accent6">
                    <a:lumMod val="75000"/>
                  </a:schemeClr>
                </a:solidFill>
              </a:rPr>
              <a:t>komorbidita</a:t>
            </a:r>
            <a:r>
              <a:rPr lang="cs-CZ" sz="2200" b="1" dirty="0" smtClean="0">
                <a:solidFill>
                  <a:schemeClr val="accent6">
                    <a:lumMod val="75000"/>
                  </a:schemeClr>
                </a:solidFill>
              </a:rPr>
              <a:t> PCH</a:t>
            </a:r>
          </a:p>
          <a:p>
            <a:pPr eaLnBrk="1" hangingPunct="1">
              <a:buFont typeface="Wingdings" pitchFamily="2" charset="2"/>
              <a:buChar char="Ø"/>
              <a:defRPr/>
            </a:pPr>
            <a:r>
              <a:rPr lang="cs-CZ" sz="2200" b="1" dirty="0" smtClean="0">
                <a:solidFill>
                  <a:schemeClr val="accent6">
                    <a:lumMod val="75000"/>
                  </a:schemeClr>
                </a:solidFill>
              </a:rPr>
              <a:t>Diagnostika poruch chování </a:t>
            </a:r>
          </a:p>
          <a:p>
            <a:pPr eaLnBrk="1" hangingPunct="1">
              <a:buFont typeface="Wingdings" pitchFamily="2" charset="2"/>
              <a:buChar char="Ø"/>
              <a:defRPr/>
            </a:pPr>
            <a:r>
              <a:rPr lang="cs-CZ" sz="2200" b="1" dirty="0" smtClean="0">
                <a:solidFill>
                  <a:schemeClr val="accent6">
                    <a:lumMod val="75000"/>
                  </a:schemeClr>
                </a:solidFill>
              </a:rPr>
              <a:t>Terapie poruch chování </a:t>
            </a:r>
          </a:p>
          <a:p>
            <a:pPr eaLnBrk="1" hangingPunct="1">
              <a:buFont typeface="Wingdings" pitchFamily="2" charset="2"/>
              <a:buChar char="Ø"/>
              <a:defRPr/>
            </a:pPr>
            <a:r>
              <a:rPr lang="cs-CZ" sz="2200" b="1" dirty="0" smtClean="0">
                <a:solidFill>
                  <a:schemeClr val="accent6">
                    <a:lumMod val="75000"/>
                  </a:schemeClr>
                </a:solidFill>
              </a:rPr>
              <a:t>Výchovné poradenství – jak přistupovat k dětem s poruchami chování?</a:t>
            </a:r>
          </a:p>
          <a:p>
            <a:pPr eaLnBrk="1" hangingPunct="1">
              <a:buFont typeface="Wingdings" pitchFamily="2" charset="2"/>
              <a:buChar char="Ø"/>
              <a:defRPr/>
            </a:pPr>
            <a:r>
              <a:rPr lang="cs-CZ" sz="2200" b="1" dirty="0" smtClean="0">
                <a:solidFill>
                  <a:schemeClr val="accent6">
                    <a:lumMod val="75000"/>
                  </a:schemeClr>
                </a:solidFill>
              </a:rPr>
              <a:t>Kde je možné vyhledat odbornou pomoc? Kontakty na odborná pracoviště. </a:t>
            </a:r>
          </a:p>
          <a:p>
            <a:pPr eaLnBrk="1" hangingPunct="1">
              <a:buFont typeface="Wingdings" pitchFamily="2" charset="2"/>
              <a:buChar char="Ø"/>
              <a:defRPr/>
            </a:pPr>
            <a:r>
              <a:rPr lang="cs-CZ" sz="2200" b="1" dirty="0" smtClean="0">
                <a:solidFill>
                  <a:schemeClr val="accent6">
                    <a:lumMod val="75000"/>
                  </a:schemeClr>
                </a:solidFill>
              </a:rPr>
              <a:t>Kazuistika </a:t>
            </a:r>
          </a:p>
          <a:p>
            <a:pPr eaLnBrk="1" hangingPunct="1">
              <a:buFont typeface="Wingdings" pitchFamily="2" charset="2"/>
              <a:buChar char="Ø"/>
              <a:defRPr/>
            </a:pPr>
            <a:r>
              <a:rPr lang="cs-CZ" sz="2200" b="1" dirty="0" smtClean="0">
                <a:solidFill>
                  <a:schemeClr val="accent6">
                    <a:lumMod val="75000"/>
                  </a:schemeClr>
                </a:solidFill>
              </a:rPr>
              <a:t>Výzkumné šetření </a:t>
            </a:r>
          </a:p>
          <a:p>
            <a:pPr eaLnBrk="1" hangingPunct="1">
              <a:buFont typeface="Wingdings 3" pitchFamily="18" charset="2"/>
              <a:buNone/>
              <a:defRPr/>
            </a:pPr>
            <a:endParaRPr lang="en-US" sz="2800" b="1" dirty="0" smtClean="0">
              <a:solidFill>
                <a:schemeClr val="accent6">
                  <a:lumMod val="75000"/>
                </a:schemeClr>
              </a:solidFill>
            </a:endParaRPr>
          </a:p>
        </p:txBody>
      </p:sp>
      <p:sp>
        <p:nvSpPr>
          <p:cNvPr id="3" name="Title 2"/>
          <p:cNvSpPr>
            <a:spLocks noGrp="1"/>
          </p:cNvSpPr>
          <p:nvPr>
            <p:ph type="title"/>
          </p:nvPr>
        </p:nvSpPr>
        <p:spPr>
          <a:xfrm>
            <a:off x="457200" y="274638"/>
            <a:ext cx="8229600" cy="922114"/>
          </a:xfrm>
        </p:spPr>
        <p:txBody>
          <a:bodyPr/>
          <a:lstStyle/>
          <a:p>
            <a:pPr algn="ctr" eaLnBrk="1" fontAlgn="auto" hangingPunct="1">
              <a:spcAft>
                <a:spcPts val="0"/>
              </a:spcAft>
              <a:defRPr/>
            </a:pPr>
            <a:r>
              <a:rPr lang="cs-CZ" dirty="0" smtClean="0">
                <a:solidFill>
                  <a:schemeClr val="accent1">
                    <a:lumMod val="50000"/>
                  </a:schemeClr>
                </a:solidFill>
              </a:rPr>
              <a:t>Struktura přednášky </a:t>
            </a:r>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a:xfrm>
            <a:off x="179388" y="692696"/>
            <a:ext cx="8713787" cy="5314404"/>
          </a:xfrm>
        </p:spPr>
        <p:txBody>
          <a:bodyPr>
            <a:normAutofit fontScale="92500"/>
          </a:bodyPr>
          <a:lstStyle/>
          <a:p>
            <a:r>
              <a:rPr lang="cs-CZ" sz="2400" i="1" dirty="0" smtClean="0"/>
              <a:t>Poruchy chování v dětství představují poměrně</a:t>
            </a:r>
          </a:p>
          <a:p>
            <a:pPr>
              <a:buFont typeface="Wingdings 3" pitchFamily="18" charset="2"/>
              <a:buNone/>
            </a:pPr>
            <a:r>
              <a:rPr lang="cs-CZ" sz="2400" i="1" dirty="0" smtClean="0"/>
              <a:t>rozšířený psychologický a psychiatrický jev.</a:t>
            </a:r>
          </a:p>
          <a:p>
            <a:pPr>
              <a:buFont typeface="Wingdings 3" pitchFamily="18" charset="2"/>
              <a:buNone/>
            </a:pPr>
            <a:endParaRPr lang="cs-CZ" sz="2400" i="1" dirty="0" smtClean="0"/>
          </a:p>
          <a:p>
            <a:r>
              <a:rPr lang="cs-CZ" sz="2400" i="1" dirty="0" smtClean="0"/>
              <a:t>„</a:t>
            </a:r>
            <a:r>
              <a:rPr lang="cs-CZ" sz="2400" b="1" i="1" dirty="0" smtClean="0"/>
              <a:t>Poruchy chování lze charakterizovat jako odchylku  v oblasti socializace, kdy jedinec není schopen respektovat normy chování na úrovni odpovídající jeho věku, </a:t>
            </a:r>
            <a:r>
              <a:rPr lang="cs-CZ" sz="2400" b="1" i="1" dirty="0" err="1" smtClean="0"/>
              <a:t>event.na</a:t>
            </a:r>
            <a:r>
              <a:rPr lang="cs-CZ" sz="2400" b="1" i="1" dirty="0" smtClean="0"/>
              <a:t> úrovni  svých rozumových schopností.</a:t>
            </a:r>
          </a:p>
          <a:p>
            <a:pPr>
              <a:buFont typeface="Wingdings 3" pitchFamily="18" charset="2"/>
              <a:buNone/>
            </a:pPr>
            <a:r>
              <a:rPr lang="cs-CZ" sz="2400" i="1" dirty="0" smtClean="0"/>
              <a:t>     (Vágnerová, 1999) </a:t>
            </a:r>
          </a:p>
          <a:p>
            <a:pPr>
              <a:buFont typeface="Wingdings 3" pitchFamily="18" charset="2"/>
              <a:buNone/>
            </a:pPr>
            <a:endParaRPr lang="cs-CZ" sz="2400" i="1" dirty="0" smtClean="0"/>
          </a:p>
          <a:p>
            <a:r>
              <a:rPr lang="cs-CZ" sz="2400" i="1" dirty="0" smtClean="0"/>
              <a:t>To, co je společensky žádoucí (norma), určuje společnost, osvojujeme si během života, socializace</a:t>
            </a:r>
          </a:p>
          <a:p>
            <a:pPr>
              <a:buFont typeface="Wingdings 3" pitchFamily="18" charset="2"/>
              <a:buNone/>
            </a:pPr>
            <a:r>
              <a:rPr lang="cs-CZ" sz="2400" i="1" dirty="0" smtClean="0"/>
              <a:t>při porušování těchto norem – represe či léčba  </a:t>
            </a:r>
          </a:p>
          <a:p>
            <a:pPr>
              <a:buFont typeface="Wingdings 3" pitchFamily="18" charset="2"/>
              <a:buNone/>
            </a:pPr>
            <a:r>
              <a:rPr lang="cs-CZ" sz="2400" i="1" dirty="0" smtClean="0"/>
              <a:t>         </a:t>
            </a:r>
            <a:r>
              <a:rPr lang="cs-CZ" sz="2400" i="1" u="sng" dirty="0" smtClean="0"/>
              <a:t>nutný </a:t>
            </a:r>
            <a:r>
              <a:rPr lang="cs-CZ" sz="2400" i="1" u="sng" dirty="0" err="1" smtClean="0"/>
              <a:t>multidisciplinární</a:t>
            </a:r>
            <a:r>
              <a:rPr lang="cs-CZ" sz="2400" i="1" u="sng" dirty="0" smtClean="0"/>
              <a:t> přístup  </a:t>
            </a:r>
            <a:r>
              <a:rPr lang="cs-CZ" sz="2400" i="1" dirty="0" smtClean="0"/>
              <a:t>(psychologie, </a:t>
            </a:r>
            <a:r>
              <a:rPr lang="cs-CZ" sz="2400" i="1" dirty="0" err="1" smtClean="0"/>
              <a:t>etopedie</a:t>
            </a:r>
            <a:r>
              <a:rPr lang="cs-CZ" sz="2400" i="1" dirty="0" smtClean="0"/>
              <a:t>, psychiatrie, sociální práce…….exekutiva, vězeňství) </a:t>
            </a:r>
          </a:p>
        </p:txBody>
      </p:sp>
      <p:sp>
        <p:nvSpPr>
          <p:cNvPr id="3" name="Title 2"/>
          <p:cNvSpPr>
            <a:spLocks noGrp="1"/>
          </p:cNvSpPr>
          <p:nvPr>
            <p:ph type="title"/>
          </p:nvPr>
        </p:nvSpPr>
        <p:spPr>
          <a:xfrm>
            <a:off x="457200" y="548680"/>
            <a:ext cx="7427168" cy="936104"/>
          </a:xfrm>
        </p:spPr>
        <p:txBody>
          <a:bodyPr/>
          <a:lstStyle/>
          <a:p>
            <a:pPr>
              <a:defRPr/>
            </a:pPr>
            <a:endParaRPr lang="en-US" dirty="0"/>
          </a:p>
        </p:txBody>
      </p:sp>
      <p:cxnSp>
        <p:nvCxnSpPr>
          <p:cNvPr id="9" name="Straight Arrow Connector 8"/>
          <p:cNvCxnSpPr/>
          <p:nvPr/>
        </p:nvCxnSpPr>
        <p:spPr>
          <a:xfrm>
            <a:off x="6804248" y="4797152"/>
            <a:ext cx="576262"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3528" y="5157192"/>
            <a:ext cx="576263"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457200" y="1916832"/>
            <a:ext cx="8229600" cy="4607793"/>
          </a:xfrm>
        </p:spPr>
        <p:txBody>
          <a:bodyPr>
            <a:normAutofit fontScale="92500" lnSpcReduction="10000"/>
          </a:bodyPr>
          <a:lstStyle/>
          <a:p>
            <a:r>
              <a:rPr lang="cs-CZ" sz="2000" dirty="0" smtClean="0"/>
              <a:t>Jsou ohroženy negativními psychosociálními jevy</a:t>
            </a:r>
          </a:p>
          <a:p>
            <a:r>
              <a:rPr lang="cs-CZ" sz="2000" dirty="0" smtClean="0"/>
              <a:t>Prognóza jejich školní kariéry je pesimističtější (</a:t>
            </a:r>
            <a:r>
              <a:rPr lang="cs-CZ" sz="1800" dirty="0" smtClean="0"/>
              <a:t>vylučovány ze školských zařízení/častá změna, častý odklad, nedokončení  SŠ) </a:t>
            </a:r>
            <a:endParaRPr lang="cs-CZ" sz="2000" dirty="0" smtClean="0"/>
          </a:p>
          <a:p>
            <a:r>
              <a:rPr lang="cs-CZ" sz="2000" dirty="0" smtClean="0"/>
              <a:t>Ohroženy i dalšími zdravotními riziky – větší výskyt úrazů, vyšší výskyt žloutenky, dívky s poruchami chování častěji otěhotní před 18. r. věku</a:t>
            </a:r>
          </a:p>
          <a:p>
            <a:r>
              <a:rPr lang="cs-CZ" sz="2000" dirty="0" smtClean="0"/>
              <a:t>Narušení rodinných vztahů – děti pokládané za nevychované a zlomyslné, rodiče  mohou propadat beznaději, či volí přísné tresty, jimž dítě není sto dostát, jsou bez efektu </a:t>
            </a:r>
          </a:p>
          <a:p>
            <a:r>
              <a:rPr lang="cs-CZ" sz="2000" dirty="0" smtClean="0"/>
              <a:t>V dospělosti vyšší riziko nezaměstnanosti či trestné činnosti, špatné integrace, problémy v interpersonálních vztazích </a:t>
            </a:r>
          </a:p>
          <a:p>
            <a:pPr algn="r">
              <a:buFont typeface="Wingdings 3" pitchFamily="18" charset="2"/>
              <a:buNone/>
            </a:pPr>
            <a:r>
              <a:rPr lang="cs-CZ" sz="8000" b="1" dirty="0" smtClean="0">
                <a:solidFill>
                  <a:srgbClr val="FF0000"/>
                </a:solidFill>
              </a:rPr>
              <a:t>!</a:t>
            </a:r>
            <a:r>
              <a:rPr lang="cs-CZ" sz="6600" b="1" dirty="0" smtClean="0">
                <a:solidFill>
                  <a:srgbClr val="FF0000"/>
                </a:solidFill>
              </a:rPr>
              <a:t> </a:t>
            </a:r>
            <a:r>
              <a:rPr lang="cs-CZ" sz="1800" b="1" dirty="0" smtClean="0"/>
              <a:t>Poruchy chování ale nemusí znamenat doživotní dogma, nejde o přímou 	kauzalitu , lze vhodným výchovným přístupem, terapií, včasnou 	diagnostikou, emoční podporou dítěti pomoci. </a:t>
            </a:r>
            <a:endParaRPr lang="cs-CZ" sz="6600" b="1" dirty="0" smtClean="0"/>
          </a:p>
          <a:p>
            <a:pPr algn="r"/>
            <a:endParaRPr lang="en-US" dirty="0" smtClean="0"/>
          </a:p>
        </p:txBody>
      </p:sp>
      <p:sp>
        <p:nvSpPr>
          <p:cNvPr id="3" name="Title 2"/>
          <p:cNvSpPr>
            <a:spLocks noGrp="1"/>
          </p:cNvSpPr>
          <p:nvPr>
            <p:ph type="title"/>
          </p:nvPr>
        </p:nvSpPr>
        <p:spPr>
          <a:xfrm>
            <a:off x="457200" y="1143000"/>
            <a:ext cx="8229600" cy="269776"/>
          </a:xfrm>
        </p:spPr>
        <p:txBody>
          <a:bodyPr>
            <a:normAutofit fontScale="90000"/>
          </a:bodyPr>
          <a:lstStyle/>
          <a:p>
            <a:pPr>
              <a:defRPr/>
            </a:pPr>
            <a:r>
              <a:rPr lang="cs-CZ" dirty="0" smtClean="0">
                <a:solidFill>
                  <a:srgbClr val="0070C0"/>
                </a:solidFill>
              </a:rPr>
              <a:t>Děti s PCH jsou silně ohroženou skupinou   </a:t>
            </a:r>
            <a:endParaRPr lang="en-US" dirty="0">
              <a:solidFill>
                <a:srgbClr val="0070C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literatura ke studiu </a:t>
            </a:r>
            <a:endParaRPr lang="cs-CZ" dirty="0"/>
          </a:p>
        </p:txBody>
      </p:sp>
      <p:sp>
        <p:nvSpPr>
          <p:cNvPr id="3" name="Zástupný symbol pro obsah 2"/>
          <p:cNvSpPr>
            <a:spLocks noGrp="1"/>
          </p:cNvSpPr>
          <p:nvPr>
            <p:ph idx="1"/>
          </p:nvPr>
        </p:nvSpPr>
        <p:spPr/>
        <p:txBody>
          <a:bodyPr>
            <a:normAutofit fontScale="55000" lnSpcReduction="20000"/>
          </a:bodyPr>
          <a:lstStyle/>
          <a:p>
            <a:r>
              <a:rPr lang="cs-CZ" dirty="0" smtClean="0"/>
              <a:t>AUGER, M-T.; BOUCHARLAT, CH. </a:t>
            </a:r>
            <a:r>
              <a:rPr lang="cs-CZ" i="1" dirty="0" smtClean="0"/>
              <a:t>Učitel a problémový žák</a:t>
            </a:r>
            <a:r>
              <a:rPr lang="cs-CZ" dirty="0" smtClean="0"/>
              <a:t>. Praha: Portál, 2005. </a:t>
            </a:r>
          </a:p>
          <a:p>
            <a:r>
              <a:rPr lang="cs-CZ" dirty="0" smtClean="0"/>
              <a:t>JUCOVIČOVÁ, D.; ŽÁČKOVÁ, H. </a:t>
            </a:r>
            <a:r>
              <a:rPr lang="cs-CZ" i="1" dirty="0" smtClean="0"/>
              <a:t>Máte neklidné, nesoustředěné dítě? Metody práce s dětmi s LMD (ADHD, ADD) především pro učitele a vychovatele.</a:t>
            </a:r>
            <a:r>
              <a:rPr lang="cs-CZ" dirty="0" smtClean="0"/>
              <a:t> Praha: D+H, 2007. </a:t>
            </a:r>
          </a:p>
          <a:p>
            <a:r>
              <a:rPr lang="cs-CZ" dirty="0" smtClean="0"/>
              <a:t>KYRIACOU, CH. </a:t>
            </a:r>
            <a:r>
              <a:rPr lang="cs-CZ" i="1" dirty="0" smtClean="0"/>
              <a:t>Řešení výchovných problémů ve škole</a:t>
            </a:r>
            <a:r>
              <a:rPr lang="cs-CZ" dirty="0" smtClean="0"/>
              <a:t>. Praha: Portál, 2005. </a:t>
            </a:r>
          </a:p>
          <a:p>
            <a:r>
              <a:rPr lang="cs-CZ" dirty="0" smtClean="0"/>
              <a:t>MIOVSKÝ, M.; SKÁCELOVÁ, L.; ZAPLETALOVÁ, J.; NOVÁK, P. </a:t>
            </a:r>
            <a:r>
              <a:rPr lang="cs-CZ" i="1" dirty="0" smtClean="0"/>
              <a:t>Primární prevence rizikového chování ve školství. </a:t>
            </a:r>
            <a:r>
              <a:rPr lang="cs-CZ" dirty="0" smtClean="0"/>
              <a:t>Praha: Sdružení SCAN, Univerzita Karlova v Praze &amp; Toga, 2010. </a:t>
            </a:r>
          </a:p>
          <a:p>
            <a:r>
              <a:rPr lang="cs-CZ" dirty="0" smtClean="0"/>
              <a:t>MUNDEN, A.; ARCELUS, J. </a:t>
            </a:r>
            <a:r>
              <a:rPr lang="cs-CZ" i="1" dirty="0" smtClean="0"/>
              <a:t>Poruchy pozornosti a hyperaktivita. </a:t>
            </a:r>
            <a:r>
              <a:rPr lang="cs-CZ" dirty="0" smtClean="0"/>
              <a:t>Praha: Portál, 2008. </a:t>
            </a:r>
          </a:p>
          <a:p>
            <a:r>
              <a:rPr lang="cs-CZ" dirty="0" smtClean="0"/>
              <a:t>NAVRÁTIL, Stanislav a Jan MATTIOLI. </a:t>
            </a:r>
            <a:r>
              <a:rPr lang="cs-CZ" i="1" dirty="0" smtClean="0"/>
              <a:t>Problémové chování dětí a mládeže: [jak mu předcházet, jak ho eliminovat]</a:t>
            </a:r>
            <a:r>
              <a:rPr lang="cs-CZ" dirty="0" smtClean="0"/>
              <a:t>. </a:t>
            </a:r>
            <a:r>
              <a:rPr lang="cs-CZ" dirty="0" err="1" smtClean="0"/>
              <a:t>Vyd</a:t>
            </a:r>
            <a:r>
              <a:rPr lang="cs-CZ" dirty="0" smtClean="0"/>
              <a:t>. 1. Praha: </a:t>
            </a:r>
            <a:r>
              <a:rPr lang="cs-CZ" dirty="0" err="1" smtClean="0"/>
              <a:t>Grada</a:t>
            </a:r>
            <a:r>
              <a:rPr lang="cs-CZ" dirty="0" smtClean="0"/>
              <a:t>, 2011, 120 s. ISBN 978-80-247-3672-3.</a:t>
            </a:r>
          </a:p>
          <a:p>
            <a:r>
              <a:rPr lang="cs-CZ" dirty="0" smtClean="0"/>
              <a:t>PACLT, I. a kol. </a:t>
            </a:r>
            <a:r>
              <a:rPr lang="cs-CZ" i="1" dirty="0" smtClean="0"/>
              <a:t>Hyperkinetická porucha a poruchy chování.</a:t>
            </a:r>
            <a:r>
              <a:rPr lang="cs-CZ" dirty="0" smtClean="0"/>
              <a:t> Praha: </a:t>
            </a:r>
            <a:r>
              <a:rPr lang="cs-CZ" dirty="0" err="1" smtClean="0"/>
              <a:t>Grada</a:t>
            </a:r>
            <a:r>
              <a:rPr lang="cs-CZ" dirty="0" smtClean="0"/>
              <a:t>, 2007. </a:t>
            </a:r>
          </a:p>
          <a:p>
            <a:r>
              <a:rPr lang="cs-CZ" dirty="0" smtClean="0"/>
              <a:t>PTÁČEK, R. </a:t>
            </a:r>
            <a:r>
              <a:rPr lang="cs-CZ" i="1" dirty="0" smtClean="0"/>
              <a:t>Poruchy chování v dětském věku</a:t>
            </a:r>
            <a:r>
              <a:rPr lang="cs-CZ" dirty="0" smtClean="0"/>
              <a:t>. Praha: Vzdělávací institut ochrany dětí, 2006.  </a:t>
            </a:r>
          </a:p>
          <a:p>
            <a:r>
              <a:rPr lang="cs-CZ" dirty="0" smtClean="0"/>
              <a:t>REIFOVÁ, S.F. </a:t>
            </a:r>
            <a:r>
              <a:rPr lang="cs-CZ" i="1" dirty="0" smtClean="0"/>
              <a:t>Nesoustředěné a neklidné dítě ve škole.</a:t>
            </a:r>
            <a:r>
              <a:rPr lang="cs-CZ" dirty="0" smtClean="0"/>
              <a:t> Praha:Portál, 1999. </a:t>
            </a:r>
          </a:p>
          <a:p>
            <a:r>
              <a:rPr lang="cs-CZ" dirty="0" smtClean="0"/>
              <a:t>ŠTÍPEK, P. </a:t>
            </a:r>
            <a:r>
              <a:rPr lang="cs-CZ" i="1" dirty="0" smtClean="0"/>
              <a:t>Dítě na zabití.</a:t>
            </a:r>
            <a:r>
              <a:rPr lang="cs-CZ" dirty="0" smtClean="0"/>
              <a:t> Praha: Portál, 2011.</a:t>
            </a:r>
          </a:p>
          <a:p>
            <a:r>
              <a:rPr lang="cs-CZ" dirty="0" smtClean="0"/>
              <a:t>TRAIN, A. </a:t>
            </a:r>
            <a:r>
              <a:rPr lang="cs-CZ" i="1" dirty="0" smtClean="0"/>
              <a:t>Nejčastější poruchy chování dětí.</a:t>
            </a:r>
            <a:r>
              <a:rPr lang="cs-CZ" dirty="0" smtClean="0"/>
              <a:t> Praha: Portál, 2005. </a:t>
            </a:r>
          </a:p>
          <a:p>
            <a:r>
              <a:rPr lang="cs-CZ" dirty="0" smtClean="0"/>
              <a:t>VÁGNEROVÁ, M. </a:t>
            </a:r>
            <a:r>
              <a:rPr lang="cs-CZ" i="1" dirty="0" smtClean="0"/>
              <a:t>Psychologie problémového dítěte školního věku.</a:t>
            </a:r>
            <a:r>
              <a:rPr lang="cs-CZ" dirty="0" smtClean="0"/>
              <a:t> Praha: Karolinum, 2004.</a:t>
            </a:r>
          </a:p>
          <a:p>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989138"/>
            <a:ext cx="8579296" cy="4017962"/>
          </a:xfrm>
        </p:spPr>
        <p:txBody>
          <a:bodyPr>
            <a:normAutofit/>
          </a:bodyPr>
          <a:lstStyle/>
          <a:p>
            <a:r>
              <a:rPr lang="cs-CZ" dirty="0" smtClean="0"/>
              <a:t>Autoři se liší – ale některé studie (např. Malá, 2000) hovoří </a:t>
            </a:r>
            <a:r>
              <a:rPr lang="cs-CZ" b="1" dirty="0" smtClean="0"/>
              <a:t>až o 20% výskytu </a:t>
            </a:r>
            <a:r>
              <a:rPr lang="cs-CZ" dirty="0" smtClean="0"/>
              <a:t>mezi dětmi školního věku </a:t>
            </a:r>
          </a:p>
          <a:p>
            <a:r>
              <a:rPr lang="cs-CZ" dirty="0" smtClean="0"/>
              <a:t>Poměr chlapců a dívek (také velký rozptyl) 4-12: 1</a:t>
            </a:r>
          </a:p>
          <a:p>
            <a:pPr>
              <a:buFont typeface="Wingdings 3" pitchFamily="18" charset="2"/>
              <a:buNone/>
            </a:pPr>
            <a:r>
              <a:rPr lang="cs-CZ" dirty="0" smtClean="0"/>
              <a:t> 			zkušenosti kurátorů pro  mládež, dívky mají v posledních letech tendenci chlapce „dohnat“, tedy poměr se snižuje                                 </a:t>
            </a:r>
          </a:p>
          <a:p>
            <a:pPr>
              <a:buFont typeface="Wingdings 3" pitchFamily="18" charset="2"/>
              <a:buNone/>
            </a:pPr>
            <a:r>
              <a:rPr lang="cs-CZ" dirty="0" smtClean="0"/>
              <a:t> </a:t>
            </a:r>
            <a:endParaRPr lang="en-US" dirty="0" smtClean="0"/>
          </a:p>
        </p:txBody>
      </p:sp>
      <p:sp>
        <p:nvSpPr>
          <p:cNvPr id="3" name="Title 2"/>
          <p:cNvSpPr>
            <a:spLocks noGrp="1"/>
          </p:cNvSpPr>
          <p:nvPr>
            <p:ph type="title"/>
          </p:nvPr>
        </p:nvSpPr>
        <p:spPr/>
        <p:txBody>
          <a:bodyPr/>
          <a:lstStyle/>
          <a:p>
            <a:pPr>
              <a:defRPr/>
            </a:pPr>
            <a:r>
              <a:rPr lang="cs-CZ" dirty="0" smtClean="0">
                <a:solidFill>
                  <a:srgbClr val="0070C0"/>
                </a:solidFill>
              </a:rPr>
              <a:t>EPIDEMIOLOGIE</a:t>
            </a:r>
            <a:endParaRPr lang="en-US" dirty="0">
              <a:solidFill>
                <a:srgbClr val="0070C0"/>
              </a:solidFill>
            </a:endParaRPr>
          </a:p>
        </p:txBody>
      </p:sp>
      <p:sp>
        <p:nvSpPr>
          <p:cNvPr id="4" name="Right Arrow 3"/>
          <p:cNvSpPr/>
          <p:nvPr/>
        </p:nvSpPr>
        <p:spPr>
          <a:xfrm>
            <a:off x="899592" y="3933056"/>
            <a:ext cx="1008063"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69" name="Picture 11"/>
          <p:cNvPicPr>
            <a:picLocks noChangeAspect="1" noChangeArrowheads="1"/>
          </p:cNvPicPr>
          <p:nvPr/>
        </p:nvPicPr>
        <p:blipFill>
          <a:blip r:embed="rId2" cstate="print"/>
          <a:srcRect/>
          <a:stretch>
            <a:fillRect/>
          </a:stretch>
        </p:blipFill>
        <p:spPr bwMode="auto">
          <a:xfrm>
            <a:off x="6948488" y="4941888"/>
            <a:ext cx="1728787" cy="15573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68313" y="1700807"/>
            <a:ext cx="8567737" cy="4093567"/>
          </a:xfrm>
        </p:spPr>
        <p:txBody>
          <a:bodyPr>
            <a:normAutofit fontScale="85000" lnSpcReduction="20000"/>
          </a:bodyPr>
          <a:lstStyle/>
          <a:p>
            <a:r>
              <a:rPr lang="cs-CZ" dirty="0" smtClean="0"/>
              <a:t>Je třeba odlišovat:</a:t>
            </a:r>
          </a:p>
          <a:p>
            <a:r>
              <a:rPr lang="cs-CZ" dirty="0" smtClean="0"/>
              <a:t>Od situační reakce dítěte na závažnou situaci</a:t>
            </a:r>
          </a:p>
          <a:p>
            <a:r>
              <a:rPr lang="cs-CZ" dirty="0" smtClean="0"/>
              <a:t>Špatná adaptace na nové podmínky (např. nástup do MŠ, apod.)</a:t>
            </a:r>
          </a:p>
          <a:p>
            <a:r>
              <a:rPr lang="cs-CZ" dirty="0" smtClean="0"/>
              <a:t>Reakce na trauma</a:t>
            </a:r>
          </a:p>
          <a:p>
            <a:r>
              <a:rPr lang="cs-CZ" dirty="0" smtClean="0"/>
              <a:t>Rozchod rodičů</a:t>
            </a:r>
          </a:p>
          <a:p>
            <a:r>
              <a:rPr lang="cs-CZ" dirty="0" smtClean="0"/>
              <a:t>Projevy syndromu CAN….</a:t>
            </a:r>
          </a:p>
          <a:p>
            <a:r>
              <a:rPr lang="cs-CZ" dirty="0" smtClean="0"/>
              <a:t>Vývojová specifika (např. období vzdoru)</a:t>
            </a:r>
          </a:p>
          <a:p>
            <a:pPr>
              <a:buFont typeface="Wingdings 3" pitchFamily="18" charset="2"/>
              <a:buNone/>
            </a:pPr>
            <a:endParaRPr lang="cs-CZ" dirty="0" smtClean="0"/>
          </a:p>
          <a:p>
            <a:pPr>
              <a:buFont typeface="Wingdings 3" pitchFamily="18" charset="2"/>
              <a:buNone/>
            </a:pPr>
            <a:r>
              <a:rPr lang="cs-CZ" dirty="0" smtClean="0"/>
              <a:t>                   </a:t>
            </a:r>
            <a:r>
              <a:rPr lang="cs-CZ" b="1" dirty="0" smtClean="0"/>
              <a:t>v některých těchto situacích může dítě 		      svým „nevhodným“ chováním volat o   		     pomoc </a:t>
            </a:r>
          </a:p>
          <a:p>
            <a:endParaRPr lang="en-US" dirty="0" smtClean="0"/>
          </a:p>
        </p:txBody>
      </p:sp>
      <p:sp>
        <p:nvSpPr>
          <p:cNvPr id="3" name="Title 2"/>
          <p:cNvSpPr>
            <a:spLocks noGrp="1"/>
          </p:cNvSpPr>
          <p:nvPr>
            <p:ph type="title"/>
          </p:nvPr>
        </p:nvSpPr>
        <p:spPr>
          <a:xfrm>
            <a:off x="457200" y="836712"/>
            <a:ext cx="8229600" cy="936104"/>
          </a:xfrm>
        </p:spPr>
        <p:txBody>
          <a:bodyPr>
            <a:normAutofit fontScale="90000"/>
          </a:bodyPr>
          <a:lstStyle/>
          <a:p>
            <a:pPr>
              <a:defRPr/>
            </a:pPr>
            <a:r>
              <a:rPr lang="cs-CZ" dirty="0" smtClean="0">
                <a:solidFill>
                  <a:srgbClr val="0070C0"/>
                </a:solidFill>
              </a:rPr>
              <a:t>Co ale nejsou poruchy chování?</a:t>
            </a:r>
            <a:r>
              <a:rPr lang="cs-CZ" dirty="0" smtClean="0"/>
              <a:t/>
            </a:r>
            <a:br>
              <a:rPr lang="cs-CZ" dirty="0" smtClean="0"/>
            </a:br>
            <a:endParaRPr lang="en-US" dirty="0"/>
          </a:p>
        </p:txBody>
      </p:sp>
      <p:sp>
        <p:nvSpPr>
          <p:cNvPr id="4" name="Right Arrow 3"/>
          <p:cNvSpPr/>
          <p:nvPr/>
        </p:nvSpPr>
        <p:spPr>
          <a:xfrm>
            <a:off x="755576" y="4581128"/>
            <a:ext cx="1081087" cy="433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endParaRPr lang="cs-CZ" smtClean="0"/>
          </a:p>
        </p:txBody>
      </p:sp>
      <p:sp>
        <p:nvSpPr>
          <p:cNvPr id="3" name="Title 2"/>
          <p:cNvSpPr>
            <a:spLocks noGrp="1"/>
          </p:cNvSpPr>
          <p:nvPr>
            <p:ph type="title"/>
          </p:nvPr>
        </p:nvSpPr>
        <p:spPr>
          <a:xfrm>
            <a:off x="457200" y="274638"/>
            <a:ext cx="8229600" cy="3946450"/>
          </a:xfrm>
        </p:spPr>
        <p:txBody>
          <a:bodyPr/>
          <a:lstStyle/>
          <a:p>
            <a:pPr algn="ctr">
              <a:defRPr/>
            </a:pPr>
            <a:r>
              <a:rPr lang="cs-CZ" sz="6600" dirty="0" smtClean="0">
                <a:solidFill>
                  <a:srgbClr val="0070C0"/>
                </a:solidFill>
              </a:rPr>
              <a:t>Faktory zvyšující </a:t>
            </a:r>
            <a:br>
              <a:rPr lang="cs-CZ" sz="6600" dirty="0" smtClean="0">
                <a:solidFill>
                  <a:srgbClr val="0070C0"/>
                </a:solidFill>
              </a:rPr>
            </a:br>
            <a:r>
              <a:rPr lang="cs-CZ" sz="6600" dirty="0" smtClean="0">
                <a:solidFill>
                  <a:srgbClr val="0070C0"/>
                </a:solidFill>
              </a:rPr>
              <a:t>riziko rozvoje PCH </a:t>
            </a:r>
            <a:endParaRPr lang="en-US" sz="6600" dirty="0">
              <a:solidFill>
                <a:srgbClr val="0070C0"/>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p:txBody>
          <a:bodyPr/>
          <a:lstStyle/>
          <a:p>
            <a:r>
              <a:rPr lang="cs-CZ" sz="2000" smtClean="0"/>
              <a:t>Interakce genetických/dispozičních, rodinných a sociálních faktorů </a:t>
            </a:r>
          </a:p>
          <a:p>
            <a:r>
              <a:rPr lang="cs-CZ" sz="2000" smtClean="0"/>
              <a:t>(biologické markery: vyšší hladina testosteronu, snížená hladina dopaminu, noradrenalinu a serotoninu)</a:t>
            </a:r>
          </a:p>
          <a:p>
            <a:r>
              <a:rPr lang="cs-CZ" sz="2000" smtClean="0"/>
              <a:t>Zátěž v rodině – korelace s PCH u rodičů, alkoholismem, trestnou činností, NL </a:t>
            </a:r>
          </a:p>
          <a:p>
            <a:r>
              <a:rPr lang="cs-CZ" sz="2000" smtClean="0"/>
              <a:t>Vysoká korelace s nízkým socioekonomickým statutem rodiny</a:t>
            </a:r>
          </a:p>
          <a:p>
            <a:r>
              <a:rPr lang="cs-CZ" sz="2000" smtClean="0"/>
              <a:t>Neúplná rodina</a:t>
            </a:r>
          </a:p>
          <a:p>
            <a:r>
              <a:rPr lang="cs-CZ" sz="2000" smtClean="0"/>
              <a:t>Ale i u „funkčích“ rodin – malá koheze rodiny, málo společně stráveného času, dítě nemá vzor, nuda….</a:t>
            </a:r>
          </a:p>
          <a:p>
            <a:r>
              <a:rPr lang="cs-CZ" sz="2000" smtClean="0"/>
              <a:t>Rodinné i subkulturní normy- co ještě tolerují a co již považují za závadové – různé hranice </a:t>
            </a:r>
          </a:p>
          <a:p>
            <a:r>
              <a:rPr lang="cs-CZ" sz="2000" smtClean="0"/>
              <a:t>Masmédia, internet</a:t>
            </a:r>
          </a:p>
          <a:p>
            <a:endParaRPr lang="cs-CZ" sz="2400" smtClean="0"/>
          </a:p>
          <a:p>
            <a:endParaRPr lang="en-US" smtClean="0"/>
          </a:p>
        </p:txBody>
      </p:sp>
      <p:sp>
        <p:nvSpPr>
          <p:cNvPr id="3" name="Title 2"/>
          <p:cNvSpPr>
            <a:spLocks noGrp="1"/>
          </p:cNvSpPr>
          <p:nvPr>
            <p:ph type="title"/>
          </p:nvPr>
        </p:nvSpPr>
        <p:spPr/>
        <p:txBody>
          <a:bodyPr/>
          <a:lstStyle/>
          <a:p>
            <a:pPr>
              <a:defRPr/>
            </a:pPr>
            <a:r>
              <a:rPr lang="cs-CZ" dirty="0" smtClean="0">
                <a:solidFill>
                  <a:srgbClr val="0070C0"/>
                </a:solidFill>
              </a:rPr>
              <a:t>Multifaktoriální etiologie </a:t>
            </a:r>
            <a:endParaRPr lang="en-US" dirty="0">
              <a:solidFill>
                <a:srgbClr val="0070C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defRPr/>
            </a:pPr>
            <a:r>
              <a:rPr lang="cs-CZ" dirty="0" smtClean="0"/>
              <a:t>Diagnostická kritéria podle 2 klasifikací</a:t>
            </a:r>
          </a:p>
          <a:p>
            <a:pPr>
              <a:defRPr/>
            </a:pPr>
            <a:r>
              <a:rPr lang="cs-CZ" dirty="0" smtClean="0"/>
              <a:t>MKN-10 (Evropa), DSM IV-R (zejména USA) </a:t>
            </a:r>
          </a:p>
          <a:p>
            <a:pPr>
              <a:defRPr/>
            </a:pPr>
            <a:r>
              <a:rPr lang="cs-CZ" dirty="0" smtClean="0"/>
              <a:t>Aktuálně se rozlišují 4 základní </a:t>
            </a:r>
            <a:r>
              <a:rPr lang="cs-CZ" b="1" u="sng" dirty="0" smtClean="0"/>
              <a:t>PROJEVY PCH</a:t>
            </a:r>
          </a:p>
          <a:p>
            <a:pPr marL="623887" indent="-514350">
              <a:buFont typeface="+mj-lt"/>
              <a:buAutoNum type="arabicPeriod"/>
              <a:defRPr/>
            </a:pPr>
            <a:r>
              <a:rPr lang="cs-CZ" b="1" i="1" dirty="0" smtClean="0"/>
              <a:t>Agresivita nebo závažné náznaky ohrožení lidí nebo zvířat</a:t>
            </a:r>
          </a:p>
          <a:p>
            <a:pPr marL="623887" indent="-514350">
              <a:buFont typeface="+mj-lt"/>
              <a:buAutoNum type="arabicPeriod"/>
              <a:defRPr/>
            </a:pPr>
            <a:r>
              <a:rPr lang="cs-CZ" b="1" i="1" dirty="0" smtClean="0"/>
              <a:t>Úmyslné poškozování věcí a majetku</a:t>
            </a:r>
          </a:p>
          <a:p>
            <a:pPr marL="623887" indent="-514350">
              <a:buFont typeface="+mj-lt"/>
              <a:buAutoNum type="arabicPeriod"/>
              <a:defRPr/>
            </a:pPr>
            <a:r>
              <a:rPr lang="cs-CZ" b="1" i="1" dirty="0" smtClean="0"/>
              <a:t>Opakovaná porušení domácích nebo školních pravidel, právní delikty</a:t>
            </a:r>
          </a:p>
          <a:p>
            <a:pPr marL="623887" indent="-514350">
              <a:buFont typeface="+mj-lt"/>
              <a:buAutoNum type="arabicPeriod"/>
              <a:defRPr/>
            </a:pPr>
            <a:r>
              <a:rPr lang="cs-CZ" b="1" i="1" dirty="0" smtClean="0"/>
              <a:t>Stálé lhaní, vyhýbání se důsledkům svého chování nebo snaha získat výhody či věci hmotného charakteru nepoctivou cestou. </a:t>
            </a:r>
            <a:endParaRPr lang="en-US" b="1" i="1" dirty="0"/>
          </a:p>
        </p:txBody>
      </p:sp>
      <p:sp>
        <p:nvSpPr>
          <p:cNvPr id="3" name="Title 2"/>
          <p:cNvSpPr>
            <a:spLocks noGrp="1"/>
          </p:cNvSpPr>
          <p:nvPr>
            <p:ph type="title"/>
          </p:nvPr>
        </p:nvSpPr>
        <p:spPr/>
        <p:txBody>
          <a:bodyPr>
            <a:normAutofit fontScale="90000"/>
          </a:bodyPr>
          <a:lstStyle/>
          <a:p>
            <a:pPr>
              <a:defRPr/>
            </a:pPr>
            <a:r>
              <a:rPr lang="cs-CZ" dirty="0" smtClean="0">
                <a:solidFill>
                  <a:srgbClr val="0070C0"/>
                </a:solidFill>
              </a:rPr>
              <a:t>Jaká diagnostická kritéria se používají? </a:t>
            </a:r>
            <a:endParaRPr lang="en-US" dirty="0">
              <a:solidFill>
                <a:srgbClr val="0070C0"/>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cs-CZ" dirty="0" smtClean="0">
                <a:solidFill>
                  <a:srgbClr val="00B0F0"/>
                </a:solidFill>
              </a:rPr>
              <a:t>Dg. kritéria</a:t>
            </a:r>
            <a:endParaRPr lang="en-US" dirty="0">
              <a:solidFill>
                <a:srgbClr val="00B0F0"/>
              </a:solidFill>
            </a:endParaRPr>
          </a:p>
        </p:txBody>
      </p:sp>
      <p:sp>
        <p:nvSpPr>
          <p:cNvPr id="16387" name="Content Placeholder 5"/>
          <p:cNvSpPr>
            <a:spLocks noGrp="1"/>
          </p:cNvSpPr>
          <p:nvPr>
            <p:ph idx="1"/>
          </p:nvPr>
        </p:nvSpPr>
        <p:spPr>
          <a:xfrm>
            <a:off x="539750" y="2060848"/>
            <a:ext cx="8229600" cy="3662090"/>
          </a:xfrm>
        </p:spPr>
        <p:txBody>
          <a:bodyPr>
            <a:normAutofit fontScale="85000" lnSpcReduction="20000"/>
          </a:bodyPr>
          <a:lstStyle/>
          <a:p>
            <a:r>
              <a:rPr lang="cs-CZ" sz="2400" dirty="0" smtClean="0"/>
              <a:t>Opakující se stabilní vzorce chování, ve kterých jsou </a:t>
            </a:r>
            <a:r>
              <a:rPr lang="cs-CZ" sz="2400" dirty="0" err="1" smtClean="0"/>
              <a:t>porušovásociální</a:t>
            </a:r>
            <a:r>
              <a:rPr lang="cs-CZ" sz="2400" dirty="0" smtClean="0"/>
              <a:t> </a:t>
            </a:r>
            <a:r>
              <a:rPr lang="cs-CZ" sz="2400" dirty="0" err="1" smtClean="0"/>
              <a:t>ny</a:t>
            </a:r>
            <a:r>
              <a:rPr lang="cs-CZ" sz="2400" dirty="0" smtClean="0"/>
              <a:t> normy, pravidla a práva druhých</a:t>
            </a:r>
          </a:p>
          <a:p>
            <a:pPr>
              <a:buFont typeface="Wingdings 3" pitchFamily="18" charset="2"/>
              <a:buNone/>
            </a:pPr>
            <a:endParaRPr lang="cs-CZ" sz="2400" dirty="0" smtClean="0"/>
          </a:p>
          <a:p>
            <a:r>
              <a:rPr lang="cs-CZ" sz="2400" dirty="0" smtClean="0"/>
              <a:t>Během uplynulého roku musí být přítomny </a:t>
            </a:r>
            <a:r>
              <a:rPr lang="cs-CZ" sz="2400" b="1" dirty="0" smtClean="0"/>
              <a:t>alespoň 3 symptomy, s jedním symptomem trvale přítomným v posledním půlroce. (viz  následující 4 skupiny projevů) – </a:t>
            </a:r>
            <a:r>
              <a:rPr lang="cs-CZ" sz="2000" dirty="0" smtClean="0">
                <a:solidFill>
                  <a:srgbClr val="00B0F0"/>
                </a:solidFill>
              </a:rPr>
              <a:t>izolované projevy PCH v různých etapách dětství a dospívání prokazuje až </a:t>
            </a:r>
            <a:r>
              <a:rPr lang="cs-CZ" sz="2000" b="1" dirty="0" smtClean="0">
                <a:solidFill>
                  <a:srgbClr val="00B0F0"/>
                </a:solidFill>
              </a:rPr>
              <a:t>80% dětí </a:t>
            </a:r>
            <a:r>
              <a:rPr lang="cs-CZ" sz="2000" dirty="0" smtClean="0">
                <a:solidFill>
                  <a:srgbClr val="00B0F0"/>
                </a:solidFill>
              </a:rPr>
              <a:t>–proto je nutná kvalitní diagnostika, nelze vycházet pouze z jednorázového aktu </a:t>
            </a:r>
            <a:endParaRPr lang="cs-CZ" sz="2400" dirty="0" smtClean="0">
              <a:solidFill>
                <a:srgbClr val="00B0F0"/>
              </a:solidFill>
            </a:endParaRPr>
          </a:p>
          <a:p>
            <a:endParaRPr lang="cs-CZ" sz="2400" dirty="0" smtClean="0"/>
          </a:p>
          <a:p>
            <a:r>
              <a:rPr lang="cs-CZ" sz="2400" dirty="0" smtClean="0"/>
              <a:t>+ PCH významně zhoršují školní a pracovní fungování </a:t>
            </a:r>
          </a:p>
          <a:p>
            <a:endParaRPr lang="cs-CZ" sz="2400" dirty="0" smtClean="0"/>
          </a:p>
          <a:p>
            <a:r>
              <a:rPr lang="cs-CZ" sz="2400" dirty="0" smtClean="0"/>
              <a:t>Zkušený psychiatr, psycholog – mezioborová spolupráce</a:t>
            </a:r>
          </a:p>
          <a:p>
            <a:pPr>
              <a:buFont typeface="Wingdings 3" pitchFamily="18" charset="2"/>
              <a:buNone/>
            </a:pPr>
            <a:r>
              <a:rPr lang="cs-CZ" dirty="0" smtClean="0"/>
              <a:t> </a:t>
            </a:r>
            <a:endParaRPr lang="en-US"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cs-CZ" dirty="0" smtClean="0">
                <a:solidFill>
                  <a:srgbClr val="00B0F0"/>
                </a:solidFill>
              </a:rPr>
              <a:t>1. Agrese k lidem a ke zvířatům</a:t>
            </a:r>
            <a:endParaRPr lang="en-US" dirty="0">
              <a:solidFill>
                <a:srgbClr val="00B0F0"/>
              </a:solidFill>
            </a:endParaRPr>
          </a:p>
        </p:txBody>
      </p:sp>
      <p:pic>
        <p:nvPicPr>
          <p:cNvPr id="17411" name="Picture 2"/>
          <p:cNvPicPr>
            <a:picLocks noGrp="1" noChangeAspect="1" noChangeArrowheads="1"/>
          </p:cNvPicPr>
          <p:nvPr>
            <p:ph idx="1"/>
          </p:nvPr>
        </p:nvPicPr>
        <p:blipFill>
          <a:blip r:embed="rId2" cstate="print"/>
          <a:srcRect/>
          <a:stretch>
            <a:fillRect/>
          </a:stretch>
        </p:blipFill>
        <p:spPr>
          <a:xfrm>
            <a:off x="179512" y="2708920"/>
            <a:ext cx="2533650" cy="1800225"/>
          </a:xfrm>
          <a:noFill/>
        </p:spPr>
      </p:pic>
      <p:sp>
        <p:nvSpPr>
          <p:cNvPr id="17412" name="TextBox 4"/>
          <p:cNvSpPr txBox="1">
            <a:spLocks noChangeArrowheads="1"/>
          </p:cNvSpPr>
          <p:nvPr/>
        </p:nvSpPr>
        <p:spPr bwMode="auto">
          <a:xfrm>
            <a:off x="3059113" y="2060575"/>
            <a:ext cx="5545137" cy="3786188"/>
          </a:xfrm>
          <a:prstGeom prst="rect">
            <a:avLst/>
          </a:prstGeom>
          <a:noFill/>
          <a:ln w="9525">
            <a:noFill/>
            <a:miter lim="800000"/>
            <a:headEnd/>
            <a:tailEnd/>
          </a:ln>
        </p:spPr>
        <p:txBody>
          <a:bodyPr>
            <a:spAutoFit/>
          </a:bodyPr>
          <a:lstStyle/>
          <a:p>
            <a:r>
              <a:rPr lang="cs-CZ" sz="2000"/>
              <a:t>A, často šikanuje, vyhrožuje a zastrašuje druhé</a:t>
            </a:r>
          </a:p>
          <a:p>
            <a:r>
              <a:rPr lang="cs-CZ" sz="2000"/>
              <a:t>B, často začíná pranice, bitky</a:t>
            </a:r>
          </a:p>
          <a:p>
            <a:r>
              <a:rPr lang="cs-CZ" sz="2000"/>
              <a:t>C, jako zbraň používá předměty, které mohou těžce zranit druhé</a:t>
            </a:r>
          </a:p>
          <a:p>
            <a:r>
              <a:rPr lang="cs-CZ" sz="2000"/>
              <a:t>D, projevuje fyzickou agresi a hrubost k lidem</a:t>
            </a:r>
          </a:p>
          <a:p>
            <a:r>
              <a:rPr lang="cs-CZ" sz="2000"/>
              <a:t>E, projevuje fyzickou agresi a hrubost ke zvířatům</a:t>
            </a:r>
          </a:p>
          <a:p>
            <a:r>
              <a:rPr lang="cs-CZ" sz="2000"/>
              <a:t>F, krade způsobem, při němž dochází ke střetu s obětí – LP, vydírání…)</a:t>
            </a:r>
          </a:p>
          <a:p>
            <a:r>
              <a:rPr lang="cs-CZ" sz="2000"/>
              <a:t>G, Vynucuje si na druhém sexuální aktivitu </a:t>
            </a:r>
          </a:p>
          <a:p>
            <a:endParaRPr lang="cs-CZ" sz="2000"/>
          </a:p>
          <a:p>
            <a:r>
              <a:rPr lang="cs-CZ" sz="2000"/>
              <a:t>(Malá, 2000)</a:t>
            </a:r>
            <a:endParaRPr lang="en-US" sz="200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cs-CZ" dirty="0" smtClean="0">
                <a:solidFill>
                  <a:srgbClr val="00B0F0"/>
                </a:solidFill>
              </a:rPr>
              <a:t>2. Destrukce majetku a vlastnictví </a:t>
            </a:r>
            <a:endParaRPr lang="en-US" dirty="0">
              <a:solidFill>
                <a:srgbClr val="00B0F0"/>
              </a:solidFill>
            </a:endParaRPr>
          </a:p>
        </p:txBody>
      </p:sp>
      <p:sp>
        <p:nvSpPr>
          <p:cNvPr id="18435" name="TextBox 4"/>
          <p:cNvSpPr txBox="1">
            <a:spLocks noChangeArrowheads="1"/>
          </p:cNvSpPr>
          <p:nvPr/>
        </p:nvSpPr>
        <p:spPr bwMode="auto">
          <a:xfrm>
            <a:off x="3059113" y="2060575"/>
            <a:ext cx="5545137" cy="1939925"/>
          </a:xfrm>
          <a:prstGeom prst="rect">
            <a:avLst/>
          </a:prstGeom>
          <a:noFill/>
          <a:ln w="9525">
            <a:noFill/>
            <a:miter lim="800000"/>
            <a:headEnd/>
            <a:tailEnd/>
          </a:ln>
        </p:spPr>
        <p:txBody>
          <a:bodyPr>
            <a:spAutoFit/>
          </a:bodyPr>
          <a:lstStyle/>
          <a:p>
            <a:r>
              <a:rPr lang="cs-CZ" sz="2400"/>
              <a:t>A, zakládá ohně se záměrem vážného poškození </a:t>
            </a:r>
          </a:p>
          <a:p>
            <a:r>
              <a:rPr lang="cs-CZ" sz="2400"/>
              <a:t>B, ničí majetek druhých </a:t>
            </a:r>
          </a:p>
          <a:p>
            <a:endParaRPr lang="cs-CZ" sz="2400"/>
          </a:p>
          <a:p>
            <a:r>
              <a:rPr lang="cs-CZ" sz="2400"/>
              <a:t>(Malá, 2000)</a:t>
            </a:r>
            <a:endParaRPr lang="en-US" sz="2400"/>
          </a:p>
        </p:txBody>
      </p:sp>
      <p:pic>
        <p:nvPicPr>
          <p:cNvPr id="18436" name="Picture 3"/>
          <p:cNvPicPr>
            <a:picLocks noChangeAspect="1" noChangeArrowheads="1"/>
          </p:cNvPicPr>
          <p:nvPr/>
        </p:nvPicPr>
        <p:blipFill>
          <a:blip r:embed="rId2" cstate="print"/>
          <a:srcRect/>
          <a:stretch>
            <a:fillRect/>
          </a:stretch>
        </p:blipFill>
        <p:spPr bwMode="auto">
          <a:xfrm>
            <a:off x="5508625" y="4437063"/>
            <a:ext cx="2735263" cy="2055812"/>
          </a:xfrm>
          <a:prstGeom prst="rect">
            <a:avLst/>
          </a:prstGeom>
          <a:noFill/>
          <a:ln w="9525">
            <a:noFill/>
            <a:miter lim="800000"/>
            <a:headEnd/>
            <a:tailEnd/>
          </a:ln>
        </p:spPr>
      </p:pic>
      <p:pic>
        <p:nvPicPr>
          <p:cNvPr id="18437" name="Picture 4"/>
          <p:cNvPicPr>
            <a:picLocks noGrp="1" noChangeAspect="1" noChangeArrowheads="1"/>
          </p:cNvPicPr>
          <p:nvPr>
            <p:ph idx="1"/>
          </p:nvPr>
        </p:nvPicPr>
        <p:blipFill>
          <a:blip r:embed="rId3" cstate="print"/>
          <a:srcRect/>
          <a:stretch>
            <a:fillRect/>
          </a:stretch>
        </p:blipFill>
        <p:spPr>
          <a:xfrm>
            <a:off x="467544" y="3068960"/>
            <a:ext cx="2397125" cy="1647825"/>
          </a:xfr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cs-CZ" dirty="0" smtClean="0">
                <a:solidFill>
                  <a:srgbClr val="00B0F0"/>
                </a:solidFill>
              </a:rPr>
              <a:t>3. Nepoctivost nebo krádeže </a:t>
            </a:r>
            <a:endParaRPr lang="en-US" dirty="0">
              <a:solidFill>
                <a:srgbClr val="00B0F0"/>
              </a:solidFill>
            </a:endParaRPr>
          </a:p>
        </p:txBody>
      </p:sp>
      <p:sp>
        <p:nvSpPr>
          <p:cNvPr id="19459" name="TextBox 4"/>
          <p:cNvSpPr txBox="1">
            <a:spLocks noChangeArrowheads="1"/>
          </p:cNvSpPr>
          <p:nvPr/>
        </p:nvSpPr>
        <p:spPr bwMode="auto">
          <a:xfrm>
            <a:off x="3059113" y="2060575"/>
            <a:ext cx="5545137" cy="3048000"/>
          </a:xfrm>
          <a:prstGeom prst="rect">
            <a:avLst/>
          </a:prstGeom>
          <a:noFill/>
          <a:ln w="9525">
            <a:noFill/>
            <a:miter lim="800000"/>
            <a:headEnd/>
            <a:tailEnd/>
          </a:ln>
        </p:spPr>
        <p:txBody>
          <a:bodyPr>
            <a:spAutoFit/>
          </a:bodyPr>
          <a:lstStyle/>
          <a:p>
            <a:r>
              <a:rPr lang="cs-CZ" sz="2400"/>
              <a:t>A, Vloupává se do domů, budov a aut</a:t>
            </a:r>
          </a:p>
          <a:p>
            <a:r>
              <a:rPr lang="cs-CZ" sz="2400"/>
              <a:t>B, často lže, aby se vyhnul povinnostem, získal prospěch či výhody</a:t>
            </a:r>
          </a:p>
          <a:p>
            <a:r>
              <a:rPr lang="cs-CZ" sz="2400"/>
              <a:t>C, krádeže bez konfrontace o obětí (obchod…)</a:t>
            </a:r>
          </a:p>
          <a:p>
            <a:endParaRPr lang="cs-CZ" sz="2400"/>
          </a:p>
          <a:p>
            <a:r>
              <a:rPr lang="cs-CZ" sz="2400"/>
              <a:t>(Malá, 2000)</a:t>
            </a:r>
            <a:endParaRPr lang="en-US" sz="2400"/>
          </a:p>
        </p:txBody>
      </p:sp>
      <p:pic>
        <p:nvPicPr>
          <p:cNvPr id="19460" name="Picture 2"/>
          <p:cNvPicPr>
            <a:picLocks noGrp="1" noChangeAspect="1" noChangeArrowheads="1"/>
          </p:cNvPicPr>
          <p:nvPr>
            <p:ph idx="1"/>
          </p:nvPr>
        </p:nvPicPr>
        <p:blipFill>
          <a:blip r:embed="rId2" cstate="print"/>
          <a:srcRect/>
          <a:stretch>
            <a:fillRect/>
          </a:stretch>
        </p:blipFill>
        <p:spPr>
          <a:xfrm>
            <a:off x="251520" y="2708920"/>
            <a:ext cx="2405063" cy="1800225"/>
          </a:xfrm>
          <a:noFill/>
        </p:spPr>
      </p:pic>
      <p:pic>
        <p:nvPicPr>
          <p:cNvPr id="19461" name="Picture 3"/>
          <p:cNvPicPr>
            <a:picLocks noChangeAspect="1" noChangeArrowheads="1"/>
          </p:cNvPicPr>
          <p:nvPr/>
        </p:nvPicPr>
        <p:blipFill>
          <a:blip r:embed="rId3" cstate="print"/>
          <a:srcRect/>
          <a:stretch>
            <a:fillRect/>
          </a:stretch>
        </p:blipFill>
        <p:spPr bwMode="auto">
          <a:xfrm>
            <a:off x="5364163" y="4648200"/>
            <a:ext cx="2946400"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cs-CZ" dirty="0" smtClean="0">
                <a:solidFill>
                  <a:srgbClr val="00B0F0"/>
                </a:solidFill>
              </a:rPr>
              <a:t>4. Vážné porušování pravidel </a:t>
            </a:r>
            <a:endParaRPr lang="en-US" dirty="0">
              <a:solidFill>
                <a:srgbClr val="00B0F0"/>
              </a:solidFill>
            </a:endParaRPr>
          </a:p>
        </p:txBody>
      </p:sp>
      <p:sp>
        <p:nvSpPr>
          <p:cNvPr id="20483" name="TextBox 4"/>
          <p:cNvSpPr txBox="1">
            <a:spLocks noChangeArrowheads="1"/>
          </p:cNvSpPr>
          <p:nvPr/>
        </p:nvSpPr>
        <p:spPr bwMode="auto">
          <a:xfrm>
            <a:off x="3059113" y="2060575"/>
            <a:ext cx="5545137" cy="3416300"/>
          </a:xfrm>
          <a:prstGeom prst="rect">
            <a:avLst/>
          </a:prstGeom>
          <a:noFill/>
          <a:ln w="9525">
            <a:noFill/>
            <a:miter lim="800000"/>
            <a:headEnd/>
            <a:tailEnd/>
          </a:ln>
        </p:spPr>
        <p:txBody>
          <a:bodyPr>
            <a:spAutoFit/>
          </a:bodyPr>
          <a:lstStyle/>
          <a:p>
            <a:r>
              <a:rPr lang="cs-CZ" sz="2400"/>
              <a:t>A, Před 13. rokem věku opakovaně zůstává přes zákazy rodičů celé noci venku</a:t>
            </a:r>
          </a:p>
          <a:p>
            <a:r>
              <a:rPr lang="cs-CZ" sz="2400"/>
              <a:t>B, utíká z domova (nejméně 2x), nebo se samo nevrátilo po dlouhou dobu </a:t>
            </a:r>
          </a:p>
          <a:p>
            <a:r>
              <a:rPr lang="cs-CZ" sz="2400"/>
              <a:t>C, časté záškoláctví před 13.rokem věku </a:t>
            </a:r>
          </a:p>
          <a:p>
            <a:endParaRPr lang="cs-CZ" sz="2400"/>
          </a:p>
          <a:p>
            <a:r>
              <a:rPr lang="cs-CZ" sz="2400"/>
              <a:t>(Malá, 2000)</a:t>
            </a:r>
            <a:endParaRPr lang="en-US" sz="2400"/>
          </a:p>
        </p:txBody>
      </p:sp>
      <p:pic>
        <p:nvPicPr>
          <p:cNvPr id="20484" name="Picture 2"/>
          <p:cNvPicPr>
            <a:picLocks noGrp="1" noChangeAspect="1" noChangeArrowheads="1"/>
          </p:cNvPicPr>
          <p:nvPr>
            <p:ph idx="1"/>
          </p:nvPr>
        </p:nvPicPr>
        <p:blipFill>
          <a:blip r:embed="rId2" cstate="print"/>
          <a:srcRect/>
          <a:stretch>
            <a:fillRect/>
          </a:stretch>
        </p:blipFill>
        <p:spPr>
          <a:xfrm>
            <a:off x="5867400" y="4400550"/>
            <a:ext cx="3127375" cy="2344738"/>
          </a:xfrm>
          <a:noFill/>
        </p:spPr>
      </p:pic>
      <p:pic>
        <p:nvPicPr>
          <p:cNvPr id="20485" name="Picture 3"/>
          <p:cNvPicPr>
            <a:picLocks noChangeAspect="1" noChangeArrowheads="1"/>
          </p:cNvPicPr>
          <p:nvPr/>
        </p:nvPicPr>
        <p:blipFill>
          <a:blip r:embed="rId3" cstate="print"/>
          <a:srcRect/>
          <a:stretch>
            <a:fillRect/>
          </a:stretch>
        </p:blipFill>
        <p:spPr bwMode="auto">
          <a:xfrm>
            <a:off x="539552" y="2852936"/>
            <a:ext cx="2381250" cy="1428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AUTOREFLEXE PEDAGOGA – CVIČENÍ </a:t>
            </a:r>
            <a:endParaRPr lang="cs-CZ" dirty="0"/>
          </a:p>
        </p:txBody>
      </p:sp>
      <p:sp>
        <p:nvSpPr>
          <p:cNvPr id="3" name="Zástupný symbol pro obsah 2"/>
          <p:cNvSpPr>
            <a:spLocks noGrp="1"/>
          </p:cNvSpPr>
          <p:nvPr>
            <p:ph idx="1"/>
          </p:nvPr>
        </p:nvSpPr>
        <p:spPr/>
        <p:txBody>
          <a:bodyPr/>
          <a:lstStyle/>
          <a:p>
            <a:r>
              <a:rPr lang="cs-CZ" dirty="0" smtClean="0"/>
              <a:t>REFLEXE EMOCÍ, KTERÉ MOHOU PROJEVY PROBLÉMOVÉHO CHOVÁNÍ ŽÁKŮ VYVOLAT </a:t>
            </a:r>
          </a:p>
          <a:p>
            <a:r>
              <a:rPr lang="cs-CZ" dirty="0" smtClean="0"/>
              <a:t>KOMUNIKAČNÍ PASTI </a:t>
            </a:r>
          </a:p>
          <a:p>
            <a:r>
              <a:rPr lang="cs-CZ" dirty="0" smtClean="0"/>
              <a:t>MYLNÉ INTERPRERACE </a:t>
            </a:r>
          </a:p>
          <a:p>
            <a:r>
              <a:rPr lang="cs-CZ" dirty="0" smtClean="0"/>
              <a:t>PASTI</a:t>
            </a:r>
            <a:r>
              <a:rPr lang="cs-CZ" smtClean="0"/>
              <a:t>, ZAČAROVANÉ KRUHY </a:t>
            </a:r>
            <a:endParaRPr lang="cs-CZ" dirty="0" smtClean="0"/>
          </a:p>
          <a:p>
            <a:r>
              <a:rPr lang="cs-CZ" dirty="0" smtClean="0"/>
              <a:t>SLABÁ MÍSTA V ŘEŠENÍ </a:t>
            </a:r>
          </a:p>
          <a:p>
            <a:endParaRPr lang="cs-CZ"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cs-CZ" dirty="0" smtClean="0"/>
              <a:t>LEHKÁ PORUCHA</a:t>
            </a:r>
          </a:p>
          <a:p>
            <a:pPr>
              <a:defRPr/>
            </a:pPr>
            <a:r>
              <a:rPr lang="cs-CZ" dirty="0" smtClean="0"/>
              <a:t>STŘEDNÍ PORUCHA</a:t>
            </a:r>
          </a:p>
          <a:p>
            <a:pPr>
              <a:defRPr/>
            </a:pPr>
            <a:r>
              <a:rPr lang="cs-CZ" dirty="0" smtClean="0"/>
              <a:t>TĚŽKÁ PORUCHA </a:t>
            </a:r>
          </a:p>
          <a:p>
            <a:pPr>
              <a:defRPr/>
            </a:pPr>
            <a:endParaRPr lang="cs-CZ" dirty="0" smtClean="0"/>
          </a:p>
          <a:p>
            <a:pPr>
              <a:buFont typeface="Wingdings 3" pitchFamily="18" charset="2"/>
              <a:buNone/>
              <a:defRPr/>
            </a:pPr>
            <a:endParaRPr lang="cs-CZ" dirty="0" smtClean="0"/>
          </a:p>
          <a:p>
            <a:pPr lvl="8">
              <a:defRPr/>
            </a:pPr>
            <a:r>
              <a:rPr lang="cs-CZ" sz="2000" b="1" dirty="0" smtClean="0"/>
              <a:t>PORUCHY SE ŠPATNOU PROGNÓZOU</a:t>
            </a:r>
          </a:p>
          <a:p>
            <a:pPr lvl="8">
              <a:defRPr/>
            </a:pPr>
            <a:endParaRPr lang="cs-CZ" dirty="0" smtClean="0"/>
          </a:p>
          <a:p>
            <a:pPr lvl="8">
              <a:defRPr/>
            </a:pPr>
            <a:endParaRPr lang="cs-CZ" dirty="0" smtClean="0"/>
          </a:p>
          <a:p>
            <a:pPr lvl="8">
              <a:defRPr/>
            </a:pPr>
            <a:endParaRPr lang="cs-CZ" dirty="0" smtClean="0"/>
          </a:p>
          <a:p>
            <a:pPr lvl="8">
              <a:defRPr/>
            </a:pPr>
            <a:r>
              <a:rPr lang="cs-CZ" sz="2000" b="1" dirty="0" smtClean="0"/>
              <a:t>PORUCHY S LEPŠÍ PROGNÓZOU </a:t>
            </a:r>
            <a:endParaRPr lang="en-US" sz="2000" b="1" dirty="0"/>
          </a:p>
        </p:txBody>
      </p:sp>
      <p:sp>
        <p:nvSpPr>
          <p:cNvPr id="3" name="Title 2"/>
          <p:cNvSpPr>
            <a:spLocks noGrp="1"/>
          </p:cNvSpPr>
          <p:nvPr>
            <p:ph type="title"/>
          </p:nvPr>
        </p:nvSpPr>
        <p:spPr/>
        <p:txBody>
          <a:bodyPr/>
          <a:lstStyle/>
          <a:p>
            <a:pPr>
              <a:defRPr/>
            </a:pPr>
            <a:r>
              <a:rPr lang="cs-CZ" dirty="0" smtClean="0">
                <a:solidFill>
                  <a:srgbClr val="00B0F0"/>
                </a:solidFill>
              </a:rPr>
              <a:t>Specifika závažnosti </a:t>
            </a:r>
            <a:endParaRPr lang="en-US" dirty="0">
              <a:solidFill>
                <a:srgbClr val="00B0F0"/>
              </a:solidFill>
            </a:endParaRPr>
          </a:p>
        </p:txBody>
      </p:sp>
      <p:sp>
        <p:nvSpPr>
          <p:cNvPr id="4" name="L-Shape 3"/>
          <p:cNvSpPr/>
          <p:nvPr/>
        </p:nvSpPr>
        <p:spPr>
          <a:xfrm rot="2490906">
            <a:off x="1229172" y="4679267"/>
            <a:ext cx="1450975" cy="1327150"/>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p:txBody>
          <a:bodyPr>
            <a:normAutofit/>
          </a:bodyPr>
          <a:lstStyle/>
          <a:p>
            <a:r>
              <a:rPr lang="cs-CZ" sz="2400" dirty="0" smtClean="0"/>
              <a:t>Manifestace v útlém dětství  - (vzdorovitost, dráždivost)</a:t>
            </a:r>
          </a:p>
          <a:p>
            <a:r>
              <a:rPr lang="cs-CZ" sz="2400" dirty="0" smtClean="0"/>
              <a:t>Chování se stabilně opakuje, nemění se se změnou prostředí </a:t>
            </a:r>
          </a:p>
          <a:p>
            <a:r>
              <a:rPr lang="cs-CZ" sz="2400" dirty="0" smtClean="0"/>
              <a:t>Špatné vztahy s vrstevníky </a:t>
            </a:r>
          </a:p>
          <a:p>
            <a:r>
              <a:rPr lang="cs-CZ" sz="2400" dirty="0" smtClean="0"/>
              <a:t>Přidružené poruchy (ADHD, ADD, impulzivita)</a:t>
            </a:r>
          </a:p>
          <a:p>
            <a:r>
              <a:rPr lang="cs-CZ" sz="2400" dirty="0" smtClean="0"/>
              <a:t>Narušené rodinné prostředí</a:t>
            </a:r>
          </a:p>
          <a:p>
            <a:r>
              <a:rPr lang="cs-CZ" sz="2400" dirty="0" smtClean="0"/>
              <a:t>Prostředí ohrožené sociálním vyloučením </a:t>
            </a:r>
          </a:p>
          <a:p>
            <a:endParaRPr lang="cs-CZ" dirty="0" smtClean="0"/>
          </a:p>
          <a:p>
            <a:r>
              <a:rPr lang="cs-CZ" dirty="0" smtClean="0"/>
              <a:t>Špatná prognóza:</a:t>
            </a:r>
            <a:endParaRPr lang="en-US" dirty="0" smtClean="0"/>
          </a:p>
        </p:txBody>
      </p:sp>
      <p:sp>
        <p:nvSpPr>
          <p:cNvPr id="3" name="Title 2"/>
          <p:cNvSpPr>
            <a:spLocks noGrp="1"/>
          </p:cNvSpPr>
          <p:nvPr>
            <p:ph type="title"/>
          </p:nvPr>
        </p:nvSpPr>
        <p:spPr/>
        <p:txBody>
          <a:bodyPr/>
          <a:lstStyle/>
          <a:p>
            <a:pPr>
              <a:defRPr/>
            </a:pPr>
            <a:r>
              <a:rPr lang="cs-CZ" dirty="0" err="1" smtClean="0">
                <a:solidFill>
                  <a:srgbClr val="00B0F0"/>
                </a:solidFill>
              </a:rPr>
              <a:t>Prediktory</a:t>
            </a:r>
            <a:r>
              <a:rPr lang="cs-CZ" dirty="0" smtClean="0">
                <a:solidFill>
                  <a:srgbClr val="00B0F0"/>
                </a:solidFill>
              </a:rPr>
              <a:t> špatné prognózy</a:t>
            </a:r>
            <a:endParaRPr lang="en-US" dirty="0">
              <a:solidFill>
                <a:srgbClr val="00B0F0"/>
              </a:solidFill>
            </a:endParaRPr>
          </a:p>
        </p:txBody>
      </p:sp>
      <p:graphicFrame>
        <p:nvGraphicFramePr>
          <p:cNvPr id="4" name="Diagram 3"/>
          <p:cNvGraphicFramePr/>
          <p:nvPr/>
        </p:nvGraphicFramePr>
        <p:xfrm>
          <a:off x="4211960" y="4725144"/>
          <a:ext cx="4320480" cy="213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4864"/>
            <a:ext cx="8578850" cy="3802236"/>
          </a:xfrm>
        </p:spPr>
        <p:txBody>
          <a:bodyPr>
            <a:normAutofit fontScale="92500" lnSpcReduction="20000"/>
          </a:bodyPr>
          <a:lstStyle/>
          <a:p>
            <a:pPr>
              <a:buFont typeface="Wingdings 3" pitchFamily="18" charset="2"/>
              <a:buNone/>
              <a:defRPr/>
            </a:pPr>
            <a:r>
              <a:rPr lang="cs-CZ" b="1" u="sng" dirty="0" smtClean="0">
                <a:solidFill>
                  <a:schemeClr val="accent3">
                    <a:lumMod val="75000"/>
                  </a:schemeClr>
                </a:solidFill>
              </a:rPr>
              <a:t>A, </a:t>
            </a:r>
            <a:r>
              <a:rPr lang="cs-CZ" b="1" u="sng" dirty="0" err="1" smtClean="0">
                <a:solidFill>
                  <a:schemeClr val="accent3">
                    <a:lumMod val="75000"/>
                  </a:schemeClr>
                </a:solidFill>
              </a:rPr>
              <a:t>Dezinhibovaná</a:t>
            </a:r>
            <a:r>
              <a:rPr lang="cs-CZ" b="1" u="sng" dirty="0" smtClean="0">
                <a:solidFill>
                  <a:schemeClr val="accent3">
                    <a:lumMod val="75000"/>
                  </a:schemeClr>
                </a:solidFill>
              </a:rPr>
              <a:t> příchylnost v dětství  </a:t>
            </a:r>
          </a:p>
          <a:p>
            <a:pPr>
              <a:buFont typeface="Wingdings 3" pitchFamily="18" charset="2"/>
              <a:buNone/>
              <a:defRPr/>
            </a:pPr>
            <a:r>
              <a:rPr lang="cs-CZ" dirty="0" smtClean="0"/>
              <a:t>- Charakteristická výskytem u dětí do 5-ti let </a:t>
            </a:r>
          </a:p>
          <a:p>
            <a:pPr>
              <a:defRPr/>
            </a:pPr>
            <a:r>
              <a:rPr lang="cs-CZ" dirty="0" smtClean="0"/>
              <a:t>Silný signál nefungování v rodině</a:t>
            </a:r>
          </a:p>
          <a:p>
            <a:pPr>
              <a:defRPr/>
            </a:pPr>
            <a:r>
              <a:rPr lang="cs-CZ" dirty="0" smtClean="0"/>
              <a:t>Dítě si nevytvoří bezpečný vztah k blízkým lidem</a:t>
            </a:r>
          </a:p>
          <a:p>
            <a:pPr>
              <a:defRPr/>
            </a:pPr>
            <a:r>
              <a:rPr lang="cs-CZ" dirty="0" smtClean="0"/>
              <a:t>Velmi obdobné </a:t>
            </a:r>
            <a:r>
              <a:rPr lang="cs-CZ" u="sng" dirty="0" smtClean="0"/>
              <a:t>syndromu deprivovaného dítěte</a:t>
            </a:r>
          </a:p>
          <a:p>
            <a:pPr>
              <a:defRPr/>
            </a:pPr>
            <a:r>
              <a:rPr lang="cs-CZ" dirty="0" smtClean="0"/>
              <a:t>Typická je vztahová rozptýlenost bez zaměřené náklonnosti, chudé sociální interakce, neschopnost důvěrného vztahu jak k vychovatelům, tak k vrstevníkům</a:t>
            </a:r>
          </a:p>
          <a:p>
            <a:pPr>
              <a:defRPr/>
            </a:pPr>
            <a:r>
              <a:rPr lang="cs-CZ" dirty="0" smtClean="0"/>
              <a:t>(ústavní děti – věší se na každého) </a:t>
            </a:r>
            <a:endParaRPr lang="en-US" dirty="0"/>
          </a:p>
        </p:txBody>
      </p:sp>
      <p:sp>
        <p:nvSpPr>
          <p:cNvPr id="3" name="Title 2"/>
          <p:cNvSpPr>
            <a:spLocks noGrp="1"/>
          </p:cNvSpPr>
          <p:nvPr>
            <p:ph type="title"/>
          </p:nvPr>
        </p:nvSpPr>
        <p:spPr>
          <a:xfrm>
            <a:off x="457200" y="925906"/>
            <a:ext cx="8229600" cy="846909"/>
          </a:xfrm>
        </p:spPr>
        <p:txBody>
          <a:bodyPr>
            <a:normAutofit fontScale="90000"/>
          </a:bodyPr>
          <a:lstStyle/>
          <a:p>
            <a:pPr>
              <a:defRPr/>
            </a:pPr>
            <a:r>
              <a:rPr lang="cs-CZ" dirty="0" smtClean="0">
                <a:solidFill>
                  <a:srgbClr val="00B0F0"/>
                </a:solidFill>
              </a:rPr>
              <a:t>Základní typy poruch se špatnou prognózou – dle MKN 10</a:t>
            </a:r>
            <a:endParaRPr lang="en-US" dirty="0">
              <a:solidFill>
                <a:srgbClr val="00B0F0"/>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5616624"/>
          </a:xfrm>
        </p:spPr>
        <p:txBody>
          <a:bodyPr>
            <a:normAutofit lnSpcReduction="10000"/>
          </a:bodyPr>
          <a:lstStyle/>
          <a:p>
            <a:pPr>
              <a:buFont typeface="Wingdings 3" pitchFamily="18" charset="2"/>
              <a:buNone/>
              <a:defRPr/>
            </a:pPr>
            <a:r>
              <a:rPr lang="cs-CZ" b="1" u="sng" dirty="0" smtClean="0">
                <a:solidFill>
                  <a:schemeClr val="accent3">
                    <a:lumMod val="75000"/>
                  </a:schemeClr>
                </a:solidFill>
              </a:rPr>
              <a:t>B, PORUCHA OPOZIČNÍHO VZDORU </a:t>
            </a:r>
          </a:p>
          <a:p>
            <a:pPr>
              <a:buFont typeface="Wingdings 3" pitchFamily="18" charset="2"/>
              <a:buNone/>
              <a:defRPr/>
            </a:pPr>
            <a:r>
              <a:rPr lang="cs-CZ" dirty="0" smtClean="0"/>
              <a:t>- Charakteristická výskytem u mladších školáků do 10-ti let</a:t>
            </a:r>
          </a:p>
          <a:p>
            <a:pPr>
              <a:defRPr/>
            </a:pPr>
            <a:r>
              <a:rPr lang="cs-CZ" dirty="0" smtClean="0"/>
              <a:t>Negativistické, nepřátelské, vzdorovité, provokativní, rušivé chování, zlost, podrážděnost, podezřívavost, nízká frustrační tolerance, psychické trápení druhých – často obviňují z chyb druhé, také projevy výrazné vulgarity </a:t>
            </a:r>
          </a:p>
          <a:p>
            <a:pPr>
              <a:defRPr/>
            </a:pPr>
            <a:r>
              <a:rPr lang="cs-CZ" dirty="0" smtClean="0"/>
              <a:t>Často „rozbitý domov“ , nestimulující sociální prostředí</a:t>
            </a:r>
          </a:p>
          <a:p>
            <a:pPr>
              <a:defRPr/>
            </a:pPr>
            <a:r>
              <a:rPr lang="cs-CZ" dirty="0" smtClean="0"/>
              <a:t>Častěji u chlapců, frekventovaně bývá spojeno s hyperkinetickou poruchou (AHDH) </a:t>
            </a:r>
          </a:p>
        </p:txBody>
      </p:sp>
      <p:sp>
        <p:nvSpPr>
          <p:cNvPr id="3" name="Title 2"/>
          <p:cNvSpPr>
            <a:spLocks noGrp="1"/>
          </p:cNvSpPr>
          <p:nvPr>
            <p:ph type="title"/>
          </p:nvPr>
        </p:nvSpPr>
        <p:spPr>
          <a:xfrm>
            <a:off x="457200" y="1371600"/>
            <a:ext cx="8229600" cy="46038"/>
          </a:xfrm>
        </p:spPr>
        <p:txBody>
          <a:bodyPr>
            <a:normAutofit fontScale="90000"/>
          </a:bodyPr>
          <a:lstStyle/>
          <a:p>
            <a:pPr>
              <a:defRPr/>
            </a:pP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314404"/>
          </a:xfrm>
        </p:spPr>
        <p:txBody>
          <a:bodyPr>
            <a:normAutofit lnSpcReduction="10000"/>
          </a:bodyPr>
          <a:lstStyle/>
          <a:p>
            <a:pPr>
              <a:buFont typeface="Wingdings 3" pitchFamily="18" charset="2"/>
              <a:buNone/>
              <a:defRPr/>
            </a:pPr>
            <a:r>
              <a:rPr lang="cs-CZ" b="1" u="sng" dirty="0" smtClean="0">
                <a:solidFill>
                  <a:schemeClr val="accent3">
                    <a:lumMod val="75000"/>
                  </a:schemeClr>
                </a:solidFill>
              </a:rPr>
              <a:t>C, NESOCIALIZOVANÁ PORUCHA CHOVÁNÍ </a:t>
            </a:r>
          </a:p>
          <a:p>
            <a:pPr>
              <a:buFontTx/>
              <a:buChar char="-"/>
              <a:defRPr/>
            </a:pPr>
            <a:endParaRPr lang="cs-CZ" dirty="0" smtClean="0"/>
          </a:p>
          <a:p>
            <a:pPr>
              <a:buFontTx/>
              <a:buChar char="-"/>
              <a:defRPr/>
            </a:pPr>
            <a:r>
              <a:rPr lang="cs-CZ" dirty="0" smtClean="0"/>
              <a:t>závažná, </a:t>
            </a:r>
            <a:r>
              <a:rPr lang="cs-CZ" dirty="0" err="1" smtClean="0"/>
              <a:t>disociální</a:t>
            </a:r>
            <a:r>
              <a:rPr lang="cs-CZ" dirty="0" smtClean="0"/>
              <a:t> až antisociální chování</a:t>
            </a:r>
          </a:p>
          <a:p>
            <a:pPr>
              <a:buFontTx/>
              <a:buChar char="-"/>
              <a:defRPr/>
            </a:pPr>
            <a:r>
              <a:rPr lang="cs-CZ" dirty="0" smtClean="0"/>
              <a:t>Zahrnuje PCH samotářského agresivního typu </a:t>
            </a:r>
          </a:p>
          <a:p>
            <a:pPr>
              <a:buFontTx/>
              <a:buChar char="-"/>
              <a:defRPr/>
            </a:pPr>
            <a:r>
              <a:rPr lang="cs-CZ" dirty="0" smtClean="0"/>
              <a:t>Projevy agresivity vůči lidem, i ke zvířatům, krutost, vandalismus </a:t>
            </a:r>
          </a:p>
          <a:p>
            <a:pPr>
              <a:buFontTx/>
              <a:buChar char="-"/>
              <a:defRPr/>
            </a:pPr>
            <a:r>
              <a:rPr lang="cs-CZ" dirty="0" smtClean="0"/>
              <a:t>Útěky, záškoláctví  </a:t>
            </a:r>
          </a:p>
          <a:p>
            <a:pPr>
              <a:buFontTx/>
              <a:buChar char="-"/>
              <a:defRPr/>
            </a:pPr>
            <a:r>
              <a:rPr lang="cs-CZ" dirty="0" smtClean="0"/>
              <a:t>Ublížení na zdraví, LP</a:t>
            </a:r>
          </a:p>
          <a:p>
            <a:pPr>
              <a:buFontTx/>
              <a:buChar char="-"/>
              <a:defRPr/>
            </a:pPr>
            <a:r>
              <a:rPr lang="cs-CZ" dirty="0" smtClean="0"/>
              <a:t>Pro dg. důležité: trvale narušené vztahy k vrstevníkům, izolace, neoblíbenost, bez projevů empatie k druhým</a:t>
            </a:r>
          </a:p>
        </p:txBody>
      </p:sp>
      <p:sp>
        <p:nvSpPr>
          <p:cNvPr id="3" name="Title 2"/>
          <p:cNvSpPr>
            <a:spLocks noGrp="1"/>
          </p:cNvSpPr>
          <p:nvPr>
            <p:ph type="title"/>
          </p:nvPr>
        </p:nvSpPr>
        <p:spPr>
          <a:xfrm>
            <a:off x="457200" y="1371600"/>
            <a:ext cx="8229600" cy="46038"/>
          </a:xfrm>
        </p:spPr>
        <p:txBody>
          <a:bodyPr>
            <a:normAutofit fontScale="90000"/>
          </a:bodyPr>
          <a:lstStyle/>
          <a:p>
            <a:pPr>
              <a:defRPr/>
            </a:pP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56792"/>
            <a:ext cx="8578850" cy="4824536"/>
          </a:xfrm>
        </p:spPr>
        <p:txBody>
          <a:bodyPr>
            <a:normAutofit fontScale="92500"/>
          </a:bodyPr>
          <a:lstStyle/>
          <a:p>
            <a:pPr>
              <a:buFont typeface="Wingdings 3" pitchFamily="18" charset="2"/>
              <a:buNone/>
              <a:defRPr/>
            </a:pPr>
            <a:r>
              <a:rPr lang="cs-CZ" b="1" u="sng" dirty="0" smtClean="0">
                <a:solidFill>
                  <a:schemeClr val="accent3">
                    <a:lumMod val="75000"/>
                  </a:schemeClr>
                </a:solidFill>
              </a:rPr>
              <a:t>A, Porucha chování ve vztahu k rodině </a:t>
            </a:r>
          </a:p>
          <a:p>
            <a:pPr>
              <a:buFontTx/>
              <a:buChar char="-"/>
              <a:defRPr/>
            </a:pPr>
            <a:r>
              <a:rPr lang="cs-CZ" dirty="0" smtClean="0"/>
              <a:t>Agresivní chování </a:t>
            </a:r>
            <a:r>
              <a:rPr lang="cs-CZ" b="1" dirty="0" smtClean="0"/>
              <a:t>omezené na domov, rodinu </a:t>
            </a:r>
            <a:r>
              <a:rPr lang="cs-CZ" dirty="0" smtClean="0"/>
              <a:t>– krádeže, destrukce věcí, zakládání ohně (byt, chata) </a:t>
            </a:r>
          </a:p>
          <a:p>
            <a:pPr>
              <a:buFontTx/>
              <a:buChar char="-"/>
              <a:defRPr/>
            </a:pPr>
            <a:r>
              <a:rPr lang="cs-CZ" dirty="0" smtClean="0"/>
              <a:t>Důležité pro dg – dítě má normální sociální vztahy mimo rodinu </a:t>
            </a:r>
          </a:p>
          <a:p>
            <a:pPr>
              <a:buFont typeface="Wingdings 3" pitchFamily="18" charset="2"/>
              <a:buNone/>
              <a:defRPr/>
            </a:pPr>
            <a:r>
              <a:rPr lang="cs-CZ" b="1" u="sng" dirty="0" smtClean="0">
                <a:solidFill>
                  <a:schemeClr val="accent3">
                    <a:lumMod val="75000"/>
                  </a:schemeClr>
                </a:solidFill>
              </a:rPr>
              <a:t>B, Socializovaná porucha chování </a:t>
            </a:r>
          </a:p>
          <a:p>
            <a:pPr>
              <a:buFont typeface="Wingdings 3" pitchFamily="18" charset="2"/>
              <a:buNone/>
              <a:defRPr/>
            </a:pPr>
            <a:r>
              <a:rPr lang="cs-CZ" dirty="0" smtClean="0"/>
              <a:t>- </a:t>
            </a:r>
            <a:r>
              <a:rPr lang="cs-CZ" dirty="0" smtClean="0">
                <a:solidFill>
                  <a:schemeClr val="accent3">
                    <a:lumMod val="75000"/>
                  </a:schemeClr>
                </a:solidFill>
              </a:rPr>
              <a:t> </a:t>
            </a:r>
            <a:r>
              <a:rPr lang="cs-CZ" dirty="0" smtClean="0"/>
              <a:t>Spojená se zapojením do vrstevnické skupiny (přátelství, rituály, struktura organizace) </a:t>
            </a:r>
          </a:p>
          <a:p>
            <a:pPr>
              <a:buFontTx/>
              <a:buChar char="-"/>
              <a:defRPr/>
            </a:pPr>
            <a:r>
              <a:rPr lang="cs-CZ" dirty="0" smtClean="0"/>
              <a:t>Sociálně nežádoucí chování mimo domov </a:t>
            </a:r>
          </a:p>
          <a:p>
            <a:pPr>
              <a:buFontTx/>
              <a:buChar char="-"/>
              <a:defRPr/>
            </a:pPr>
            <a:r>
              <a:rPr lang="cs-CZ" dirty="0" smtClean="0"/>
              <a:t>Negativní vztah ke škole, záškoláctví, krádeže s druhými </a:t>
            </a:r>
          </a:p>
        </p:txBody>
      </p:sp>
      <p:sp>
        <p:nvSpPr>
          <p:cNvPr id="3" name="Title 2"/>
          <p:cNvSpPr>
            <a:spLocks noGrp="1"/>
          </p:cNvSpPr>
          <p:nvPr>
            <p:ph type="title"/>
          </p:nvPr>
        </p:nvSpPr>
        <p:spPr>
          <a:xfrm>
            <a:off x="457200" y="620688"/>
            <a:ext cx="8229600" cy="792088"/>
          </a:xfrm>
        </p:spPr>
        <p:txBody>
          <a:bodyPr>
            <a:normAutofit fontScale="90000"/>
          </a:bodyPr>
          <a:lstStyle/>
          <a:p>
            <a:pPr>
              <a:defRPr/>
            </a:pPr>
            <a:r>
              <a:rPr lang="cs-CZ" dirty="0" smtClean="0">
                <a:solidFill>
                  <a:srgbClr val="00B0F0"/>
                </a:solidFill>
              </a:rPr>
              <a:t>Základní typy poruch s lepší prognózou – dle MKN 10</a:t>
            </a:r>
            <a:endParaRPr lang="en-US" dirty="0">
              <a:solidFill>
                <a:srgbClr val="00B0F0"/>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r>
              <a:rPr lang="cs-CZ" smtClean="0"/>
              <a:t>Pozdní nástup</a:t>
            </a:r>
          </a:p>
          <a:p>
            <a:r>
              <a:rPr lang="cs-CZ" smtClean="0"/>
              <a:t>Relativně omezené spektrum projevů</a:t>
            </a:r>
          </a:p>
          <a:p>
            <a:r>
              <a:rPr lang="cs-CZ" smtClean="0"/>
              <a:t>Sociální vázanost </a:t>
            </a:r>
          </a:p>
          <a:p>
            <a:r>
              <a:rPr lang="cs-CZ" smtClean="0"/>
              <a:t>Relativně dobré rodinné zázemí </a:t>
            </a:r>
          </a:p>
          <a:p>
            <a:endParaRPr lang="en-US" smtClean="0"/>
          </a:p>
        </p:txBody>
      </p:sp>
      <p:sp>
        <p:nvSpPr>
          <p:cNvPr id="3" name="Title 2"/>
          <p:cNvSpPr>
            <a:spLocks noGrp="1"/>
          </p:cNvSpPr>
          <p:nvPr>
            <p:ph type="title"/>
          </p:nvPr>
        </p:nvSpPr>
        <p:spPr/>
        <p:txBody>
          <a:bodyPr/>
          <a:lstStyle/>
          <a:p>
            <a:pPr>
              <a:defRPr/>
            </a:pPr>
            <a:r>
              <a:rPr lang="cs-CZ" dirty="0" smtClean="0">
                <a:solidFill>
                  <a:srgbClr val="0070C0"/>
                </a:solidFill>
              </a:rPr>
              <a:t>Pozitivnější prognóza </a:t>
            </a:r>
            <a:endParaRPr lang="en-US" dirty="0">
              <a:solidFill>
                <a:srgbClr val="0070C0"/>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r>
              <a:rPr lang="cs-CZ" smtClean="0"/>
              <a:t>Častější kombinace s :</a:t>
            </a:r>
          </a:p>
          <a:p>
            <a:r>
              <a:rPr lang="cs-CZ" smtClean="0"/>
              <a:t>Poruchy emocí</a:t>
            </a:r>
          </a:p>
          <a:p>
            <a:r>
              <a:rPr lang="cs-CZ" smtClean="0"/>
              <a:t>ADHD</a:t>
            </a:r>
          </a:p>
          <a:p>
            <a:r>
              <a:rPr lang="cs-CZ" smtClean="0"/>
              <a:t>SPU</a:t>
            </a:r>
          </a:p>
          <a:p>
            <a:r>
              <a:rPr lang="cs-CZ" smtClean="0"/>
              <a:t>V pozdějším věku zneužívání NL </a:t>
            </a:r>
          </a:p>
          <a:p>
            <a:pPr>
              <a:buFont typeface="Wingdings 3" pitchFamily="18" charset="2"/>
              <a:buNone/>
            </a:pPr>
            <a:endParaRPr lang="cs-CZ" smtClean="0"/>
          </a:p>
          <a:p>
            <a:pPr>
              <a:buFont typeface="Wingdings 3" pitchFamily="18" charset="2"/>
              <a:buNone/>
            </a:pPr>
            <a:endParaRPr lang="cs-CZ" smtClean="0"/>
          </a:p>
          <a:p>
            <a:pPr>
              <a:buFont typeface="Wingdings 3" pitchFamily="18" charset="2"/>
              <a:buNone/>
            </a:pPr>
            <a:r>
              <a:rPr lang="cs-CZ" smtClean="0"/>
              <a:t>Výskyt další poruchy zhoršuje prognózu</a:t>
            </a:r>
            <a:endParaRPr lang="en-US" smtClean="0"/>
          </a:p>
        </p:txBody>
      </p:sp>
      <p:sp>
        <p:nvSpPr>
          <p:cNvPr id="3" name="Title 2"/>
          <p:cNvSpPr>
            <a:spLocks noGrp="1"/>
          </p:cNvSpPr>
          <p:nvPr>
            <p:ph type="title"/>
          </p:nvPr>
        </p:nvSpPr>
        <p:spPr/>
        <p:txBody>
          <a:bodyPr/>
          <a:lstStyle/>
          <a:p>
            <a:pPr>
              <a:defRPr/>
            </a:pPr>
            <a:r>
              <a:rPr lang="cs-CZ" dirty="0" err="1" smtClean="0">
                <a:solidFill>
                  <a:srgbClr val="0070C0"/>
                </a:solidFill>
              </a:rPr>
              <a:t>Komorbidita</a:t>
            </a:r>
            <a:r>
              <a:rPr lang="cs-CZ" dirty="0" smtClean="0">
                <a:solidFill>
                  <a:srgbClr val="0070C0"/>
                </a:solidFill>
              </a:rPr>
              <a:t> </a:t>
            </a:r>
            <a:endParaRPr lang="en-US" dirty="0">
              <a:solidFill>
                <a:srgbClr val="0070C0"/>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p:txBody>
          <a:bodyPr/>
          <a:lstStyle/>
          <a:p>
            <a:r>
              <a:rPr lang="cs-CZ" smtClean="0"/>
              <a:t>Efekt včasnosti</a:t>
            </a:r>
          </a:p>
          <a:p>
            <a:r>
              <a:rPr lang="cs-CZ" smtClean="0"/>
              <a:t>Multidisciplinarity</a:t>
            </a:r>
          </a:p>
          <a:p>
            <a:r>
              <a:rPr lang="cs-CZ" smtClean="0"/>
              <a:t>Komplexnosti </a:t>
            </a:r>
          </a:p>
          <a:p>
            <a:r>
              <a:rPr lang="cs-CZ" smtClean="0"/>
              <a:t>Systematičnosti</a:t>
            </a:r>
          </a:p>
          <a:p>
            <a:r>
              <a:rPr lang="cs-CZ" smtClean="0"/>
              <a:t>Dlouhodobosti</a:t>
            </a:r>
          </a:p>
          <a:p>
            <a:endParaRPr lang="cs-CZ" smtClean="0"/>
          </a:p>
          <a:p>
            <a:r>
              <a:rPr lang="cs-CZ" smtClean="0"/>
              <a:t>Nejzásadnější v intervenci odborníka je naučit rodiče techniky jasné, přímé a specifické komunikace s dítětem. </a:t>
            </a:r>
          </a:p>
          <a:p>
            <a:pPr>
              <a:buFont typeface="Wingdings 3" pitchFamily="18" charset="2"/>
              <a:buNone/>
            </a:pPr>
            <a:endParaRPr lang="cs-CZ" smtClean="0"/>
          </a:p>
          <a:p>
            <a:endParaRPr lang="en-US" smtClean="0"/>
          </a:p>
        </p:txBody>
      </p:sp>
      <p:sp>
        <p:nvSpPr>
          <p:cNvPr id="3" name="Title 2"/>
          <p:cNvSpPr>
            <a:spLocks noGrp="1"/>
          </p:cNvSpPr>
          <p:nvPr>
            <p:ph type="title"/>
          </p:nvPr>
        </p:nvSpPr>
        <p:spPr/>
        <p:txBody>
          <a:bodyPr/>
          <a:lstStyle/>
          <a:p>
            <a:pPr algn="ctr">
              <a:defRPr/>
            </a:pPr>
            <a:r>
              <a:rPr lang="cs-CZ" dirty="0" smtClean="0">
                <a:solidFill>
                  <a:srgbClr val="0070C0"/>
                </a:solidFill>
              </a:rPr>
              <a:t>TERAPIE </a:t>
            </a:r>
            <a:endParaRPr lang="en-US" dirty="0">
              <a:solidFill>
                <a:srgbClr val="0070C0"/>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p:txBody>
          <a:bodyPr/>
          <a:lstStyle/>
          <a:p>
            <a:r>
              <a:rPr lang="cs-CZ" smtClean="0"/>
              <a:t>Pedagogicko psychologické poradenství, výchovné poradenství</a:t>
            </a:r>
          </a:p>
          <a:p>
            <a:r>
              <a:rPr lang="cs-CZ" smtClean="0"/>
              <a:t>Psychoterapie – socioterapie, nácvik žádoucích vzorců chování, rodinná terapie, KBT </a:t>
            </a:r>
          </a:p>
          <a:p>
            <a:r>
              <a:rPr lang="cs-CZ" smtClean="0"/>
              <a:t>Edukativní pomoc – např. doučování, nácvik, motivační prvky</a:t>
            </a:r>
          </a:p>
          <a:p>
            <a:r>
              <a:rPr lang="cs-CZ" smtClean="0"/>
              <a:t>Medikace –neuroleptika, antidepresiva – psychiatrické vyšetření </a:t>
            </a:r>
            <a:endParaRPr lang="en-US" smtClean="0"/>
          </a:p>
        </p:txBody>
      </p:sp>
      <p:sp>
        <p:nvSpPr>
          <p:cNvPr id="3" name="Title 2"/>
          <p:cNvSpPr>
            <a:spLocks noGrp="1"/>
          </p:cNvSpPr>
          <p:nvPr>
            <p:ph type="title"/>
          </p:nvPr>
        </p:nvSpPr>
        <p:spPr/>
        <p:txBody>
          <a:bodyPr/>
          <a:lstStyle/>
          <a:p>
            <a:pPr>
              <a:defRPr/>
            </a:pPr>
            <a:r>
              <a:rPr lang="cs-CZ" dirty="0" smtClean="0">
                <a:solidFill>
                  <a:srgbClr val="0070C0"/>
                </a:solidFill>
              </a:rPr>
              <a:t>Formy terapie </a:t>
            </a:r>
            <a:endParaRPr lang="en-US" dirty="0">
              <a:solidFill>
                <a:srgbClr val="0070C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je to problémové chování? </a:t>
            </a:r>
            <a:endParaRPr lang="cs-CZ" dirty="0"/>
          </a:p>
        </p:txBody>
      </p:sp>
      <p:sp>
        <p:nvSpPr>
          <p:cNvPr id="3" name="Zástupný symbol pro obsah 2"/>
          <p:cNvSpPr>
            <a:spLocks noGrp="1"/>
          </p:cNvSpPr>
          <p:nvPr>
            <p:ph idx="1"/>
          </p:nvPr>
        </p:nvSpPr>
        <p:spPr>
          <a:solidFill>
            <a:schemeClr val="accent2">
              <a:lumMod val="20000"/>
              <a:lumOff val="80000"/>
            </a:schemeClr>
          </a:solidFill>
        </p:spPr>
        <p:txBody>
          <a:bodyPr>
            <a:normAutofit lnSpcReduction="10000"/>
          </a:bodyPr>
          <a:lstStyle/>
          <a:p>
            <a:r>
              <a:rPr lang="cs-CZ" dirty="0" smtClean="0"/>
              <a:t>Z různých pojetí lze asi nejvýstižněji shrnout, že </a:t>
            </a:r>
            <a:r>
              <a:rPr lang="cs-CZ" b="1" dirty="0" smtClean="0"/>
              <a:t>problémové chování žáka </a:t>
            </a:r>
            <a:r>
              <a:rPr lang="cs-CZ" dirty="0" smtClean="0"/>
              <a:t>je chování dítěte, které </a:t>
            </a:r>
            <a:r>
              <a:rPr lang="cs-CZ" b="1" dirty="0" smtClean="0"/>
              <a:t>překračuje očekávané projevy chování vzhledem k věku a k situaci, kontextu</a:t>
            </a:r>
            <a:r>
              <a:rPr lang="cs-CZ" dirty="0" smtClean="0"/>
              <a:t>, nese v sobě negativní konotace. Pojem je tedy výsledkem sociálního konstruktu. Označujeme tak ty situace, kdy se </a:t>
            </a:r>
            <a:r>
              <a:rPr lang="cs-CZ" b="1" dirty="0" smtClean="0"/>
              <a:t>dítě ve svých projevech opakovaně odlišuje od očekávatelné vývojové a </a:t>
            </a:r>
            <a:r>
              <a:rPr lang="cs-CZ" b="1" dirty="0" err="1" smtClean="0"/>
              <a:t>sociokulturní</a:t>
            </a:r>
            <a:r>
              <a:rPr lang="cs-CZ" b="1" dirty="0" smtClean="0"/>
              <a:t> normy chování dané věkové skupiny. </a:t>
            </a:r>
            <a:endParaRPr lang="cs-CZ"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180110"/>
          </a:xfrm>
        </p:spPr>
        <p:txBody>
          <a:bodyPr>
            <a:normAutofit fontScale="77500" lnSpcReduction="20000"/>
          </a:bodyPr>
          <a:lstStyle/>
          <a:p>
            <a:pPr>
              <a:defRPr/>
            </a:pPr>
            <a:r>
              <a:rPr lang="cs-CZ" sz="2400" dirty="0" smtClean="0"/>
              <a:t>PPP</a:t>
            </a:r>
          </a:p>
          <a:p>
            <a:pPr>
              <a:defRPr/>
            </a:pPr>
            <a:r>
              <a:rPr lang="cs-CZ" sz="2400" dirty="0" smtClean="0"/>
              <a:t>Ambulantní služby – psychologové, psychiatři</a:t>
            </a:r>
          </a:p>
          <a:p>
            <a:pPr>
              <a:defRPr/>
            </a:pPr>
            <a:r>
              <a:rPr lang="cs-CZ" sz="2400" dirty="0" smtClean="0"/>
              <a:t>SVP  - ambulantní, stacionář, pobyt. oddělení </a:t>
            </a:r>
          </a:p>
          <a:p>
            <a:pPr>
              <a:defRPr/>
            </a:pPr>
            <a:r>
              <a:rPr lang="cs-CZ" sz="2400" dirty="0" smtClean="0"/>
              <a:t>Diagnostické ústavy</a:t>
            </a:r>
          </a:p>
          <a:p>
            <a:pPr>
              <a:defRPr/>
            </a:pPr>
            <a:r>
              <a:rPr lang="cs-CZ" sz="2400" dirty="0" smtClean="0"/>
              <a:t>Psychiatrické kliniky </a:t>
            </a:r>
          </a:p>
          <a:p>
            <a:pPr>
              <a:defRPr/>
            </a:pPr>
            <a:r>
              <a:rPr lang="cs-CZ" sz="2400" dirty="0" smtClean="0"/>
              <a:t>OSPOD</a:t>
            </a:r>
          </a:p>
          <a:p>
            <a:pPr>
              <a:defRPr/>
            </a:pPr>
            <a:r>
              <a:rPr lang="cs-CZ" sz="2400" dirty="0" smtClean="0"/>
              <a:t>Policie ČR</a:t>
            </a:r>
          </a:p>
          <a:p>
            <a:pPr>
              <a:defRPr/>
            </a:pPr>
            <a:r>
              <a:rPr lang="cs-CZ" sz="2400" dirty="0" smtClean="0"/>
              <a:t>Probační a mediační služba </a:t>
            </a:r>
          </a:p>
          <a:p>
            <a:pPr lvl="7">
              <a:defRPr/>
            </a:pPr>
            <a:endParaRPr lang="cs-CZ" b="1" dirty="0" smtClean="0"/>
          </a:p>
          <a:p>
            <a:pPr lvl="7">
              <a:defRPr/>
            </a:pPr>
            <a:r>
              <a:rPr lang="cs-CZ" b="1" dirty="0" smtClean="0"/>
              <a:t>KONTAKTY: na každé škole od výchovného poradce, školního psychologa, u pediatrů </a:t>
            </a:r>
          </a:p>
          <a:p>
            <a:pPr lvl="7">
              <a:defRPr/>
            </a:pPr>
            <a:r>
              <a:rPr lang="cs-CZ" b="1" dirty="0" smtClean="0"/>
              <a:t>www.</a:t>
            </a:r>
            <a:r>
              <a:rPr lang="cs-CZ" b="1" dirty="0" err="1" smtClean="0"/>
              <a:t>sancedetem.cz</a:t>
            </a:r>
            <a:endParaRPr lang="cs-CZ" b="1" dirty="0" smtClean="0"/>
          </a:p>
          <a:p>
            <a:pPr lvl="7">
              <a:defRPr/>
            </a:pPr>
            <a:r>
              <a:rPr lang="cs-CZ" b="1" dirty="0" smtClean="0"/>
              <a:t>www.</a:t>
            </a:r>
            <a:r>
              <a:rPr lang="cs-CZ" b="1" dirty="0" err="1" smtClean="0"/>
              <a:t>msmt.cz</a:t>
            </a:r>
            <a:r>
              <a:rPr lang="cs-CZ" b="1" dirty="0" smtClean="0"/>
              <a:t> – sekce sociální programy</a:t>
            </a:r>
          </a:p>
          <a:p>
            <a:pPr lvl="7">
              <a:defRPr/>
            </a:pPr>
            <a:r>
              <a:rPr lang="cs-CZ" b="1" dirty="0" smtClean="0"/>
              <a:t>www.</a:t>
            </a:r>
            <a:r>
              <a:rPr lang="cs-CZ" b="1" dirty="0" err="1" smtClean="0"/>
              <a:t>nuv.cz</a:t>
            </a:r>
            <a:endParaRPr lang="cs-CZ" b="1" dirty="0" smtClean="0"/>
          </a:p>
          <a:p>
            <a:pPr lvl="7">
              <a:defRPr/>
            </a:pPr>
            <a:endParaRPr lang="cs-CZ" b="1" dirty="0" smtClean="0"/>
          </a:p>
          <a:p>
            <a:pPr lvl="7">
              <a:defRPr/>
            </a:pPr>
            <a:endParaRPr lang="cs-CZ" b="1" dirty="0" smtClean="0"/>
          </a:p>
          <a:p>
            <a:pPr lvl="7">
              <a:defRPr/>
            </a:pPr>
            <a:endParaRPr lang="cs-CZ" b="1" dirty="0" smtClean="0"/>
          </a:p>
          <a:p>
            <a:pPr lvl="7">
              <a:defRPr/>
            </a:pPr>
            <a:r>
              <a:rPr lang="cs-CZ" sz="2100" b="1" dirty="0" smtClean="0">
                <a:solidFill>
                  <a:srgbClr val="FF0000"/>
                </a:solidFill>
              </a:rPr>
              <a:t>Máte svou databázi pomocné sítě? </a:t>
            </a:r>
          </a:p>
          <a:p>
            <a:pPr lvl="7">
              <a:defRPr/>
            </a:pPr>
            <a:endParaRPr lang="en-US" dirty="0"/>
          </a:p>
        </p:txBody>
      </p:sp>
      <p:sp>
        <p:nvSpPr>
          <p:cNvPr id="3" name="Title 2"/>
          <p:cNvSpPr>
            <a:spLocks noGrp="1"/>
          </p:cNvSpPr>
          <p:nvPr>
            <p:ph type="title"/>
          </p:nvPr>
        </p:nvSpPr>
        <p:spPr>
          <a:xfrm>
            <a:off x="457200" y="836712"/>
            <a:ext cx="8229600" cy="792088"/>
          </a:xfrm>
        </p:spPr>
        <p:txBody>
          <a:bodyPr/>
          <a:lstStyle/>
          <a:p>
            <a:pPr>
              <a:defRPr/>
            </a:pPr>
            <a:r>
              <a:rPr lang="cs-CZ" dirty="0" smtClean="0">
                <a:solidFill>
                  <a:srgbClr val="0070C0"/>
                </a:solidFill>
              </a:rPr>
              <a:t>KDE HLEDAT POMOC? </a:t>
            </a:r>
            <a:endParaRPr lang="en-US" dirty="0">
              <a:solidFill>
                <a:srgbClr val="0070C0"/>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457200" y="1052513"/>
            <a:ext cx="8229600" cy="4954587"/>
          </a:xfrm>
        </p:spPr>
        <p:txBody>
          <a:bodyPr/>
          <a:lstStyle/>
          <a:p>
            <a:pPr>
              <a:buFont typeface="Wingdings 3" pitchFamily="18" charset="2"/>
              <a:buNone/>
            </a:pPr>
            <a:r>
              <a:rPr lang="cs-CZ" smtClean="0"/>
              <a:t>• </a:t>
            </a:r>
            <a:r>
              <a:rPr lang="cs-CZ" sz="1600" smtClean="0"/>
              <a:t>Snažte se minimálně o 10 minut společné hry nebo aktivity denně a to i přes možnou</a:t>
            </a:r>
            <a:endParaRPr lang="en-US" sz="1600" smtClean="0"/>
          </a:p>
          <a:p>
            <a:pPr>
              <a:buFont typeface="Wingdings 3" pitchFamily="18" charset="2"/>
              <a:buNone/>
            </a:pPr>
            <a:r>
              <a:rPr lang="cs-CZ" sz="1600" smtClean="0"/>
              <a:t> (oboustrannou) nechuť a deklarovaný odpor.</a:t>
            </a:r>
          </a:p>
          <a:p>
            <a:pPr>
              <a:buFont typeface="Wingdings 3" pitchFamily="18" charset="2"/>
              <a:buNone/>
            </a:pPr>
            <a:endParaRPr lang="en-US" sz="1600" smtClean="0"/>
          </a:p>
          <a:p>
            <a:r>
              <a:rPr lang="cs-CZ" sz="1600" smtClean="0"/>
              <a:t>• Podporujte a chvalte dítě za konkrétní projevy žádoucího chování. </a:t>
            </a:r>
          </a:p>
          <a:p>
            <a:endParaRPr lang="cs-CZ" sz="1600" smtClean="0"/>
          </a:p>
          <a:p>
            <a:r>
              <a:rPr lang="cs-CZ" sz="1600" smtClean="0"/>
              <a:t>Jestli je to možné, sledujte výskyt žádoucího chování spolu s dítětem pomocí grafu. </a:t>
            </a:r>
          </a:p>
          <a:p>
            <a:pPr>
              <a:buFont typeface="Wingdings 3" pitchFamily="18" charset="2"/>
              <a:buNone/>
            </a:pPr>
            <a:endParaRPr lang="cs-CZ" sz="1600" smtClean="0"/>
          </a:p>
          <a:p>
            <a:r>
              <a:rPr lang="cs-CZ" sz="1600" smtClean="0"/>
              <a:t>Dohodněte se na odměně, kterou dostane při dosažení určité úrovně. Měňte cíle a odměny v intervalu 2 – 6 týdnů.</a:t>
            </a:r>
          </a:p>
          <a:p>
            <a:pPr>
              <a:buFont typeface="Wingdings 3" pitchFamily="18" charset="2"/>
              <a:buNone/>
            </a:pPr>
            <a:endParaRPr lang="en-US" sz="1600" smtClean="0"/>
          </a:p>
          <a:p>
            <a:r>
              <a:rPr lang="cs-CZ" sz="1600" smtClean="0"/>
              <a:t>• Stanovte jasná domácí/školní pravidla. Dávejte jasné a stručné pokyny vedoucí k</a:t>
            </a:r>
            <a:endParaRPr lang="en-US" sz="1600" smtClean="0"/>
          </a:p>
          <a:p>
            <a:pPr>
              <a:buFont typeface="Wingdings 3" pitchFamily="18" charset="2"/>
              <a:buNone/>
            </a:pPr>
            <a:r>
              <a:rPr lang="cs-CZ" sz="1600" smtClean="0"/>
              <a:t>žádoucímu chování místo zákazu nežádoucího (např.: „Prosím jdi pomalu.“ namísto</a:t>
            </a:r>
            <a:endParaRPr lang="en-US" sz="1600" smtClean="0"/>
          </a:p>
          <a:p>
            <a:pPr>
              <a:buFont typeface="Wingdings 3" pitchFamily="18" charset="2"/>
              <a:buNone/>
            </a:pPr>
            <a:r>
              <a:rPr lang="cs-CZ" sz="1600" smtClean="0"/>
              <a:t>„Nelítej.“).</a:t>
            </a:r>
          </a:p>
          <a:p>
            <a:pPr>
              <a:buFont typeface="Wingdings 3" pitchFamily="18" charset="2"/>
              <a:buNone/>
            </a:pPr>
            <a:endParaRPr lang="en-US" sz="1600" smtClean="0"/>
          </a:p>
          <a:p>
            <a:r>
              <a:rPr lang="cs-CZ" sz="1600" smtClean="0"/>
              <a:t>• Poskytujte dítěti pevnou, klidnou a důslednou zpětnou vazbu na jeho nežádoucí</a:t>
            </a:r>
            <a:endParaRPr lang="en-US" sz="1600" smtClean="0"/>
          </a:p>
          <a:p>
            <a:pPr>
              <a:buFont typeface="Wingdings 3" pitchFamily="18" charset="2"/>
              <a:buNone/>
            </a:pPr>
            <a:r>
              <a:rPr lang="cs-CZ" sz="1600" smtClean="0"/>
              <a:t>chování. </a:t>
            </a:r>
          </a:p>
          <a:p>
            <a:pPr>
              <a:buFont typeface="Wingdings 3" pitchFamily="18" charset="2"/>
              <a:buNone/>
            </a:pPr>
            <a:endParaRPr lang="en-US" sz="1600" smtClean="0"/>
          </a:p>
        </p:txBody>
      </p:sp>
      <p:sp>
        <p:nvSpPr>
          <p:cNvPr id="3" name="Title 2"/>
          <p:cNvSpPr>
            <a:spLocks noGrp="1"/>
          </p:cNvSpPr>
          <p:nvPr>
            <p:ph type="title"/>
          </p:nvPr>
        </p:nvSpPr>
        <p:spPr>
          <a:xfrm>
            <a:off x="0" y="260648"/>
            <a:ext cx="8964488" cy="994122"/>
          </a:xfrm>
        </p:spPr>
        <p:txBody>
          <a:bodyPr>
            <a:noAutofit/>
          </a:bodyPr>
          <a:lstStyle/>
          <a:p>
            <a:pPr>
              <a:defRPr/>
            </a:pPr>
            <a:r>
              <a:rPr lang="cs-CZ" sz="3200" dirty="0" smtClean="0">
                <a:solidFill>
                  <a:srgbClr val="0070C0"/>
                </a:solidFill>
              </a:rPr>
              <a:t>Několik doporučení pro rodiče (Ptáček, 2006) </a:t>
            </a:r>
            <a:endParaRPr lang="en-US" sz="3200" dirty="0">
              <a:solidFill>
                <a:srgbClr val="0070C0"/>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457200" y="1052513"/>
            <a:ext cx="8229600" cy="4954587"/>
          </a:xfrm>
        </p:spPr>
        <p:txBody>
          <a:bodyPr>
            <a:normAutofit lnSpcReduction="10000"/>
          </a:bodyPr>
          <a:lstStyle/>
          <a:p>
            <a:r>
              <a:rPr lang="cs-CZ" sz="1600" smtClean="0"/>
              <a:t>Mnoho nežádoucích vzorců chování vymizí, jestliže ho ignorujeme. Ale</a:t>
            </a:r>
            <a:endParaRPr lang="en-US" sz="1600" smtClean="0"/>
          </a:p>
          <a:p>
            <a:pPr>
              <a:buFont typeface="Wingdings 3" pitchFamily="18" charset="2"/>
              <a:buNone/>
            </a:pPr>
            <a:r>
              <a:rPr lang="cs-CZ" sz="1600" smtClean="0"/>
              <a:t>jestliže tuto techniku zkusíme jako první, může naopak jeho výskyt narůst!</a:t>
            </a:r>
          </a:p>
          <a:p>
            <a:pPr>
              <a:buFont typeface="Wingdings 3" pitchFamily="18" charset="2"/>
              <a:buNone/>
            </a:pPr>
            <a:endParaRPr lang="en-US" sz="1600" smtClean="0"/>
          </a:p>
          <a:p>
            <a:r>
              <a:rPr lang="cs-CZ" sz="1600" smtClean="0"/>
              <a:t>• Rozptýlit dítě od nežádoucího chování je mnohem efektivnější než verbální zákaz.</a:t>
            </a:r>
          </a:p>
          <a:p>
            <a:endParaRPr lang="cs-CZ" sz="1600" smtClean="0"/>
          </a:p>
          <a:p>
            <a:r>
              <a:rPr lang="cs-CZ" sz="1600" smtClean="0"/>
              <a:t>Jestliže ignorování ani rozptýlení nefunguje, použijte techniku „přestávky“. Nechtě dítě o samotě, pošlete jej do „nudné“ místnosti nebo místa na více než minutu – intervaly přidávějte s věkem dítěte, max. na 10 min. </a:t>
            </a:r>
            <a:endParaRPr lang="en-US" sz="1600" smtClean="0"/>
          </a:p>
          <a:p>
            <a:endParaRPr lang="cs-CZ" sz="1600" smtClean="0"/>
          </a:p>
          <a:p>
            <a:r>
              <a:rPr lang="cs-CZ" sz="1600" smtClean="0"/>
              <a:t>V každém případě se vyhněte hádkám a dodatečnému poučování a vysvětlování. To vede pouze k dodatečné pozornosti k nežádoucímu chování</a:t>
            </a:r>
          </a:p>
          <a:p>
            <a:endParaRPr lang="cs-CZ" sz="1600" smtClean="0"/>
          </a:p>
          <a:p>
            <a:r>
              <a:rPr lang="cs-CZ" sz="1600" smtClean="0"/>
              <a:t>Zorganizujte čas dítěte, tak, abyste předešli obtížím –aktivity, dozor, prevence možných kolizí</a:t>
            </a:r>
          </a:p>
          <a:p>
            <a:r>
              <a:rPr lang="cs-CZ" sz="1600" smtClean="0"/>
              <a:t>Dohlížejte na volný čas a jeho způsob trávení, včetně ověření, zda tam dítě opravdu bylo</a:t>
            </a:r>
          </a:p>
          <a:p>
            <a:endParaRPr lang="cs-CZ" sz="1600" smtClean="0"/>
          </a:p>
          <a:p>
            <a:r>
              <a:rPr lang="cs-CZ" sz="1600" smtClean="0"/>
              <a:t>Pokuste se o koordinaci výchovného přístupu v rodině, ve škole i dalších institucích, které d. navštěvuje </a:t>
            </a:r>
          </a:p>
          <a:p>
            <a:endParaRPr lang="en-US" sz="1600" smtClean="0"/>
          </a:p>
          <a:p>
            <a:endParaRPr lang="en-US" sz="1600" smtClean="0"/>
          </a:p>
        </p:txBody>
      </p:sp>
      <p:sp>
        <p:nvSpPr>
          <p:cNvPr id="3" name="Title 2"/>
          <p:cNvSpPr>
            <a:spLocks noGrp="1"/>
          </p:cNvSpPr>
          <p:nvPr>
            <p:ph type="title"/>
          </p:nvPr>
        </p:nvSpPr>
        <p:spPr>
          <a:xfrm>
            <a:off x="0" y="260648"/>
            <a:ext cx="8964488" cy="792088"/>
          </a:xfrm>
        </p:spPr>
        <p:txBody>
          <a:bodyPr>
            <a:noAutofit/>
          </a:bodyPr>
          <a:lstStyle/>
          <a:p>
            <a:pPr>
              <a:defRPr/>
            </a:pPr>
            <a:r>
              <a:rPr lang="cs-CZ" sz="3200" dirty="0" smtClean="0">
                <a:solidFill>
                  <a:srgbClr val="0070C0"/>
                </a:solidFill>
              </a:rPr>
              <a:t>Několik doporučení pro rodiče (Ptáček, 2006) </a:t>
            </a:r>
            <a:endParaRPr lang="en-US" sz="3200" dirty="0">
              <a:solidFill>
                <a:srgbClr val="0070C0"/>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92696"/>
            <a:ext cx="8229600" cy="864096"/>
          </a:xfrm>
        </p:spPr>
        <p:txBody>
          <a:bodyPr>
            <a:normAutofit/>
          </a:bodyPr>
          <a:lstStyle/>
          <a:p>
            <a:pPr>
              <a:defRPr/>
            </a:pPr>
            <a:r>
              <a:rPr lang="cs-CZ" dirty="0" smtClean="0">
                <a:solidFill>
                  <a:schemeClr val="accent1">
                    <a:lumMod val="75000"/>
                  </a:schemeClr>
                </a:solidFill>
              </a:rPr>
              <a:t>ZÁKLADNÍ STUDIJNÍ LITERATURA</a:t>
            </a:r>
            <a:endParaRPr lang="en-US" dirty="0">
              <a:solidFill>
                <a:schemeClr val="accent1">
                  <a:lumMod val="75000"/>
                </a:schemeClr>
              </a:solidFill>
            </a:endParaRPr>
          </a:p>
        </p:txBody>
      </p:sp>
      <p:pic>
        <p:nvPicPr>
          <p:cNvPr id="36867" name="Picture 7"/>
          <p:cNvPicPr>
            <a:picLocks noGrp="1" noChangeAspect="1" noChangeArrowheads="1"/>
          </p:cNvPicPr>
          <p:nvPr>
            <p:ph idx="1"/>
          </p:nvPr>
        </p:nvPicPr>
        <p:blipFill>
          <a:blip r:embed="rId2" cstate="print"/>
          <a:srcRect/>
          <a:stretch>
            <a:fillRect/>
          </a:stretch>
        </p:blipFill>
        <p:spPr>
          <a:xfrm>
            <a:off x="6444208" y="2132856"/>
            <a:ext cx="2592387" cy="3975100"/>
          </a:xfrm>
          <a:noFill/>
        </p:spPr>
      </p:pic>
      <p:pic>
        <p:nvPicPr>
          <p:cNvPr id="36868" name="Picture 8"/>
          <p:cNvPicPr>
            <a:picLocks noChangeAspect="1" noChangeArrowheads="1"/>
          </p:cNvPicPr>
          <p:nvPr/>
        </p:nvPicPr>
        <p:blipFill>
          <a:blip r:embed="rId3" cstate="print"/>
          <a:srcRect/>
          <a:stretch>
            <a:fillRect/>
          </a:stretch>
        </p:blipFill>
        <p:spPr bwMode="auto">
          <a:xfrm>
            <a:off x="251520" y="1772816"/>
            <a:ext cx="2808288" cy="4032250"/>
          </a:xfrm>
          <a:prstGeom prst="rect">
            <a:avLst/>
          </a:prstGeom>
          <a:noFill/>
          <a:ln w="9525">
            <a:noFill/>
            <a:miter lim="800000"/>
            <a:headEnd/>
            <a:tailEnd/>
          </a:ln>
        </p:spPr>
      </p:pic>
      <p:pic>
        <p:nvPicPr>
          <p:cNvPr id="36869" name="Picture 9"/>
          <p:cNvPicPr>
            <a:picLocks noChangeAspect="1" noChangeArrowheads="1"/>
          </p:cNvPicPr>
          <p:nvPr/>
        </p:nvPicPr>
        <p:blipFill>
          <a:blip r:embed="rId4" cstate="print"/>
          <a:srcRect/>
          <a:stretch>
            <a:fillRect/>
          </a:stretch>
        </p:blipFill>
        <p:spPr bwMode="auto">
          <a:xfrm>
            <a:off x="3419872" y="2060848"/>
            <a:ext cx="2879725" cy="41005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cs-CZ" dirty="0" smtClean="0">
                <a:solidFill>
                  <a:schemeClr val="accent1">
                    <a:lumMod val="75000"/>
                  </a:schemeClr>
                </a:solidFill>
              </a:rPr>
              <a:t>ZÁKLADNÍ STUDIJNÍ LITERATURA</a:t>
            </a:r>
            <a:endParaRPr lang="en-US" dirty="0">
              <a:solidFill>
                <a:schemeClr val="accent1">
                  <a:lumMod val="75000"/>
                </a:schemeClr>
              </a:solidFill>
            </a:endParaRPr>
          </a:p>
        </p:txBody>
      </p:sp>
      <p:pic>
        <p:nvPicPr>
          <p:cNvPr id="37891" name="Picture 2"/>
          <p:cNvPicPr>
            <a:picLocks noGrp="1" noChangeAspect="1" noChangeArrowheads="1"/>
          </p:cNvPicPr>
          <p:nvPr>
            <p:ph idx="1"/>
          </p:nvPr>
        </p:nvPicPr>
        <p:blipFill>
          <a:blip r:embed="rId2" cstate="print"/>
          <a:srcRect/>
          <a:stretch>
            <a:fillRect/>
          </a:stretch>
        </p:blipFill>
        <p:spPr>
          <a:xfrm>
            <a:off x="683568" y="2132856"/>
            <a:ext cx="3743325" cy="3960813"/>
          </a:xfrm>
          <a:noFill/>
        </p:spPr>
      </p:pic>
      <p:pic>
        <p:nvPicPr>
          <p:cNvPr id="37892" name="Picture 3"/>
          <p:cNvPicPr>
            <a:picLocks noChangeAspect="1" noChangeArrowheads="1"/>
          </p:cNvPicPr>
          <p:nvPr/>
        </p:nvPicPr>
        <p:blipFill>
          <a:blip r:embed="rId3" cstate="print"/>
          <a:srcRect/>
          <a:stretch>
            <a:fillRect/>
          </a:stretch>
        </p:blipFill>
        <p:spPr bwMode="auto">
          <a:xfrm>
            <a:off x="5868144" y="2132856"/>
            <a:ext cx="2808288" cy="4046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1098958"/>
            <a:ext cx="784887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Po</a:t>
            </a:r>
            <a:r>
              <a:rPr kumimoji="0" lang="cs-CZ" sz="2400" b="0" i="0" u="none" strike="noStrike" cap="none" normalizeH="0" baseline="0" dirty="0" smtClean="0">
                <a:ln>
                  <a:noFill/>
                </a:ln>
                <a:solidFill>
                  <a:srgbClr val="000000"/>
                </a:solidFill>
                <a:effectLst/>
                <a:latin typeface="Times New Roman" pitchFamily="18" charset="0"/>
                <a:cs typeface="Times New Roman" pitchFamily="18" charset="0"/>
              </a:rPr>
              <a:t>dle </a:t>
            </a:r>
            <a:r>
              <a:rPr kumimoji="0" lang="cs-CZ" sz="2400" b="0" i="0" u="none" strike="noStrike" cap="none" normalizeH="0" baseline="0" dirty="0" err="1" smtClean="0">
                <a:ln>
                  <a:noFill/>
                </a:ln>
                <a:solidFill>
                  <a:srgbClr val="000000"/>
                </a:solidFill>
                <a:effectLst/>
                <a:latin typeface="Times New Roman" pitchFamily="18" charset="0"/>
                <a:cs typeface="Times New Roman" pitchFamily="18" charset="0"/>
              </a:rPr>
              <a:t>Fontany</a:t>
            </a:r>
            <a:r>
              <a:rPr kumimoji="0" lang="cs-CZ" sz="2400" b="0" i="0" u="none" strike="noStrike" cap="none" normalizeH="0" baseline="0" dirty="0" smtClean="0">
                <a:ln>
                  <a:noFill/>
                </a:ln>
                <a:solidFill>
                  <a:srgbClr val="000000"/>
                </a:solidFill>
                <a:effectLst/>
                <a:latin typeface="Times New Roman" pitchFamily="18" charset="0"/>
                <a:cs typeface="Times New Roman" pitchFamily="18" charset="0"/>
              </a:rPr>
              <a:t> (2003) je problémové chování takové chování, které je pro učitele nepřijatelné. Tato definice však poukazuje pouze na subjektivní pohled a vyhodnocení jednoho z aktérů interakce. </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smtClean="0">
                <a:ln>
                  <a:noFill/>
                </a:ln>
                <a:solidFill>
                  <a:srgbClr val="000000"/>
                </a:solidFill>
                <a:effectLst/>
                <a:latin typeface="Times New Roman" pitchFamily="18" charset="0"/>
                <a:cs typeface="Times New Roman" pitchFamily="18" charset="0"/>
              </a:rPr>
              <a:t>Pro jednoho učitele tak určité chování žáka může být bráno jako problémové, pro druhého však nikoli. </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smtClean="0">
                <a:ln>
                  <a:noFill/>
                </a:ln>
                <a:solidFill>
                  <a:srgbClr val="000000"/>
                </a:solidFill>
                <a:effectLst/>
                <a:latin typeface="Times New Roman" pitchFamily="18" charset="0"/>
                <a:cs typeface="Times New Roman" pitchFamily="18" charset="0"/>
              </a:rPr>
              <a:t>V našem pojetí chápeme označení problémového chování dítěte jako </a:t>
            </a:r>
            <a:r>
              <a:rPr kumimoji="0" lang="cs-CZ" sz="2400" b="1" i="0" u="none" strike="noStrike" cap="none" normalizeH="0" baseline="0" dirty="0" smtClean="0">
                <a:ln>
                  <a:noFill/>
                </a:ln>
                <a:solidFill>
                  <a:srgbClr val="000000"/>
                </a:solidFill>
                <a:effectLst/>
                <a:latin typeface="Times New Roman" pitchFamily="18" charset="0"/>
                <a:cs typeface="Times New Roman" pitchFamily="18" charset="0"/>
              </a:rPr>
              <a:t>výsledek vzájemné interakce učitele, dítěte a rodičů, v níž se projevují specifické rysy osobnosti všech zúčastněných, podmíněné i situačním kontextem.</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descr="http://www.vecerniskola.cz/ski0004.jpg"/>
          <p:cNvPicPr>
            <a:picLocks noChangeAspect="1" noChangeArrowheads="1"/>
          </p:cNvPicPr>
          <p:nvPr/>
        </p:nvPicPr>
        <p:blipFill>
          <a:blip r:embed="rId2" cstate="print"/>
          <a:srcRect/>
          <a:stretch>
            <a:fillRect/>
          </a:stretch>
        </p:blipFill>
        <p:spPr bwMode="auto">
          <a:xfrm>
            <a:off x="7092280" y="4437112"/>
            <a:ext cx="1872208" cy="220259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Terminologie v literatuře </a:t>
            </a:r>
            <a:endParaRPr lang="cs-CZ" dirty="0"/>
          </a:p>
        </p:txBody>
      </p:sp>
      <p:sp>
        <p:nvSpPr>
          <p:cNvPr id="3" name="Zástupný symbol pro obsah 2"/>
          <p:cNvSpPr>
            <a:spLocks noGrp="1"/>
          </p:cNvSpPr>
          <p:nvPr>
            <p:ph idx="1"/>
          </p:nvPr>
        </p:nvSpPr>
        <p:spPr/>
        <p:txBody>
          <a:bodyPr/>
          <a:lstStyle/>
          <a:p>
            <a:r>
              <a:rPr lang="cs-CZ" dirty="0" smtClean="0"/>
              <a:t>problémové chování žáka (</a:t>
            </a:r>
            <a:r>
              <a:rPr lang="cs-CZ" i="1" dirty="0" err="1" smtClean="0"/>
              <a:t>problem</a:t>
            </a:r>
            <a:r>
              <a:rPr lang="cs-CZ" i="1" dirty="0" smtClean="0"/>
              <a:t> </a:t>
            </a:r>
            <a:r>
              <a:rPr lang="cs-CZ" i="1" dirty="0" err="1" smtClean="0"/>
              <a:t>behaviour</a:t>
            </a:r>
            <a:r>
              <a:rPr lang="cs-CZ" i="1" dirty="0" smtClean="0"/>
              <a:t>, </a:t>
            </a:r>
            <a:r>
              <a:rPr lang="cs-CZ" i="1" dirty="0" err="1" smtClean="0"/>
              <a:t>misbehaviour</a:t>
            </a:r>
            <a:r>
              <a:rPr lang="cs-CZ" i="1" dirty="0" smtClean="0"/>
              <a:t>, </a:t>
            </a:r>
            <a:r>
              <a:rPr lang="cs-CZ" i="1" dirty="0" err="1" smtClean="0"/>
              <a:t>difficult</a:t>
            </a:r>
            <a:r>
              <a:rPr lang="cs-CZ" i="1" dirty="0" smtClean="0"/>
              <a:t> </a:t>
            </a:r>
            <a:r>
              <a:rPr lang="cs-CZ" i="1" dirty="0" err="1" smtClean="0"/>
              <a:t>behaviour</a:t>
            </a:r>
            <a:r>
              <a:rPr lang="cs-CZ" dirty="0" smtClean="0"/>
              <a:t>), </a:t>
            </a:r>
          </a:p>
          <a:p>
            <a:r>
              <a:rPr lang="cs-CZ" dirty="0" smtClean="0"/>
              <a:t>těžko zvladatelné chování žáka (</a:t>
            </a:r>
            <a:r>
              <a:rPr lang="cs-CZ" i="1" dirty="0" err="1" smtClean="0"/>
              <a:t>difficult</a:t>
            </a:r>
            <a:r>
              <a:rPr lang="cs-CZ" i="1" dirty="0" smtClean="0"/>
              <a:t>-to-</a:t>
            </a:r>
            <a:r>
              <a:rPr lang="cs-CZ" i="1" dirty="0" err="1" smtClean="0"/>
              <a:t>manage</a:t>
            </a:r>
            <a:r>
              <a:rPr lang="cs-CZ" i="1" dirty="0" smtClean="0"/>
              <a:t> </a:t>
            </a:r>
            <a:r>
              <a:rPr lang="cs-CZ" i="1" dirty="0" err="1" smtClean="0"/>
              <a:t>behaviour</a:t>
            </a:r>
            <a:r>
              <a:rPr lang="cs-CZ" dirty="0" smtClean="0"/>
              <a:t>), </a:t>
            </a:r>
          </a:p>
          <a:p>
            <a:r>
              <a:rPr lang="cs-CZ" dirty="0" smtClean="0"/>
              <a:t>problémový žák (</a:t>
            </a:r>
            <a:r>
              <a:rPr lang="cs-CZ" i="1" dirty="0" err="1" smtClean="0"/>
              <a:t>problem</a:t>
            </a:r>
            <a:r>
              <a:rPr lang="cs-CZ" i="1" dirty="0" smtClean="0"/>
              <a:t> pupil</a:t>
            </a:r>
            <a:r>
              <a:rPr lang="cs-CZ" dirty="0" smtClean="0"/>
              <a:t>), </a:t>
            </a:r>
          </a:p>
          <a:p>
            <a:r>
              <a:rPr lang="cs-CZ" dirty="0" smtClean="0"/>
              <a:t>obtížně vzdělavatelný žák (</a:t>
            </a:r>
            <a:r>
              <a:rPr lang="cs-CZ" i="1" dirty="0" err="1" smtClean="0"/>
              <a:t>difficult</a:t>
            </a:r>
            <a:r>
              <a:rPr lang="cs-CZ" i="1" dirty="0" smtClean="0"/>
              <a:t>-to-</a:t>
            </a:r>
            <a:r>
              <a:rPr lang="cs-CZ" i="1" dirty="0" err="1" smtClean="0"/>
              <a:t>teach</a:t>
            </a:r>
            <a:r>
              <a:rPr lang="cs-CZ" i="1" dirty="0" smtClean="0"/>
              <a:t> pupil</a:t>
            </a:r>
            <a:r>
              <a:rPr lang="cs-CZ" dirty="0" smtClean="0"/>
              <a:t>) </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KONTEXTY PROBLÉMOVÉHO CHOVÁNÍ </a:t>
            </a:r>
            <a:endParaRPr lang="cs-CZ" dirty="0"/>
          </a:p>
        </p:txBody>
      </p:sp>
      <p:sp>
        <p:nvSpPr>
          <p:cNvPr id="3" name="Zástupný symbol pro obsah 2"/>
          <p:cNvSpPr>
            <a:spLocks noGrp="1"/>
          </p:cNvSpPr>
          <p:nvPr>
            <p:ph idx="1"/>
          </p:nvPr>
        </p:nvSpPr>
        <p:spPr/>
        <p:txBody>
          <a:bodyPr/>
          <a:lstStyle/>
          <a:p>
            <a:r>
              <a:rPr lang="cs-CZ" dirty="0" smtClean="0"/>
              <a:t>MULTIFAKTORIÁLNÍ ETILOGIE </a:t>
            </a:r>
          </a:p>
          <a:p>
            <a:r>
              <a:rPr lang="cs-CZ" dirty="0" smtClean="0"/>
              <a:t>VÝVOJOVÉ HLEDISKO </a:t>
            </a:r>
          </a:p>
          <a:p>
            <a:r>
              <a:rPr lang="cs-CZ" dirty="0" smtClean="0"/>
              <a:t>PROBLÉMOVÉ CHOVÁNÍ versus PORUCHY CHOVÁNÍ (diagnostické rozlišení)</a:t>
            </a:r>
          </a:p>
          <a:p>
            <a:r>
              <a:rPr lang="cs-CZ" dirty="0" smtClean="0"/>
              <a:t>KONTEXT AKTUÁLNÍ ŽIVOTNÍ SITUACE DÍTĚTE </a:t>
            </a: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043608" y="623996"/>
            <a:ext cx="8100392"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rgbClr val="000000"/>
                </a:solidFill>
                <a:effectLst/>
                <a:latin typeface="Times New Roman" pitchFamily="18" charset="0"/>
                <a:cs typeface="Times New Roman" pitchFamily="18" charset="0"/>
              </a:rPr>
              <a:t>Hodnocení chování žáka jako problémového ve školním prostředí, by mělo vycházet z těchto aspektů:</a:t>
            </a:r>
          </a:p>
          <a:p>
            <a:pPr marL="0" marR="0" lvl="0" indent="3048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2400" b="0" i="0" u="none" strike="noStrike" cap="none" normalizeH="0" baseline="0" dirty="0" smtClean="0">
                <a:ln>
                  <a:noFill/>
                </a:ln>
                <a:solidFill>
                  <a:srgbClr val="000000"/>
                </a:solidFill>
                <a:effectLst/>
                <a:latin typeface="Times New Roman" pitchFamily="18" charset="0"/>
                <a:cs typeface="Times New Roman" pitchFamily="18" charset="0"/>
              </a:rPr>
              <a:t>funkce problémového chování </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2400" b="0" i="0" u="none" strike="noStrike" cap="none" normalizeH="0" baseline="0" dirty="0" smtClean="0">
                <a:ln>
                  <a:noFill/>
                </a:ln>
                <a:solidFill>
                  <a:srgbClr val="000000"/>
                </a:solidFill>
                <a:effectLst/>
                <a:latin typeface="Times New Roman" pitchFamily="18" charset="0"/>
                <a:cs typeface="Times New Roman" pitchFamily="18" charset="0"/>
              </a:rPr>
              <a:t>smysl projevů chování z pohledu vývojových úkolů dítěte</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2400" b="0" i="0" u="none" strike="noStrike" cap="none" normalizeH="0" baseline="0" dirty="0" smtClean="0">
                <a:ln>
                  <a:noFill/>
                </a:ln>
                <a:solidFill>
                  <a:srgbClr val="000000"/>
                </a:solidFill>
                <a:effectLst/>
                <a:latin typeface="Times New Roman" pitchFamily="18" charset="0"/>
                <a:cs typeface="Times New Roman" pitchFamily="18" charset="0"/>
              </a:rPr>
              <a:t>prožívání dítěte</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2400" b="0" i="0" u="none" strike="noStrike" cap="none" normalizeH="0" baseline="0" dirty="0" smtClean="0">
                <a:ln>
                  <a:noFill/>
                </a:ln>
                <a:solidFill>
                  <a:srgbClr val="000000"/>
                </a:solidFill>
                <a:effectLst/>
                <a:latin typeface="Times New Roman" pitchFamily="18" charset="0"/>
                <a:cs typeface="Times New Roman" pitchFamily="18" charset="0"/>
              </a:rPr>
              <a:t>prožívání učitele</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2400" b="0" i="0" u="none" strike="noStrike" cap="none" normalizeH="0" baseline="0" dirty="0" smtClean="0">
                <a:ln>
                  <a:noFill/>
                </a:ln>
                <a:solidFill>
                  <a:srgbClr val="000000"/>
                </a:solidFill>
                <a:effectLst/>
                <a:latin typeface="Times New Roman" pitchFamily="18" charset="0"/>
                <a:cs typeface="Times New Roman" pitchFamily="18" charset="0"/>
              </a:rPr>
              <a:t>kvalita vztahu učitel – žák</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2400" b="0" i="0" u="none" strike="noStrike" cap="none" normalizeH="0" baseline="0" dirty="0" smtClean="0">
                <a:ln>
                  <a:noFill/>
                </a:ln>
                <a:solidFill>
                  <a:srgbClr val="000000"/>
                </a:solidFill>
                <a:effectLst/>
                <a:latin typeface="Times New Roman" pitchFamily="18" charset="0"/>
                <a:cs typeface="Times New Roman" pitchFamily="18" charset="0"/>
              </a:rPr>
              <a:t>kvalita komunikace mezi aktéry </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2400" b="0" i="0" u="none" strike="noStrike" cap="none" normalizeH="0" baseline="0" dirty="0" smtClean="0">
                <a:ln>
                  <a:noFill/>
                </a:ln>
                <a:solidFill>
                  <a:srgbClr val="000000"/>
                </a:solidFill>
                <a:effectLst/>
                <a:latin typeface="Times New Roman" pitchFamily="18" charset="0"/>
                <a:cs typeface="Times New Roman" pitchFamily="18" charset="0"/>
              </a:rPr>
              <a:t>edukační kontext</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2400" b="0" i="0" u="none" strike="noStrike" cap="none" normalizeH="0" baseline="0" dirty="0" smtClean="0">
                <a:ln>
                  <a:noFill/>
                </a:ln>
                <a:solidFill>
                  <a:srgbClr val="000000"/>
                </a:solidFill>
                <a:effectLst/>
                <a:latin typeface="Times New Roman" pitchFamily="18" charset="0"/>
                <a:cs typeface="Times New Roman" pitchFamily="18" charset="0"/>
              </a:rPr>
              <a:t>klima v dané třídě</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2400" b="0" i="0" u="none" strike="noStrike" cap="none" normalizeH="0" baseline="0" dirty="0" smtClean="0">
                <a:ln>
                  <a:noFill/>
                </a:ln>
                <a:solidFill>
                  <a:srgbClr val="000000"/>
                </a:solidFill>
                <a:effectLst/>
                <a:latin typeface="Times New Roman" pitchFamily="18" charset="0"/>
                <a:cs typeface="Times New Roman" pitchFamily="18" charset="0"/>
              </a:rPr>
              <a:t>reakce vrstevníků </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2400" b="0" i="0" u="none" strike="noStrike" cap="none" normalizeH="0" baseline="0" dirty="0" smtClean="0">
                <a:ln>
                  <a:noFill/>
                </a:ln>
                <a:solidFill>
                  <a:srgbClr val="000000"/>
                </a:solidFill>
                <a:effectLst/>
                <a:latin typeface="Times New Roman" pitchFamily="18" charset="0"/>
                <a:cs typeface="Times New Roman" pitchFamily="18" charset="0"/>
              </a:rPr>
              <a:t>kvalita spolupráce s rodinou dítěte</a:t>
            </a:r>
          </a:p>
          <a:p>
            <a:pPr marL="0" marR="0" lvl="0" indent="0" algn="l" defTabSz="914400" rtl="0" eaLnBrk="0" fontAlgn="base" latinLnBrk="0" hangingPunct="0">
              <a:lnSpc>
                <a:spcPct val="100000"/>
              </a:lnSpc>
              <a:spcBef>
                <a:spcPct val="0"/>
              </a:spcBef>
              <a:spcAft>
                <a:spcPct val="0"/>
              </a:spcAft>
              <a:buClrTx/>
              <a:buSzTx/>
              <a:buFontTx/>
              <a:buChar char="•"/>
              <a:tabLst/>
            </a:pPr>
            <a:endParaRPr lang="cs-CZ" dirty="0" smtClean="0">
              <a:solidFill>
                <a:srgbClr val="000000"/>
              </a:solidFill>
              <a:latin typeface="Times New Roman" pitchFamily="18" charset="0"/>
              <a:ea typeface="Geneva CE"/>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cs-CZ" sz="1200" b="0" i="0" u="none" strike="noStrike" cap="none" normalizeH="0" baseline="0" dirty="0" smtClean="0">
              <a:ln>
                <a:noFill/>
              </a:ln>
              <a:solidFill>
                <a:srgbClr val="000000"/>
              </a:solidFill>
              <a:effectLst/>
              <a:latin typeface="Times New Roman" pitchFamily="18" charset="0"/>
              <a:ea typeface="Geneva CE"/>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rgbClr val="000000"/>
                </a:solidFill>
                <a:effectLst/>
                <a:latin typeface="Times New Roman" pitchFamily="18" charset="0"/>
                <a:ea typeface="Geneva CE"/>
                <a:cs typeface="Times New Roman" pitchFamily="18" charset="0"/>
              </a:rPr>
              <a:t>Tento přehled nám může být nápomocen při komplexnějším vyhodnocení projevů v chování žáka a představuje vodítko, jak se nenechat strhnout rychlými soudy, často jen na základě vnějších projevů, bez zvážení širšího kontextu situace</a:t>
            </a:r>
            <a:r>
              <a:rPr kumimoji="0" lang="cs-CZ" sz="1050" b="0" i="0" u="none" strike="noStrike" cap="none" normalizeH="0" baseline="0" dirty="0" smtClean="0">
                <a:ln>
                  <a:noFill/>
                </a:ln>
                <a:solidFill>
                  <a:schemeClr val="tx1"/>
                </a:solidFill>
                <a:effectLst/>
                <a:latin typeface="Arial" pitchFamily="34" charset="0"/>
                <a:cs typeface="Arial" pitchFamily="34" charset="0"/>
              </a:rPr>
              <a:t> </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istický">
  <a:themeElements>
    <a:clrScheme name="Urbanistický">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istický">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istický">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226</TotalTime>
  <Words>2686</Words>
  <Application>Microsoft Office PowerPoint</Application>
  <PresentationFormat>Předvádění na obrazovce (4:3)</PresentationFormat>
  <Paragraphs>397</Paragraphs>
  <Slides>54</Slides>
  <Notes>2</Notes>
  <HiddenSlides>0</HiddenSlides>
  <MMClips>0</MMClips>
  <ScaleCrop>false</ScaleCrop>
  <HeadingPairs>
    <vt:vector size="4" baseType="variant">
      <vt:variant>
        <vt:lpstr>Motiv</vt:lpstr>
      </vt:variant>
      <vt:variant>
        <vt:i4>1</vt:i4>
      </vt:variant>
      <vt:variant>
        <vt:lpstr>Nadpisy snímků</vt:lpstr>
      </vt:variant>
      <vt:variant>
        <vt:i4>54</vt:i4>
      </vt:variant>
    </vt:vector>
  </HeadingPairs>
  <TitlesOfParts>
    <vt:vector size="55" baseType="lpstr">
      <vt:lpstr>Urbanistický</vt:lpstr>
      <vt:lpstr>  Problémové chování žáků ve škole - diagnostika, intervence  </vt:lpstr>
      <vt:lpstr>Dílčí témata</vt:lpstr>
      <vt:lpstr>Základní literatura ke studiu </vt:lpstr>
      <vt:lpstr>AUTOREFLEXE PEDAGOGA – CVIČENÍ </vt:lpstr>
      <vt:lpstr>Co je to problémové chování? </vt:lpstr>
      <vt:lpstr>Prezentace aplikace PowerPoint</vt:lpstr>
      <vt:lpstr>Terminologie v literatuře </vt:lpstr>
      <vt:lpstr>KONTEXTY PROBLÉMOVÉHO CHOVÁNÍ </vt:lpstr>
      <vt:lpstr>Prezentace aplikace PowerPoint</vt:lpstr>
      <vt:lpstr>Štípek (2011) – Dítě na zabití </vt:lpstr>
      <vt:lpstr> TYPICKÉ PROBLÉMY V CHOVÁNÍ  kazuistiky  -cvičení   MLADŠÍ ŠKOLNÍ VĚK </vt:lpstr>
      <vt:lpstr>Prezentace aplikace PowerPoint</vt:lpstr>
      <vt:lpstr>SPECIFICKÉ PORUCHY CHOVÁNÍ A PORUCHY KONCENTRACE </vt:lpstr>
      <vt:lpstr>Prezentace aplikace PowerPoint</vt:lpstr>
      <vt:lpstr>Terminologie </vt:lpstr>
      <vt:lpstr>Prezentace aplikace PowerPoint</vt:lpstr>
      <vt:lpstr>Spektrum projevů v chování </vt:lpstr>
      <vt:lpstr>Prezentace aplikace PowerPoint</vt:lpstr>
      <vt:lpstr>Prezentace aplikace PowerPoint</vt:lpstr>
      <vt:lpstr>Prezentace aplikace PowerPoint</vt:lpstr>
      <vt:lpstr>Diagnostická kritéria ADHD u dětí a adolescentů podle DSM-IV jsou následující: </vt:lpstr>
      <vt:lpstr>Prezentace aplikace PowerPoint</vt:lpstr>
      <vt:lpstr>Prezentace aplikace PowerPoint</vt:lpstr>
      <vt:lpstr>Vhodný přístup ve škole </vt:lpstr>
      <vt:lpstr>Prezentace aplikace PowerPoint</vt:lpstr>
      <vt:lpstr>Prezentace aplikace PowerPoint</vt:lpstr>
      <vt:lpstr>Struktura přednášky </vt:lpstr>
      <vt:lpstr>Prezentace aplikace PowerPoint</vt:lpstr>
      <vt:lpstr>Děti s PCH jsou silně ohroženou skupinou   </vt:lpstr>
      <vt:lpstr>EPIDEMIOLOGIE</vt:lpstr>
      <vt:lpstr>Co ale nejsou poruchy chování? </vt:lpstr>
      <vt:lpstr>Faktory zvyšující  riziko rozvoje PCH </vt:lpstr>
      <vt:lpstr>Multifaktoriální etiologie </vt:lpstr>
      <vt:lpstr>Jaká diagnostická kritéria se používají? </vt:lpstr>
      <vt:lpstr>Dg. kritéria</vt:lpstr>
      <vt:lpstr>1. Agrese k lidem a ke zvířatům</vt:lpstr>
      <vt:lpstr>2. Destrukce majetku a vlastnictví </vt:lpstr>
      <vt:lpstr>3. Nepoctivost nebo krádeže </vt:lpstr>
      <vt:lpstr>4. Vážné porušování pravidel </vt:lpstr>
      <vt:lpstr>Specifika závažnosti </vt:lpstr>
      <vt:lpstr>Prediktory špatné prognózy</vt:lpstr>
      <vt:lpstr>Základní typy poruch se špatnou prognózou – dle MKN 10</vt:lpstr>
      <vt:lpstr>Prezentace aplikace PowerPoint</vt:lpstr>
      <vt:lpstr>Prezentace aplikace PowerPoint</vt:lpstr>
      <vt:lpstr>Základní typy poruch s lepší prognózou – dle MKN 10</vt:lpstr>
      <vt:lpstr>Pozitivnější prognóza </vt:lpstr>
      <vt:lpstr>Komorbidita </vt:lpstr>
      <vt:lpstr>TERAPIE </vt:lpstr>
      <vt:lpstr>Formy terapie </vt:lpstr>
      <vt:lpstr>KDE HLEDAT POMOC? </vt:lpstr>
      <vt:lpstr>Několik doporučení pro rodiče (Ptáček, 2006) </vt:lpstr>
      <vt:lpstr>Několik doporučení pro rodiče (Ptáček, 2006) </vt:lpstr>
      <vt:lpstr>ZÁKLADNÍ STUDIJNÍ LITERATURA</vt:lpstr>
      <vt:lpstr>ZÁKLADNÍ STUDIJNÍ LITERATURA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Problémové chování žáků ve škole - diagnostika, intervence</dc:title>
  <dc:creator>Pavla Presslerová</dc:creator>
  <cp:lastModifiedBy>Hana Valentová</cp:lastModifiedBy>
  <cp:revision>37</cp:revision>
  <dcterms:created xsi:type="dcterms:W3CDTF">2013-03-10T20:24:10Z</dcterms:created>
  <dcterms:modified xsi:type="dcterms:W3CDTF">2014-09-20T09:13:07Z</dcterms:modified>
</cp:coreProperties>
</file>