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 id="2147483734" r:id="rId2"/>
  </p:sldMasterIdLst>
  <p:notesMasterIdLst>
    <p:notesMasterId r:id="rId133"/>
  </p:notesMasterIdLst>
  <p:handoutMasterIdLst>
    <p:handoutMasterId r:id="rId134"/>
  </p:handoutMasterIdLst>
  <p:sldIdLst>
    <p:sldId id="442" r:id="rId3"/>
    <p:sldId id="422" r:id="rId4"/>
    <p:sldId id="423" r:id="rId5"/>
    <p:sldId id="432" r:id="rId6"/>
    <p:sldId id="333" r:id="rId7"/>
    <p:sldId id="437" r:id="rId8"/>
    <p:sldId id="425" r:id="rId9"/>
    <p:sldId id="435" r:id="rId10"/>
    <p:sldId id="337" r:id="rId11"/>
    <p:sldId id="356" r:id="rId12"/>
    <p:sldId id="339" r:id="rId13"/>
    <p:sldId id="340" r:id="rId14"/>
    <p:sldId id="341" r:id="rId15"/>
    <p:sldId id="343" r:id="rId16"/>
    <p:sldId id="344" r:id="rId17"/>
    <p:sldId id="345" r:id="rId18"/>
    <p:sldId id="385" r:id="rId19"/>
    <p:sldId id="386" r:id="rId20"/>
    <p:sldId id="387" r:id="rId21"/>
    <p:sldId id="389" r:id="rId22"/>
    <p:sldId id="390" r:id="rId23"/>
    <p:sldId id="440" r:id="rId24"/>
    <p:sldId id="391" r:id="rId25"/>
    <p:sldId id="392" r:id="rId26"/>
    <p:sldId id="393" r:id="rId27"/>
    <p:sldId id="394" r:id="rId28"/>
    <p:sldId id="395" r:id="rId29"/>
    <p:sldId id="396" r:id="rId30"/>
    <p:sldId id="397" r:id="rId31"/>
    <p:sldId id="398" r:id="rId32"/>
    <p:sldId id="399" r:id="rId33"/>
    <p:sldId id="400" r:id="rId34"/>
    <p:sldId id="401" r:id="rId35"/>
    <p:sldId id="402" r:id="rId36"/>
    <p:sldId id="403" r:id="rId37"/>
    <p:sldId id="404" r:id="rId38"/>
    <p:sldId id="405" r:id="rId39"/>
    <p:sldId id="406" r:id="rId40"/>
    <p:sldId id="407" r:id="rId41"/>
    <p:sldId id="411" r:id="rId42"/>
    <p:sldId id="415" r:id="rId43"/>
    <p:sldId id="419" r:id="rId44"/>
    <p:sldId id="427" r:id="rId45"/>
    <p:sldId id="349" r:id="rId46"/>
    <p:sldId id="428" r:id="rId47"/>
    <p:sldId id="350" r:id="rId48"/>
    <p:sldId id="351" r:id="rId49"/>
    <p:sldId id="352" r:id="rId50"/>
    <p:sldId id="353" r:id="rId51"/>
    <p:sldId id="354" r:id="rId52"/>
    <p:sldId id="348" r:id="rId53"/>
    <p:sldId id="357" r:id="rId54"/>
    <p:sldId id="358" r:id="rId55"/>
    <p:sldId id="359" r:id="rId56"/>
    <p:sldId id="360" r:id="rId57"/>
    <p:sldId id="361" r:id="rId58"/>
    <p:sldId id="362" r:id="rId59"/>
    <p:sldId id="363" r:id="rId60"/>
    <p:sldId id="364" r:id="rId61"/>
    <p:sldId id="365" r:id="rId62"/>
    <p:sldId id="366" r:id="rId63"/>
    <p:sldId id="367" r:id="rId64"/>
    <p:sldId id="368" r:id="rId65"/>
    <p:sldId id="369" r:id="rId66"/>
    <p:sldId id="370" r:id="rId67"/>
    <p:sldId id="371" r:id="rId68"/>
    <p:sldId id="372" r:id="rId69"/>
    <p:sldId id="373" r:id="rId70"/>
    <p:sldId id="374" r:id="rId71"/>
    <p:sldId id="375" r:id="rId72"/>
    <p:sldId id="376" r:id="rId73"/>
    <p:sldId id="377" r:id="rId74"/>
    <p:sldId id="378" r:id="rId75"/>
    <p:sldId id="379" r:id="rId76"/>
    <p:sldId id="380" r:id="rId77"/>
    <p:sldId id="381" r:id="rId78"/>
    <p:sldId id="382" r:id="rId79"/>
    <p:sldId id="383" r:id="rId80"/>
    <p:sldId id="384" r:id="rId81"/>
    <p:sldId id="426" r:id="rId82"/>
    <p:sldId id="259" r:id="rId83"/>
    <p:sldId id="297" r:id="rId84"/>
    <p:sldId id="298" r:id="rId85"/>
    <p:sldId id="300" r:id="rId86"/>
    <p:sldId id="301" r:id="rId87"/>
    <p:sldId id="302" r:id="rId88"/>
    <p:sldId id="303" r:id="rId89"/>
    <p:sldId id="306" r:id="rId90"/>
    <p:sldId id="308" r:id="rId91"/>
    <p:sldId id="310" r:id="rId92"/>
    <p:sldId id="312" r:id="rId93"/>
    <p:sldId id="260" r:id="rId94"/>
    <p:sldId id="265" r:id="rId95"/>
    <p:sldId id="266" r:id="rId96"/>
    <p:sldId id="278" r:id="rId97"/>
    <p:sldId id="313" r:id="rId98"/>
    <p:sldId id="429" r:id="rId99"/>
    <p:sldId id="314" r:id="rId100"/>
    <p:sldId id="315" r:id="rId101"/>
    <p:sldId id="316" r:id="rId102"/>
    <p:sldId id="317" r:id="rId103"/>
    <p:sldId id="318" r:id="rId104"/>
    <p:sldId id="319" r:id="rId105"/>
    <p:sldId id="320" r:id="rId106"/>
    <p:sldId id="321" r:id="rId107"/>
    <p:sldId id="322" r:id="rId108"/>
    <p:sldId id="323" r:id="rId109"/>
    <p:sldId id="324" r:id="rId110"/>
    <p:sldId id="325" r:id="rId111"/>
    <p:sldId id="326" r:id="rId112"/>
    <p:sldId id="327" r:id="rId113"/>
    <p:sldId id="328" r:id="rId114"/>
    <p:sldId id="329" r:id="rId115"/>
    <p:sldId id="330" r:id="rId116"/>
    <p:sldId id="331" r:id="rId117"/>
    <p:sldId id="430" r:id="rId118"/>
    <p:sldId id="424" r:id="rId119"/>
    <p:sldId id="431" r:id="rId120"/>
    <p:sldId id="332" r:id="rId121"/>
    <p:sldId id="288" r:id="rId122"/>
    <p:sldId id="289" r:id="rId123"/>
    <p:sldId id="290" r:id="rId124"/>
    <p:sldId id="291" r:id="rId125"/>
    <p:sldId id="433" r:id="rId126"/>
    <p:sldId id="436" r:id="rId127"/>
    <p:sldId id="439" r:id="rId128"/>
    <p:sldId id="441" r:id="rId129"/>
    <p:sldId id="438" r:id="rId130"/>
    <p:sldId id="292" r:id="rId131"/>
    <p:sldId id="293" r:id="rId132"/>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50" autoAdjust="0"/>
    <p:restoredTop sz="86450" autoAdjust="0"/>
  </p:normalViewPr>
  <p:slideViewPr>
    <p:cSldViewPr snapToGrid="0">
      <p:cViewPr>
        <p:scale>
          <a:sx n="70" d="100"/>
          <a:sy n="70" d="100"/>
        </p:scale>
        <p:origin x="-1152"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notesMaster" Target="notesMasters/notesMaster1.xml"/><Relationship Id="rId138"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13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cs-CZ"/>
          </a:p>
        </p:txBody>
      </p:sp>
      <p:sp>
        <p:nvSpPr>
          <p:cNvPr id="5120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cs-CZ"/>
          </a:p>
        </p:txBody>
      </p:sp>
      <p:sp>
        <p:nvSpPr>
          <p:cNvPr id="51204"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r>
              <a:rPr lang="cs-CZ"/>
              <a:t>GPS ČR 2008</a:t>
            </a:r>
          </a:p>
        </p:txBody>
      </p:sp>
      <p:sp>
        <p:nvSpPr>
          <p:cNvPr id="51205"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5465521-816F-4CB4-9595-AAE96FF896E9}" type="slidenum">
              <a:rPr lang="cs-CZ"/>
              <a:pPr>
                <a:defRPr/>
              </a:pPr>
              <a:t>‹#›</a:t>
            </a:fld>
            <a:endParaRPr lang="cs-CZ"/>
          </a:p>
        </p:txBody>
      </p:sp>
    </p:spTree>
    <p:extLst>
      <p:ext uri="{BB962C8B-B14F-4D97-AF65-F5344CB8AC3E}">
        <p14:creationId xmlns:p14="http://schemas.microsoft.com/office/powerpoint/2010/main" val="4283584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7171"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Klepnutím lze upravit styly předlohy textu.</a:t>
            </a:r>
          </a:p>
          <a:p>
            <a:pPr lvl="1"/>
            <a:r>
              <a:rPr lang="en-US" noProof="0" smtClean="0"/>
              <a:t>Druhá úroveň</a:t>
            </a:r>
          </a:p>
          <a:p>
            <a:pPr lvl="2"/>
            <a:r>
              <a:rPr lang="en-US" noProof="0" smtClean="0"/>
              <a:t>Třetí úroveň</a:t>
            </a:r>
          </a:p>
          <a:p>
            <a:pPr lvl="3"/>
            <a:r>
              <a:rPr lang="en-US" noProof="0" smtClean="0"/>
              <a:t>Čtvrtá úroveň</a:t>
            </a:r>
          </a:p>
          <a:p>
            <a:pPr lvl="4"/>
            <a:r>
              <a:rPr lang="en-US" noProof="0" smtClean="0"/>
              <a:t>Pátá úroveň</a:t>
            </a:r>
          </a:p>
        </p:txBody>
      </p:sp>
      <p:sp>
        <p:nvSpPr>
          <p:cNvPr id="717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r>
              <a:rPr lang="en-US"/>
              <a:t>GPS ČR 2008</a:t>
            </a:r>
          </a:p>
        </p:txBody>
      </p:sp>
      <p:sp>
        <p:nvSpPr>
          <p:cNvPr id="717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D7CFDD49-541D-48EB-B2A6-772CEC31E07A}" type="slidenum">
              <a:rPr lang="en-US"/>
              <a:pPr>
                <a:defRPr/>
              </a:pPr>
              <a:t>‹#›</a:t>
            </a:fld>
            <a:endParaRPr lang="en-US"/>
          </a:p>
        </p:txBody>
      </p:sp>
    </p:spTree>
    <p:extLst>
      <p:ext uri="{BB962C8B-B14F-4D97-AF65-F5344CB8AC3E}">
        <p14:creationId xmlns:p14="http://schemas.microsoft.com/office/powerpoint/2010/main" val="416279931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3A7B55FF-629B-457D-A310-621E0BE0DD42}" type="slidenum">
              <a:rPr lang="en-US" smtClean="0"/>
              <a:pPr/>
              <a:t>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0D30FA3-0927-4414-A275-7901288AF23E}" type="slidenum">
              <a:rPr lang="en-US" smtClean="0"/>
              <a:pPr/>
              <a:t>27</a:t>
            </a:fld>
            <a:endParaRPr lang="en-US" smtClean="0"/>
          </a:p>
        </p:txBody>
      </p:sp>
      <p:sp>
        <p:nvSpPr>
          <p:cNvPr id="59395" name="Rectangle 2"/>
          <p:cNvSpPr>
            <a:spLocks noGrp="1" noRot="1" noChangeAspect="1" noChangeArrowheads="1" noTextEdit="1"/>
          </p:cNvSpPr>
          <p:nvPr>
            <p:ph type="sldImg"/>
          </p:nvPr>
        </p:nvSpPr>
        <p:spPr>
          <a:xfrm>
            <a:off x="992188" y="768350"/>
            <a:ext cx="5114925" cy="3836988"/>
          </a:xfrm>
          <a:ln/>
        </p:spPr>
      </p:sp>
      <p:sp>
        <p:nvSpPr>
          <p:cNvPr id="59396"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23F59CF-FF68-456D-B9B8-0718082C5AE9}" type="slidenum">
              <a:rPr lang="en-US" smtClean="0"/>
              <a:pPr/>
              <a:t>28</a:t>
            </a:fld>
            <a:endParaRPr lang="en-US" smtClean="0"/>
          </a:p>
        </p:txBody>
      </p:sp>
      <p:sp>
        <p:nvSpPr>
          <p:cNvPr id="60419" name="Rectangle 2"/>
          <p:cNvSpPr>
            <a:spLocks noGrp="1" noRot="1" noChangeAspect="1" noChangeArrowheads="1" noTextEdit="1"/>
          </p:cNvSpPr>
          <p:nvPr>
            <p:ph type="sldImg"/>
          </p:nvPr>
        </p:nvSpPr>
        <p:spPr>
          <a:xfrm>
            <a:off x="992188" y="768350"/>
            <a:ext cx="5114925" cy="3836988"/>
          </a:xfrm>
          <a:ln/>
        </p:spPr>
      </p:sp>
      <p:sp>
        <p:nvSpPr>
          <p:cNvPr id="60420"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1B5E909-F303-4137-B87E-E0C09E6C4E45}" type="slidenum">
              <a:rPr lang="en-US" smtClean="0"/>
              <a:pPr/>
              <a:t>29</a:t>
            </a:fld>
            <a:endParaRPr lang="en-US" smtClean="0"/>
          </a:p>
        </p:txBody>
      </p:sp>
      <p:sp>
        <p:nvSpPr>
          <p:cNvPr id="61443" name="Rectangle 2"/>
          <p:cNvSpPr>
            <a:spLocks noGrp="1" noRot="1" noChangeAspect="1" noChangeArrowheads="1" noTextEdit="1"/>
          </p:cNvSpPr>
          <p:nvPr>
            <p:ph type="sldImg"/>
          </p:nvPr>
        </p:nvSpPr>
        <p:spPr>
          <a:xfrm>
            <a:off x="992188" y="768350"/>
            <a:ext cx="5114925" cy="3836988"/>
          </a:xfrm>
          <a:ln/>
        </p:spPr>
      </p:sp>
      <p:sp>
        <p:nvSpPr>
          <p:cNvPr id="61444"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886268E-64C2-4B1A-9ED0-029EE0D26518}" type="slidenum">
              <a:rPr lang="en-US" smtClean="0"/>
              <a:pPr/>
              <a:t>30</a:t>
            </a:fld>
            <a:endParaRPr lang="en-US" smtClean="0"/>
          </a:p>
        </p:txBody>
      </p:sp>
      <p:sp>
        <p:nvSpPr>
          <p:cNvPr id="62467" name="Rectangle 2"/>
          <p:cNvSpPr>
            <a:spLocks noGrp="1" noRot="1" noChangeAspect="1" noChangeArrowheads="1" noTextEdit="1"/>
          </p:cNvSpPr>
          <p:nvPr>
            <p:ph type="sldImg"/>
          </p:nvPr>
        </p:nvSpPr>
        <p:spPr>
          <a:xfrm>
            <a:off x="992188" y="768350"/>
            <a:ext cx="5114925" cy="3836988"/>
          </a:xfrm>
          <a:ln/>
        </p:spPr>
      </p:sp>
      <p:sp>
        <p:nvSpPr>
          <p:cNvPr id="62468"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81C3D5E-F91A-435A-95EB-C3B78CF9CEF7}" type="slidenum">
              <a:rPr lang="en-US" smtClean="0"/>
              <a:pPr/>
              <a:t>31</a:t>
            </a:fld>
            <a:endParaRPr lang="en-US" smtClean="0"/>
          </a:p>
        </p:txBody>
      </p:sp>
      <p:sp>
        <p:nvSpPr>
          <p:cNvPr id="63491" name="Rectangle 2"/>
          <p:cNvSpPr>
            <a:spLocks noGrp="1" noRot="1" noChangeAspect="1" noChangeArrowheads="1" noTextEdit="1"/>
          </p:cNvSpPr>
          <p:nvPr>
            <p:ph type="sldImg"/>
          </p:nvPr>
        </p:nvSpPr>
        <p:spPr>
          <a:xfrm>
            <a:off x="992188" y="768350"/>
            <a:ext cx="5114925" cy="3836988"/>
          </a:xfrm>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0A832C9-D9BE-4E17-93BF-86BCBFFC4A08}" type="slidenum">
              <a:rPr lang="en-US" smtClean="0"/>
              <a:pPr/>
              <a:t>32</a:t>
            </a:fld>
            <a:endParaRPr lang="en-US" smtClean="0"/>
          </a:p>
        </p:txBody>
      </p:sp>
      <p:sp>
        <p:nvSpPr>
          <p:cNvPr id="64515" name="Rectangle 2"/>
          <p:cNvSpPr>
            <a:spLocks noGrp="1" noRot="1" noChangeAspect="1" noChangeArrowheads="1" noTextEdit="1"/>
          </p:cNvSpPr>
          <p:nvPr>
            <p:ph type="sldImg"/>
          </p:nvPr>
        </p:nvSpPr>
        <p:spPr>
          <a:xfrm>
            <a:off x="992188" y="768350"/>
            <a:ext cx="5114925" cy="3836988"/>
          </a:xfrm>
          <a:ln/>
        </p:spPr>
      </p:sp>
      <p:sp>
        <p:nvSpPr>
          <p:cNvPr id="64516"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AAC77ACB-47E9-4129-9904-22D9F6B3CADD}" type="slidenum">
              <a:rPr lang="en-US" smtClean="0"/>
              <a:pPr/>
              <a:t>33</a:t>
            </a:fld>
            <a:endParaRPr lang="en-US" smtClean="0"/>
          </a:p>
        </p:txBody>
      </p:sp>
      <p:sp>
        <p:nvSpPr>
          <p:cNvPr id="65539" name="Rectangle 2"/>
          <p:cNvSpPr>
            <a:spLocks noGrp="1" noRot="1" noChangeAspect="1" noChangeArrowheads="1" noTextEdit="1"/>
          </p:cNvSpPr>
          <p:nvPr>
            <p:ph type="sldImg"/>
          </p:nvPr>
        </p:nvSpPr>
        <p:spPr>
          <a:xfrm>
            <a:off x="992188" y="768350"/>
            <a:ext cx="5114925" cy="3836988"/>
          </a:xfrm>
          <a:ln/>
        </p:spPr>
      </p:sp>
      <p:sp>
        <p:nvSpPr>
          <p:cNvPr id="65540"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C058159-9104-4CF6-9512-806A0DA17AD9}" type="slidenum">
              <a:rPr lang="en-US" smtClean="0"/>
              <a:pPr/>
              <a:t>34</a:t>
            </a:fld>
            <a:endParaRPr lang="en-US" smtClean="0"/>
          </a:p>
        </p:txBody>
      </p:sp>
      <p:sp>
        <p:nvSpPr>
          <p:cNvPr id="66563" name="Rectangle 2"/>
          <p:cNvSpPr>
            <a:spLocks noGrp="1" noRot="1" noChangeAspect="1" noChangeArrowheads="1" noTextEdit="1"/>
          </p:cNvSpPr>
          <p:nvPr>
            <p:ph type="sldImg"/>
          </p:nvPr>
        </p:nvSpPr>
        <p:spPr>
          <a:xfrm>
            <a:off x="992188" y="768350"/>
            <a:ext cx="5114925" cy="3836988"/>
          </a:xfrm>
          <a:ln/>
        </p:spPr>
      </p:sp>
      <p:sp>
        <p:nvSpPr>
          <p:cNvPr id="66564"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830338F-141C-4C6F-A026-3FD12E0C0ED5}" type="slidenum">
              <a:rPr lang="en-US" smtClean="0"/>
              <a:pPr/>
              <a:t>35</a:t>
            </a:fld>
            <a:endParaRPr lang="en-US" smtClean="0"/>
          </a:p>
        </p:txBody>
      </p:sp>
      <p:sp>
        <p:nvSpPr>
          <p:cNvPr id="67587" name="Rectangle 2"/>
          <p:cNvSpPr>
            <a:spLocks noGrp="1" noRot="1" noChangeAspect="1" noChangeArrowheads="1" noTextEdit="1"/>
          </p:cNvSpPr>
          <p:nvPr>
            <p:ph type="sldImg"/>
          </p:nvPr>
        </p:nvSpPr>
        <p:spPr>
          <a:xfrm>
            <a:off x="992188" y="768350"/>
            <a:ext cx="5114925" cy="3836988"/>
          </a:xfrm>
          <a:ln/>
        </p:spPr>
      </p:sp>
      <p:sp>
        <p:nvSpPr>
          <p:cNvPr id="67588" name="Rectangle 3"/>
          <p:cNvSpPr>
            <a:spLocks noGrp="1" noChangeArrowheads="1"/>
          </p:cNvSpPr>
          <p:nvPr>
            <p:ph type="body" idx="1"/>
          </p:nvPr>
        </p:nvSpPr>
        <p:spPr>
          <a:noFill/>
          <a:ln/>
        </p:spPr>
        <p:txBody>
          <a:bodyPr/>
          <a:lstStyle/>
          <a:p>
            <a:pPr eaLnBrk="1" hangingPunct="1"/>
            <a:r>
              <a:rPr lang="cs-CZ" smtClean="0"/>
              <a:t>Analgetika, sedativa, hypnotika, anxiolytika a další</a:t>
            </a:r>
          </a:p>
          <a:p>
            <a:pPr eaLnBrk="1" hangingPunct="1"/>
            <a:r>
              <a:rPr lang="cs-CZ" smtClean="0"/>
              <a:t>Tablety, tekutina</a:t>
            </a:r>
          </a:p>
          <a:p>
            <a:pPr eaLnBrk="1" hangingPunct="1"/>
            <a:r>
              <a:rPr lang="cs-CZ" smtClean="0"/>
              <a:t>Užití ústně nebo injekčně do svalu/nitrožilně</a:t>
            </a:r>
          </a:p>
          <a:p>
            <a:pPr eaLnBrk="1" hangingPunct="1"/>
            <a:r>
              <a:rPr lang="cs-CZ" smtClean="0"/>
              <a:t>Doplněk jiných látek: zvýraznění euforizujícího účinku alkoholu nebo opioidů/zvýraznění stimulujícího účinku kokainu ap.</a:t>
            </a:r>
            <a:endParaRPr lang="en-US" smtClean="0"/>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0E413E1-E029-4BE7-B5BE-D8B8BA1B4EAC}" type="slidenum">
              <a:rPr lang="en-US" smtClean="0"/>
              <a:pPr/>
              <a:t>36</a:t>
            </a:fld>
            <a:endParaRPr lang="en-US" smtClean="0"/>
          </a:p>
        </p:txBody>
      </p:sp>
      <p:sp>
        <p:nvSpPr>
          <p:cNvPr id="68611" name="Rectangle 2"/>
          <p:cNvSpPr>
            <a:spLocks noGrp="1" noRot="1" noChangeAspect="1" noChangeArrowheads="1" noTextEdit="1"/>
          </p:cNvSpPr>
          <p:nvPr>
            <p:ph type="sldImg"/>
          </p:nvPr>
        </p:nvSpPr>
        <p:spPr>
          <a:xfrm>
            <a:off x="992188" y="768350"/>
            <a:ext cx="5114925" cy="3836988"/>
          </a:xfrm>
          <a:ln/>
        </p:spPr>
      </p:sp>
      <p:sp>
        <p:nvSpPr>
          <p:cNvPr id="68612"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960197D-0524-4E09-9C5F-12D961F1E0E7}" type="slidenum">
              <a:rPr lang="en-US" smtClean="0"/>
              <a:pPr/>
              <a:t>18</a:t>
            </a:fld>
            <a:endParaRPr lang="en-US" smtClean="0"/>
          </a:p>
        </p:txBody>
      </p:sp>
      <p:sp>
        <p:nvSpPr>
          <p:cNvPr id="50179" name="Rectangle 2"/>
          <p:cNvSpPr>
            <a:spLocks noGrp="1" noRot="1" noChangeAspect="1" noChangeArrowheads="1" noTextEdit="1"/>
          </p:cNvSpPr>
          <p:nvPr>
            <p:ph type="sldImg"/>
          </p:nvPr>
        </p:nvSpPr>
        <p:spPr>
          <a:xfrm>
            <a:off x="992188" y="768350"/>
            <a:ext cx="5114925" cy="3836988"/>
          </a:xfrm>
          <a:ln/>
        </p:spPr>
      </p:sp>
      <p:sp>
        <p:nvSpPr>
          <p:cNvPr id="50180" name="Rectangle 3"/>
          <p:cNvSpPr>
            <a:spLocks noGrp="1" noChangeArrowheads="1"/>
          </p:cNvSpPr>
          <p:nvPr>
            <p:ph type="body" idx="1"/>
          </p:nvPr>
        </p:nvSpPr>
        <p:spPr>
          <a:noFill/>
          <a:ln/>
        </p:spPr>
        <p:txBody>
          <a:bodyPr/>
          <a:lstStyle/>
          <a:p>
            <a:pPr marL="228600" indent="-228600" eaLnBrk="1" hangingPunct="1"/>
            <a:r>
              <a:rPr lang="cs-CZ" smtClean="0"/>
              <a:t>Potenciál pro závislost: jak rychle a snadno se při opakovaném užívání rozvíjí závislost. Důležitou roli v tomto procesu hrají tyto faktory:</a:t>
            </a:r>
          </a:p>
          <a:p>
            <a:pPr marL="228600" indent="-228600" eaLnBrk="1" hangingPunct="1">
              <a:buFontTx/>
              <a:buChar char="•"/>
            </a:pPr>
            <a:r>
              <a:rPr lang="cs-CZ" smtClean="0"/>
              <a:t>Přínos pro uživatele</a:t>
            </a:r>
          </a:p>
          <a:p>
            <a:pPr marL="228600" indent="-228600" eaLnBrk="1" hangingPunct="1">
              <a:buFontTx/>
              <a:buChar char="•"/>
            </a:pPr>
            <a:r>
              <a:rPr lang="cs-CZ" smtClean="0"/>
              <a:t>Rychlost účinku po užití látky</a:t>
            </a:r>
          </a:p>
          <a:p>
            <a:pPr marL="228600" indent="-228600" eaLnBrk="1" hangingPunct="1">
              <a:buFontTx/>
              <a:buChar char="•"/>
            </a:pPr>
            <a:r>
              <a:rPr lang="cs-CZ" smtClean="0"/>
              <a:t>Spolehlivost s jakou se účinek dostaví</a:t>
            </a:r>
          </a:p>
          <a:p>
            <a:pPr marL="228600" indent="-228600" eaLnBrk="1" hangingPunct="1">
              <a:buFontTx/>
              <a:buChar char="•"/>
            </a:pPr>
            <a:r>
              <a:rPr lang="cs-CZ" smtClean="0"/>
              <a:t>Rychlost, s jakou se rozvíjí tolerance</a:t>
            </a:r>
          </a:p>
          <a:p>
            <a:pPr marL="228600" indent="-228600" eaLnBrk="1" hangingPunct="1">
              <a:buFontTx/>
              <a:buChar char="•"/>
            </a:pPr>
            <a:r>
              <a:rPr lang="cs-CZ" smtClean="0"/>
              <a:t>Rychlost, s jakou se objeví odvykací syndrom</a:t>
            </a:r>
          </a:p>
          <a:p>
            <a:pPr marL="228600" indent="-228600" eaLnBrk="1" hangingPunct="1">
              <a:buFontTx/>
              <a:buChar char="•"/>
            </a:pPr>
            <a:r>
              <a:rPr lang="cs-CZ" smtClean="0"/>
              <a:t>Rychlost vyloučení drogy z těla</a:t>
            </a:r>
          </a:p>
          <a:p>
            <a:pPr marL="228600" indent="-228600"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6F5B552-BEA7-478F-BC0F-C680B4055B1F}" type="slidenum">
              <a:rPr lang="en-US" smtClean="0"/>
              <a:pPr/>
              <a:t>37</a:t>
            </a:fld>
            <a:endParaRPr lang="en-US" smtClean="0"/>
          </a:p>
        </p:txBody>
      </p:sp>
      <p:sp>
        <p:nvSpPr>
          <p:cNvPr id="69635" name="Rectangle 2"/>
          <p:cNvSpPr>
            <a:spLocks noGrp="1" noRot="1" noChangeAspect="1" noChangeArrowheads="1" noTextEdit="1"/>
          </p:cNvSpPr>
          <p:nvPr>
            <p:ph type="sldImg"/>
          </p:nvPr>
        </p:nvSpPr>
        <p:spPr>
          <a:xfrm>
            <a:off x="992188" y="768350"/>
            <a:ext cx="5114925" cy="3836988"/>
          </a:xfrm>
          <a:ln/>
        </p:spPr>
      </p:sp>
      <p:sp>
        <p:nvSpPr>
          <p:cNvPr id="69636"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A3529C8D-1CC9-4B62-98CA-B605294351B0}" type="slidenum">
              <a:rPr lang="en-US" smtClean="0"/>
              <a:pPr/>
              <a:t>39</a:t>
            </a:fld>
            <a:endParaRPr lang="en-US" smtClean="0"/>
          </a:p>
        </p:txBody>
      </p:sp>
      <p:sp>
        <p:nvSpPr>
          <p:cNvPr id="70659" name="Rectangle 2"/>
          <p:cNvSpPr>
            <a:spLocks noGrp="1" noRot="1" noChangeAspect="1" noChangeArrowheads="1" noTextEdit="1"/>
          </p:cNvSpPr>
          <p:nvPr>
            <p:ph type="sldImg"/>
          </p:nvPr>
        </p:nvSpPr>
        <p:spPr>
          <a:xfrm>
            <a:off x="992188" y="768350"/>
            <a:ext cx="5114925" cy="3836988"/>
          </a:xfrm>
          <a:ln/>
        </p:spPr>
      </p:sp>
      <p:sp>
        <p:nvSpPr>
          <p:cNvPr id="70660"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C705BFF-9127-4FED-8049-BCD65DC784FE}" type="slidenum">
              <a:rPr lang="en-US" smtClean="0"/>
              <a:pPr/>
              <a:t>40</a:t>
            </a:fld>
            <a:endParaRPr lang="en-US" smtClean="0"/>
          </a:p>
        </p:txBody>
      </p:sp>
      <p:sp>
        <p:nvSpPr>
          <p:cNvPr id="73731" name="Rectangle 2"/>
          <p:cNvSpPr>
            <a:spLocks noGrp="1" noRot="1" noChangeAspect="1" noChangeArrowheads="1" noTextEdit="1"/>
          </p:cNvSpPr>
          <p:nvPr>
            <p:ph type="sldImg"/>
          </p:nvPr>
        </p:nvSpPr>
        <p:spPr>
          <a:xfrm>
            <a:off x="992188" y="768350"/>
            <a:ext cx="5114925" cy="3836988"/>
          </a:xfrm>
          <a:ln/>
        </p:spPr>
      </p:sp>
      <p:sp>
        <p:nvSpPr>
          <p:cNvPr id="73732"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A4F67B0-1780-401A-892D-F26ABB0812AC}" type="slidenum">
              <a:rPr lang="en-US" smtClean="0"/>
              <a:pPr/>
              <a:t>41</a:t>
            </a:fld>
            <a:endParaRPr lang="en-US" smtClean="0"/>
          </a:p>
        </p:txBody>
      </p:sp>
      <p:sp>
        <p:nvSpPr>
          <p:cNvPr id="76803" name="Rectangle 2"/>
          <p:cNvSpPr>
            <a:spLocks noGrp="1" noRot="1" noChangeAspect="1" noChangeArrowheads="1" noTextEdit="1"/>
          </p:cNvSpPr>
          <p:nvPr>
            <p:ph type="sldImg"/>
          </p:nvPr>
        </p:nvSpPr>
        <p:spPr>
          <a:xfrm>
            <a:off x="992188" y="768350"/>
            <a:ext cx="5114925" cy="3836988"/>
          </a:xfrm>
          <a:ln/>
        </p:spPr>
      </p:sp>
      <p:sp>
        <p:nvSpPr>
          <p:cNvPr id="76804"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AF5FDA3-4F73-4D9F-8391-2D4900B2C162}" type="slidenum">
              <a:rPr lang="en-US" smtClean="0"/>
              <a:pPr/>
              <a:t>42</a:t>
            </a:fld>
            <a:endParaRPr lang="en-US" smtClean="0"/>
          </a:p>
        </p:txBody>
      </p:sp>
      <p:sp>
        <p:nvSpPr>
          <p:cNvPr id="79875" name="Rectangle 2"/>
          <p:cNvSpPr>
            <a:spLocks noGrp="1" noRot="1" noChangeAspect="1" noChangeArrowheads="1" noTextEdit="1"/>
          </p:cNvSpPr>
          <p:nvPr>
            <p:ph type="sldImg"/>
          </p:nvPr>
        </p:nvSpPr>
        <p:spPr>
          <a:xfrm>
            <a:off x="992188" y="768350"/>
            <a:ext cx="5114925" cy="3836988"/>
          </a:xfrm>
          <a:ln/>
        </p:spPr>
      </p:sp>
      <p:sp>
        <p:nvSpPr>
          <p:cNvPr id="79876"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7D42343-3829-423B-90D8-2D04A802BE70}" type="slidenum">
              <a:rPr lang="en-US" smtClean="0"/>
              <a:pPr/>
              <a:t>19</a:t>
            </a:fld>
            <a:endParaRPr lang="en-US" smtClean="0"/>
          </a:p>
        </p:txBody>
      </p:sp>
      <p:sp>
        <p:nvSpPr>
          <p:cNvPr id="51203" name="Rectangle 2"/>
          <p:cNvSpPr>
            <a:spLocks noGrp="1" noRot="1" noChangeAspect="1" noChangeArrowheads="1" noTextEdit="1"/>
          </p:cNvSpPr>
          <p:nvPr>
            <p:ph type="sldImg"/>
          </p:nvPr>
        </p:nvSpPr>
        <p:spPr>
          <a:xfrm>
            <a:off x="992188" y="768350"/>
            <a:ext cx="5114925" cy="3836988"/>
          </a:xfrm>
          <a:ln/>
        </p:spPr>
      </p:sp>
      <p:sp>
        <p:nvSpPr>
          <p:cNvPr id="51204"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13AF4C1-5D0F-49FA-85FE-D6E719D90D03}" type="slidenum">
              <a:rPr lang="en-US" smtClean="0"/>
              <a:pPr/>
              <a:t>20</a:t>
            </a:fld>
            <a:endParaRPr lang="en-US" smtClean="0"/>
          </a:p>
        </p:txBody>
      </p:sp>
      <p:sp>
        <p:nvSpPr>
          <p:cNvPr id="53251" name="Rectangle 2"/>
          <p:cNvSpPr>
            <a:spLocks noGrp="1" noRot="1" noChangeAspect="1" noChangeArrowheads="1" noTextEdit="1"/>
          </p:cNvSpPr>
          <p:nvPr>
            <p:ph type="sldImg"/>
          </p:nvPr>
        </p:nvSpPr>
        <p:spPr>
          <a:xfrm>
            <a:off x="992188" y="768350"/>
            <a:ext cx="5114925" cy="3836988"/>
          </a:xfrm>
          <a:ln/>
        </p:spPr>
      </p:sp>
      <p:sp>
        <p:nvSpPr>
          <p:cNvPr id="53252"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07EB68-F1C2-49FE-8F03-00E6F5CBD118}" type="slidenum">
              <a:rPr lang="en-US" smtClean="0"/>
              <a:pPr/>
              <a:t>21</a:t>
            </a:fld>
            <a:endParaRPr lang="en-US" smtClean="0"/>
          </a:p>
        </p:txBody>
      </p:sp>
      <p:sp>
        <p:nvSpPr>
          <p:cNvPr id="54275" name="Rectangle 2"/>
          <p:cNvSpPr>
            <a:spLocks noGrp="1" noRot="1" noChangeAspect="1" noChangeArrowheads="1" noTextEdit="1"/>
          </p:cNvSpPr>
          <p:nvPr>
            <p:ph type="sldImg"/>
          </p:nvPr>
        </p:nvSpPr>
        <p:spPr>
          <a:xfrm>
            <a:off x="992188" y="768350"/>
            <a:ext cx="5114925" cy="3836988"/>
          </a:xfrm>
          <a:ln/>
        </p:spPr>
      </p:sp>
      <p:sp>
        <p:nvSpPr>
          <p:cNvPr id="54276"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A035FA5-2021-4770-9DEC-0FF70AE6398A}" type="slidenum">
              <a:rPr lang="en-US" smtClean="0"/>
              <a:pPr/>
              <a:t>23</a:t>
            </a:fld>
            <a:endParaRPr lang="en-US" smtClean="0"/>
          </a:p>
        </p:txBody>
      </p:sp>
      <p:sp>
        <p:nvSpPr>
          <p:cNvPr id="55299" name="Rectangle 2"/>
          <p:cNvSpPr>
            <a:spLocks noGrp="1" noRot="1" noChangeAspect="1" noChangeArrowheads="1" noTextEdit="1"/>
          </p:cNvSpPr>
          <p:nvPr>
            <p:ph type="sldImg"/>
          </p:nvPr>
        </p:nvSpPr>
        <p:spPr>
          <a:xfrm>
            <a:off x="992188" y="768350"/>
            <a:ext cx="5114925" cy="3836988"/>
          </a:xfrm>
          <a:ln/>
        </p:spPr>
      </p:sp>
      <p:sp>
        <p:nvSpPr>
          <p:cNvPr id="55300"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E58C0BD-00AA-4625-8D4D-11C1D7E7D5DD}" type="slidenum">
              <a:rPr lang="en-US" smtClean="0"/>
              <a:pPr/>
              <a:t>24</a:t>
            </a:fld>
            <a:endParaRPr lang="en-US" smtClean="0"/>
          </a:p>
        </p:txBody>
      </p:sp>
      <p:sp>
        <p:nvSpPr>
          <p:cNvPr id="56323" name="Rectangle 2"/>
          <p:cNvSpPr>
            <a:spLocks noGrp="1" noRot="1" noChangeAspect="1" noChangeArrowheads="1" noTextEdit="1"/>
          </p:cNvSpPr>
          <p:nvPr>
            <p:ph type="sldImg"/>
          </p:nvPr>
        </p:nvSpPr>
        <p:spPr>
          <a:xfrm>
            <a:off x="992188" y="768350"/>
            <a:ext cx="5114925" cy="3836988"/>
          </a:xfrm>
          <a:ln/>
        </p:spPr>
      </p:sp>
      <p:sp>
        <p:nvSpPr>
          <p:cNvPr id="56324"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D805125-C7D0-46BB-AB9E-C9EB20C4F405}" type="slidenum">
              <a:rPr lang="en-US" smtClean="0"/>
              <a:pPr/>
              <a:t>25</a:t>
            </a:fld>
            <a:endParaRPr lang="en-US" smtClean="0"/>
          </a:p>
        </p:txBody>
      </p:sp>
      <p:sp>
        <p:nvSpPr>
          <p:cNvPr id="57347" name="Rectangle 2"/>
          <p:cNvSpPr>
            <a:spLocks noGrp="1" noRot="1" noChangeAspect="1" noChangeArrowheads="1" noTextEdit="1"/>
          </p:cNvSpPr>
          <p:nvPr>
            <p:ph type="sldImg"/>
          </p:nvPr>
        </p:nvSpPr>
        <p:spPr>
          <a:xfrm>
            <a:off x="992188" y="768350"/>
            <a:ext cx="5114925" cy="3836988"/>
          </a:xfrm>
          <a:ln/>
        </p:spPr>
      </p:sp>
      <p:sp>
        <p:nvSpPr>
          <p:cNvPr id="57348"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8B50F99-5432-4D1E-BB6E-8FA99866870D}" type="slidenum">
              <a:rPr lang="en-US" smtClean="0"/>
              <a:pPr/>
              <a:t>26</a:t>
            </a:fld>
            <a:endParaRPr lang="en-US" smtClean="0"/>
          </a:p>
        </p:txBody>
      </p:sp>
      <p:sp>
        <p:nvSpPr>
          <p:cNvPr id="58371" name="Rectangle 2"/>
          <p:cNvSpPr>
            <a:spLocks noGrp="1" noRot="1" noChangeAspect="1" noChangeArrowheads="1" noTextEdit="1"/>
          </p:cNvSpPr>
          <p:nvPr>
            <p:ph type="sldImg"/>
          </p:nvPr>
        </p:nvSpPr>
        <p:spPr>
          <a:xfrm>
            <a:off x="992188" y="768350"/>
            <a:ext cx="5114925" cy="3836988"/>
          </a:xfrm>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3" descr="C:\Users\Adelka\Desktop\dekuji za pozornost.jpg"/>
          <p:cNvPicPr>
            <a:picLocks noChangeAspect="1" noChangeArrowheads="1"/>
          </p:cNvPicPr>
          <p:nvPr/>
        </p:nvPicPr>
        <p:blipFill>
          <a:blip r:embed="rId3" cstate="print"/>
          <a:srcRect/>
          <a:stretch>
            <a:fillRect/>
          </a:stretch>
        </p:blipFill>
        <p:spPr bwMode="auto">
          <a:xfrm>
            <a:off x="-4763" y="0"/>
            <a:ext cx="9148763" cy="6858000"/>
          </a:xfrm>
          <a:prstGeom prst="rect">
            <a:avLst/>
          </a:prstGeom>
          <a:noFill/>
          <a:ln w="9525">
            <a:noFill/>
            <a:miter lim="800000"/>
            <a:headEnd/>
            <a:tailEnd/>
          </a:ln>
        </p:spPr>
      </p:pic>
      <p:sp>
        <p:nvSpPr>
          <p:cNvPr id="14338" name="Rectangle 2"/>
          <p:cNvSpPr>
            <a:spLocks noGrp="1" noChangeArrowheads="1"/>
          </p:cNvSpPr>
          <p:nvPr>
            <p:ph type="ctrTitle"/>
          </p:nvPr>
        </p:nvSpPr>
        <p:spPr>
          <a:xfrm>
            <a:off x="5549900" y="3284855"/>
            <a:ext cx="3390900" cy="2633345"/>
          </a:xfrm>
        </p:spPr>
        <p:txBody>
          <a:bodyPr/>
          <a:lstStyle>
            <a:lvl1pPr>
              <a:defRPr sz="3600" b="1">
                <a:solidFill>
                  <a:schemeClr val="bg1"/>
                </a:solidFill>
                <a:latin typeface="+mj-lt"/>
              </a:defRPr>
            </a:lvl1pPr>
          </a:lstStyle>
          <a:p>
            <a:r>
              <a:rPr lang="cs-CZ" smtClean="0"/>
              <a:t>Klepnutím lze upravit styl předlohy nadpisů.</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pPr>
              <a:defRPr/>
            </a:pPr>
            <a:r>
              <a:rPr lang="cs-CZ" smtClean="0"/>
              <a:t>10/9/2012</a:t>
            </a:r>
            <a:endParaRPr lang="en-US" dirty="0"/>
          </a:p>
        </p:txBody>
      </p:sp>
      <p:sp>
        <p:nvSpPr>
          <p:cNvPr id="6" name="Zástupný symbol pro zápatí 5"/>
          <p:cNvSpPr>
            <a:spLocks noGrp="1"/>
          </p:cNvSpPr>
          <p:nvPr>
            <p:ph type="ftr" sz="quarter" idx="11"/>
          </p:nvPr>
        </p:nvSpPr>
        <p:spPr/>
        <p:txBody>
          <a:bodyPr/>
          <a:lstStyle/>
          <a:p>
            <a:pPr>
              <a:defRPr/>
            </a:pPr>
            <a:endParaRPr lang="cs-CZ"/>
          </a:p>
        </p:txBody>
      </p:sp>
      <p:sp>
        <p:nvSpPr>
          <p:cNvPr id="7" name="Zástupný symbol pro číslo snímku 6"/>
          <p:cNvSpPr>
            <a:spLocks noGrp="1"/>
          </p:cNvSpPr>
          <p:nvPr>
            <p:ph type="sldNum" sz="quarter" idx="12"/>
          </p:nvPr>
        </p:nvSpPr>
        <p:spPr/>
        <p:txBody>
          <a:bodyPr/>
          <a:lstStyle/>
          <a:p>
            <a:pPr>
              <a:defRPr/>
            </a:pPr>
            <a:r>
              <a:rPr lang="cs-CZ" smtClean="0"/>
              <a:t>strana </a:t>
            </a:r>
            <a:fld id="{322EA836-6020-4B47-A2E4-AC90C8BEDCC4}" type="slidenum">
              <a:rPr lang="en-US" smtClean="0"/>
              <a:pPr>
                <a:defRPr/>
              </a:pPr>
              <a:t>‹#›</a:t>
            </a:fld>
            <a:endParaRPr lang="en-US"/>
          </a:p>
        </p:txBody>
      </p:sp>
    </p:spTree>
    <p:extLst>
      <p:ext uri="{BB962C8B-B14F-4D97-AF65-F5344CB8AC3E}">
        <p14:creationId xmlns:p14="http://schemas.microsoft.com/office/powerpoint/2010/main" val="30372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pPr>
              <a:defRPr/>
            </a:pPr>
            <a:r>
              <a:rPr lang="cs-CZ" smtClean="0"/>
              <a:t>10/9/2012</a:t>
            </a:r>
            <a:endParaRPr lang="en-US" dirty="0"/>
          </a:p>
        </p:txBody>
      </p:sp>
      <p:sp>
        <p:nvSpPr>
          <p:cNvPr id="6" name="Zástupný symbol pro zápatí 5"/>
          <p:cNvSpPr>
            <a:spLocks noGrp="1"/>
          </p:cNvSpPr>
          <p:nvPr>
            <p:ph type="ftr" sz="quarter" idx="11"/>
          </p:nvPr>
        </p:nvSpPr>
        <p:spPr/>
        <p:txBody>
          <a:bodyPr/>
          <a:lstStyle/>
          <a:p>
            <a:pPr>
              <a:defRPr/>
            </a:pPr>
            <a:endParaRPr lang="cs-CZ"/>
          </a:p>
        </p:txBody>
      </p:sp>
      <p:sp>
        <p:nvSpPr>
          <p:cNvPr id="7" name="Zástupný symbol pro číslo snímku 6"/>
          <p:cNvSpPr>
            <a:spLocks noGrp="1"/>
          </p:cNvSpPr>
          <p:nvPr>
            <p:ph type="sldNum" sz="quarter" idx="12"/>
          </p:nvPr>
        </p:nvSpPr>
        <p:spPr/>
        <p:txBody>
          <a:bodyPr/>
          <a:lstStyle/>
          <a:p>
            <a:pPr>
              <a:defRPr/>
            </a:pPr>
            <a:r>
              <a:rPr lang="cs-CZ" smtClean="0"/>
              <a:t>strana </a:t>
            </a:r>
            <a:fld id="{023FB8FA-5EAA-4664-A01C-124F4EC173D3}" type="slidenum">
              <a:rPr lang="en-US" smtClean="0"/>
              <a:pPr>
                <a:defRPr/>
              </a:pPr>
              <a:t>‹#›</a:t>
            </a:fld>
            <a:endParaRPr lang="en-US"/>
          </a:p>
        </p:txBody>
      </p:sp>
    </p:spTree>
    <p:extLst>
      <p:ext uri="{BB962C8B-B14F-4D97-AF65-F5344CB8AC3E}">
        <p14:creationId xmlns:p14="http://schemas.microsoft.com/office/powerpoint/2010/main" val="1271289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a:defRPr/>
            </a:pPr>
            <a:r>
              <a:rPr lang="cs-CZ" smtClean="0"/>
              <a:t>10/9/2012</a:t>
            </a:r>
            <a:endParaRPr lang="en-US" dirty="0"/>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r>
              <a:rPr lang="cs-CZ" smtClean="0"/>
              <a:t>strana </a:t>
            </a:r>
            <a:fld id="{39C334E8-2A03-4336-9D9F-912E20F25BF1}" type="slidenum">
              <a:rPr lang="en-US" smtClean="0"/>
              <a:pPr>
                <a:defRPr/>
              </a:pPr>
              <a:t>‹#›</a:t>
            </a:fld>
            <a:endParaRPr lang="en-US"/>
          </a:p>
        </p:txBody>
      </p:sp>
    </p:spTree>
    <p:extLst>
      <p:ext uri="{BB962C8B-B14F-4D97-AF65-F5344CB8AC3E}">
        <p14:creationId xmlns:p14="http://schemas.microsoft.com/office/powerpoint/2010/main" val="1212798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a:defRPr/>
            </a:pPr>
            <a:r>
              <a:rPr lang="cs-CZ" smtClean="0"/>
              <a:t>10/9/2012</a:t>
            </a:r>
            <a:endParaRPr lang="en-US" dirty="0"/>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r>
              <a:rPr lang="cs-CZ" smtClean="0"/>
              <a:t>strana </a:t>
            </a:r>
            <a:fld id="{4FABFAEF-7BD6-49F5-B856-E1810192D444}" type="slidenum">
              <a:rPr lang="en-US" smtClean="0"/>
              <a:pPr>
                <a:defRPr/>
              </a:pPr>
              <a:t>‹#›</a:t>
            </a:fld>
            <a:endParaRPr lang="en-US"/>
          </a:p>
        </p:txBody>
      </p:sp>
    </p:spTree>
    <p:extLst>
      <p:ext uri="{BB962C8B-B14F-4D97-AF65-F5344CB8AC3E}">
        <p14:creationId xmlns:p14="http://schemas.microsoft.com/office/powerpoint/2010/main" val="2297665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Nadpis, text a klipart">
    <p:spTree>
      <p:nvGrpSpPr>
        <p:cNvPr id="1" name=""/>
        <p:cNvGrpSpPr/>
        <p:nvPr/>
      </p:nvGrpSpPr>
      <p:grpSpPr>
        <a:xfrm>
          <a:off x="0" y="0"/>
          <a:ext cx="0" cy="0"/>
          <a:chOff x="0" y="0"/>
          <a:chExt cx="0" cy="0"/>
        </a:xfrm>
      </p:grpSpPr>
      <p:sp>
        <p:nvSpPr>
          <p:cNvPr id="2" name="Nadpis 1"/>
          <p:cNvSpPr>
            <a:spLocks noGrp="1"/>
          </p:cNvSpPr>
          <p:nvPr>
            <p:ph type="title"/>
          </p:nvPr>
        </p:nvSpPr>
        <p:spPr>
          <a:xfrm>
            <a:off x="576263" y="304800"/>
            <a:ext cx="8001000" cy="1216025"/>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566738" y="1752600"/>
            <a:ext cx="3924300" cy="4267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klipart 3"/>
          <p:cNvSpPr>
            <a:spLocks noGrp="1"/>
          </p:cNvSpPr>
          <p:nvPr>
            <p:ph type="clipArt" sz="half" idx="2"/>
          </p:nvPr>
        </p:nvSpPr>
        <p:spPr>
          <a:xfrm>
            <a:off x="4643438" y="1752600"/>
            <a:ext cx="3924300" cy="4267200"/>
          </a:xfrm>
        </p:spPr>
        <p:txBody>
          <a:bodyPr>
            <a:normAutofit/>
          </a:bodyPr>
          <a:lstStyle/>
          <a:p>
            <a:pPr lvl="0"/>
            <a:endParaRPr lang="cs-CZ" noProof="0" smtClean="0"/>
          </a:p>
        </p:txBody>
      </p:sp>
      <p:sp>
        <p:nvSpPr>
          <p:cNvPr id="5" name="Zástupný symbol pro datum 9"/>
          <p:cNvSpPr>
            <a:spLocks noGrp="1"/>
          </p:cNvSpPr>
          <p:nvPr>
            <p:ph type="dt" sz="half" idx="10"/>
          </p:nvPr>
        </p:nvSpPr>
        <p:spPr/>
        <p:txBody>
          <a:bodyPr/>
          <a:lstStyle>
            <a:lvl1pPr>
              <a:defRPr/>
            </a:lvl1pPr>
          </a:lstStyle>
          <a:p>
            <a:pPr>
              <a:defRPr/>
            </a:pPr>
            <a:r>
              <a:rPr lang="cs-CZ" smtClean="0"/>
              <a:t>10/9/2012</a:t>
            </a:r>
            <a:endParaRPr lang="en-US"/>
          </a:p>
        </p:txBody>
      </p:sp>
      <p:sp>
        <p:nvSpPr>
          <p:cNvPr id="6" name="Zástupný symbol pro zápatí 21"/>
          <p:cNvSpPr>
            <a:spLocks noGrp="1"/>
          </p:cNvSpPr>
          <p:nvPr>
            <p:ph type="ftr" sz="quarter" idx="11"/>
          </p:nvPr>
        </p:nvSpPr>
        <p:spPr/>
        <p:txBody>
          <a:bodyPr/>
          <a:lstStyle>
            <a:lvl1pPr>
              <a:defRPr/>
            </a:lvl1pPr>
          </a:lstStyle>
          <a:p>
            <a:pPr>
              <a:defRPr/>
            </a:pPr>
            <a:endParaRPr lang="en-US"/>
          </a:p>
        </p:txBody>
      </p:sp>
      <p:sp>
        <p:nvSpPr>
          <p:cNvPr id="7" name="Zástupný symbol pro číslo snímku 17"/>
          <p:cNvSpPr>
            <a:spLocks noGrp="1"/>
          </p:cNvSpPr>
          <p:nvPr>
            <p:ph type="sldNum" sz="quarter" idx="12"/>
          </p:nvPr>
        </p:nvSpPr>
        <p:spPr/>
        <p:txBody>
          <a:bodyPr/>
          <a:lstStyle>
            <a:lvl1pPr>
              <a:defRPr/>
            </a:lvl1pPr>
          </a:lstStyle>
          <a:p>
            <a:pPr>
              <a:defRPr/>
            </a:pPr>
            <a:fld id="{D36446DE-6C56-495A-8A02-5256A6957607}" type="slidenum">
              <a:rPr lang="en-US"/>
              <a:pPr>
                <a:defRPr/>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pPr>
              <a:defRPr/>
            </a:pPr>
            <a:r>
              <a:rPr lang="cs-CZ" smtClean="0"/>
              <a:t>10/9/2012</a:t>
            </a:r>
            <a:endParaRPr lang="en-US" dirty="0"/>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A4D8800-5DCE-4C1F-ADA9-26AA0FEE6F5B}" type="slidenum">
              <a:rPr lang="cs-CZ" smtClean="0"/>
              <a:t>‹#›</a:t>
            </a:fld>
            <a:endParaRPr lang="cs-CZ"/>
          </a:p>
        </p:txBody>
      </p:sp>
    </p:spTree>
    <p:extLst>
      <p:ext uri="{BB962C8B-B14F-4D97-AF65-F5344CB8AC3E}">
        <p14:creationId xmlns:p14="http://schemas.microsoft.com/office/powerpoint/2010/main" val="4086849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a:defRPr/>
            </a:pPr>
            <a:r>
              <a:rPr lang="cs-CZ" smtClean="0"/>
              <a:t>10/9/2012</a:t>
            </a:r>
            <a:endParaRPr lang="en-US" dirty="0"/>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r>
              <a:rPr lang="cs-CZ" smtClean="0"/>
              <a:t>strana </a:t>
            </a:r>
            <a:fld id="{BAFE1AA9-202F-4A8F-A603-836D0EAD334D}" type="slidenum">
              <a:rPr lang="en-US" smtClean="0"/>
              <a:pPr>
                <a:defRPr/>
              </a:pPr>
              <a:t>‹#›</a:t>
            </a:fld>
            <a:endParaRPr lang="en-US"/>
          </a:p>
        </p:txBody>
      </p:sp>
    </p:spTree>
    <p:extLst>
      <p:ext uri="{BB962C8B-B14F-4D97-AF65-F5344CB8AC3E}">
        <p14:creationId xmlns:p14="http://schemas.microsoft.com/office/powerpoint/2010/main" val="2779465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pPr>
              <a:defRPr/>
            </a:pPr>
            <a:r>
              <a:rPr lang="cs-CZ" smtClean="0"/>
              <a:t>10/9/2012</a:t>
            </a:r>
            <a:endParaRPr lang="en-US" dirty="0"/>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r>
              <a:rPr lang="cs-CZ" smtClean="0"/>
              <a:t>strana </a:t>
            </a:r>
            <a:fld id="{EB818C7A-DE5A-4FDD-9E5E-C152F16D2892}" type="slidenum">
              <a:rPr lang="en-US" smtClean="0"/>
              <a:pPr>
                <a:defRPr/>
              </a:pPr>
              <a:t>‹#›</a:t>
            </a:fld>
            <a:endParaRPr lang="en-US"/>
          </a:p>
        </p:txBody>
      </p:sp>
    </p:spTree>
    <p:extLst>
      <p:ext uri="{BB962C8B-B14F-4D97-AF65-F5344CB8AC3E}">
        <p14:creationId xmlns:p14="http://schemas.microsoft.com/office/powerpoint/2010/main" val="28194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pPr>
              <a:defRPr/>
            </a:pPr>
            <a:r>
              <a:rPr lang="cs-CZ" smtClean="0"/>
              <a:t>10/9/2012</a:t>
            </a:r>
            <a:endParaRPr lang="en-US" dirty="0"/>
          </a:p>
        </p:txBody>
      </p:sp>
      <p:sp>
        <p:nvSpPr>
          <p:cNvPr id="6" name="Zástupný symbol pro zápatí 5"/>
          <p:cNvSpPr>
            <a:spLocks noGrp="1"/>
          </p:cNvSpPr>
          <p:nvPr>
            <p:ph type="ftr" sz="quarter" idx="11"/>
          </p:nvPr>
        </p:nvSpPr>
        <p:spPr/>
        <p:txBody>
          <a:bodyPr/>
          <a:lstStyle/>
          <a:p>
            <a:pPr>
              <a:defRPr/>
            </a:pPr>
            <a:endParaRPr lang="cs-CZ"/>
          </a:p>
        </p:txBody>
      </p:sp>
      <p:sp>
        <p:nvSpPr>
          <p:cNvPr id="7" name="Zástupný symbol pro číslo snímku 6"/>
          <p:cNvSpPr>
            <a:spLocks noGrp="1"/>
          </p:cNvSpPr>
          <p:nvPr>
            <p:ph type="sldNum" sz="quarter" idx="12"/>
          </p:nvPr>
        </p:nvSpPr>
        <p:spPr/>
        <p:txBody>
          <a:bodyPr/>
          <a:lstStyle/>
          <a:p>
            <a:pPr>
              <a:defRPr/>
            </a:pPr>
            <a:r>
              <a:rPr lang="cs-CZ" smtClean="0"/>
              <a:t>strana </a:t>
            </a:r>
            <a:fld id="{7A17E0AA-F510-4EC0-8918-AE23E726571E}" type="slidenum">
              <a:rPr lang="en-US" smtClean="0"/>
              <a:pPr>
                <a:defRPr/>
              </a:pPr>
              <a:t>‹#›</a:t>
            </a:fld>
            <a:endParaRPr lang="en-US"/>
          </a:p>
        </p:txBody>
      </p:sp>
    </p:spTree>
    <p:extLst>
      <p:ext uri="{BB962C8B-B14F-4D97-AF65-F5344CB8AC3E}">
        <p14:creationId xmlns:p14="http://schemas.microsoft.com/office/powerpoint/2010/main" val="3150439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pPr>
              <a:defRPr/>
            </a:pPr>
            <a:r>
              <a:rPr lang="cs-CZ" smtClean="0"/>
              <a:t>10/9/2012</a:t>
            </a:r>
            <a:endParaRPr lang="en-US" dirty="0"/>
          </a:p>
        </p:txBody>
      </p:sp>
      <p:sp>
        <p:nvSpPr>
          <p:cNvPr id="8" name="Zástupný symbol pro zápatí 7"/>
          <p:cNvSpPr>
            <a:spLocks noGrp="1"/>
          </p:cNvSpPr>
          <p:nvPr>
            <p:ph type="ftr" sz="quarter" idx="11"/>
          </p:nvPr>
        </p:nvSpPr>
        <p:spPr/>
        <p:txBody>
          <a:bodyPr/>
          <a:lstStyle/>
          <a:p>
            <a:pPr>
              <a:defRPr/>
            </a:pPr>
            <a:endParaRPr lang="cs-CZ"/>
          </a:p>
        </p:txBody>
      </p:sp>
      <p:sp>
        <p:nvSpPr>
          <p:cNvPr id="9" name="Zástupný symbol pro číslo snímku 8"/>
          <p:cNvSpPr>
            <a:spLocks noGrp="1"/>
          </p:cNvSpPr>
          <p:nvPr>
            <p:ph type="sldNum" sz="quarter" idx="12"/>
          </p:nvPr>
        </p:nvSpPr>
        <p:spPr/>
        <p:txBody>
          <a:bodyPr/>
          <a:lstStyle/>
          <a:p>
            <a:pPr>
              <a:defRPr/>
            </a:pPr>
            <a:r>
              <a:rPr lang="cs-CZ" smtClean="0"/>
              <a:t>strana </a:t>
            </a:r>
            <a:fld id="{565C1019-EBFD-4965-A574-16CA32C18069}" type="slidenum">
              <a:rPr lang="en-US" smtClean="0"/>
              <a:pPr>
                <a:defRPr/>
              </a:pPr>
              <a:t>‹#›</a:t>
            </a:fld>
            <a:endParaRPr lang="en-US"/>
          </a:p>
        </p:txBody>
      </p:sp>
    </p:spTree>
    <p:extLst>
      <p:ext uri="{BB962C8B-B14F-4D97-AF65-F5344CB8AC3E}">
        <p14:creationId xmlns:p14="http://schemas.microsoft.com/office/powerpoint/2010/main" val="208820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pPr>
              <a:defRPr/>
            </a:pPr>
            <a:r>
              <a:rPr lang="cs-CZ" smtClean="0"/>
              <a:t>10/9/2012</a:t>
            </a:r>
            <a:endParaRPr lang="en-US" dirty="0"/>
          </a:p>
        </p:txBody>
      </p:sp>
      <p:sp>
        <p:nvSpPr>
          <p:cNvPr id="4" name="Zástupný symbol pro zápatí 3"/>
          <p:cNvSpPr>
            <a:spLocks noGrp="1"/>
          </p:cNvSpPr>
          <p:nvPr>
            <p:ph type="ftr" sz="quarter" idx="11"/>
          </p:nvPr>
        </p:nvSpPr>
        <p:spPr/>
        <p:txBody>
          <a:bodyPr/>
          <a:lstStyle/>
          <a:p>
            <a:pPr>
              <a:defRPr/>
            </a:pPr>
            <a:endParaRPr lang="cs-CZ"/>
          </a:p>
        </p:txBody>
      </p:sp>
      <p:sp>
        <p:nvSpPr>
          <p:cNvPr id="5" name="Zástupný symbol pro číslo snímku 4"/>
          <p:cNvSpPr>
            <a:spLocks noGrp="1"/>
          </p:cNvSpPr>
          <p:nvPr>
            <p:ph type="sldNum" sz="quarter" idx="12"/>
          </p:nvPr>
        </p:nvSpPr>
        <p:spPr/>
        <p:txBody>
          <a:bodyPr/>
          <a:lstStyle/>
          <a:p>
            <a:pPr>
              <a:defRPr/>
            </a:pPr>
            <a:r>
              <a:rPr lang="cs-CZ" smtClean="0"/>
              <a:t>strana </a:t>
            </a:r>
            <a:fld id="{FA4D3EA2-E619-4002-9D20-E53B9EDEB5C3}" type="slidenum">
              <a:rPr lang="en-US" smtClean="0"/>
              <a:pPr>
                <a:defRPr/>
              </a:pPr>
              <a:t>‹#›</a:t>
            </a:fld>
            <a:endParaRPr lang="en-US"/>
          </a:p>
        </p:txBody>
      </p:sp>
    </p:spTree>
    <p:extLst>
      <p:ext uri="{BB962C8B-B14F-4D97-AF65-F5344CB8AC3E}">
        <p14:creationId xmlns:p14="http://schemas.microsoft.com/office/powerpoint/2010/main" val="2278898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10/9/2012</a:t>
            </a:r>
            <a:endParaRPr lang="en-US" dirty="0"/>
          </a:p>
        </p:txBody>
      </p:sp>
      <p:sp>
        <p:nvSpPr>
          <p:cNvPr id="3" name="Zástupný symbol pro zápatí 2"/>
          <p:cNvSpPr>
            <a:spLocks noGrp="1"/>
          </p:cNvSpPr>
          <p:nvPr>
            <p:ph type="ftr" sz="quarter" idx="11"/>
          </p:nvPr>
        </p:nvSpPr>
        <p:spPr/>
        <p:txBody>
          <a:bodyPr/>
          <a:lstStyle/>
          <a:p>
            <a:pPr>
              <a:defRPr/>
            </a:pPr>
            <a:endParaRPr lang="cs-CZ"/>
          </a:p>
        </p:txBody>
      </p:sp>
      <p:sp>
        <p:nvSpPr>
          <p:cNvPr id="4" name="Zástupný symbol pro číslo snímku 3"/>
          <p:cNvSpPr>
            <a:spLocks noGrp="1"/>
          </p:cNvSpPr>
          <p:nvPr>
            <p:ph type="sldNum" sz="quarter" idx="12"/>
          </p:nvPr>
        </p:nvSpPr>
        <p:spPr/>
        <p:txBody>
          <a:bodyPr/>
          <a:lstStyle/>
          <a:p>
            <a:pPr>
              <a:defRPr/>
            </a:pPr>
            <a:r>
              <a:rPr lang="cs-CZ" smtClean="0"/>
              <a:t>strana </a:t>
            </a:r>
            <a:fld id="{FD270AC6-8E41-423A-88C9-7F84D8FD982D}" type="slidenum">
              <a:rPr lang="en-US" smtClean="0"/>
              <a:pPr>
                <a:defRPr/>
              </a:pPr>
              <a:t>‹#›</a:t>
            </a:fld>
            <a:endParaRPr lang="en-US"/>
          </a:p>
        </p:txBody>
      </p:sp>
    </p:spTree>
    <p:extLst>
      <p:ext uri="{BB962C8B-B14F-4D97-AF65-F5344CB8AC3E}">
        <p14:creationId xmlns:p14="http://schemas.microsoft.com/office/powerpoint/2010/main" val="3526540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76375" y="300038"/>
            <a:ext cx="7343775" cy="503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Klepnutím lze upravit styl předlohy</a:t>
            </a:r>
          </a:p>
        </p:txBody>
      </p:sp>
      <p:sp>
        <p:nvSpPr>
          <p:cNvPr id="2051" name="Rectangle 3"/>
          <p:cNvSpPr>
            <a:spLocks noGrp="1" noChangeArrowheads="1"/>
          </p:cNvSpPr>
          <p:nvPr>
            <p:ph type="body" idx="1"/>
          </p:nvPr>
        </p:nvSpPr>
        <p:spPr bwMode="auto">
          <a:xfrm>
            <a:off x="620713" y="1484313"/>
            <a:ext cx="8069262"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Klepnutím lze upravit styly předlohy textu.</a:t>
            </a:r>
          </a:p>
          <a:p>
            <a:pPr lvl="1"/>
            <a:r>
              <a:rPr lang="en-US" smtClean="0"/>
              <a:t>Druhá úroveň</a:t>
            </a:r>
          </a:p>
          <a:p>
            <a:pPr lvl="2"/>
            <a:r>
              <a:rPr lang="en-US" smtClean="0"/>
              <a:t>Třetí úroveň</a:t>
            </a:r>
          </a:p>
          <a:p>
            <a:pPr lvl="3"/>
            <a:r>
              <a:rPr lang="en-US" smtClean="0"/>
              <a:t>Čtvrtá úroveň</a:t>
            </a:r>
          </a:p>
          <a:p>
            <a:pPr lvl="4"/>
            <a:r>
              <a:rPr lang="en-US" smtClean="0"/>
              <a:t>Pátá úroveň</a:t>
            </a:r>
          </a:p>
        </p:txBody>
      </p:sp>
      <p:sp>
        <p:nvSpPr>
          <p:cNvPr id="1030" name="Rectangle 6"/>
          <p:cNvSpPr>
            <a:spLocks noGrp="1" noChangeArrowheads="1"/>
          </p:cNvSpPr>
          <p:nvPr>
            <p:ph type="sldNum" sz="quarter" idx="4"/>
          </p:nvPr>
        </p:nvSpPr>
        <p:spPr bwMode="auto">
          <a:xfrm>
            <a:off x="182563" y="6524625"/>
            <a:ext cx="971550"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500" b="1" dirty="0" smtClean="0">
                <a:solidFill>
                  <a:schemeClr val="bg1"/>
                </a:solidFill>
                <a:cs typeface="+mn-cs"/>
              </a:defRPr>
            </a:lvl1pPr>
          </a:lstStyle>
          <a:p>
            <a:pPr>
              <a:defRPr/>
            </a:pPr>
            <a:r>
              <a:rPr lang="cs-CZ"/>
              <a:t>strana</a:t>
            </a:r>
            <a:endParaRPr lang="en-US"/>
          </a:p>
        </p:txBody>
      </p:sp>
      <p:sp>
        <p:nvSpPr>
          <p:cNvPr id="1031" name="Rectangle 7"/>
          <p:cNvSpPr>
            <a:spLocks noGrp="1" noChangeArrowheads="1"/>
          </p:cNvSpPr>
          <p:nvPr>
            <p:ph type="ftr" sz="quarter" idx="3"/>
          </p:nvPr>
        </p:nvSpPr>
        <p:spPr bwMode="auto">
          <a:xfrm>
            <a:off x="1258888" y="6524625"/>
            <a:ext cx="3960812"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500">
                <a:cs typeface="+mn-cs"/>
              </a:defRPr>
            </a:lvl1pPr>
          </a:lstStyle>
          <a:p>
            <a:pPr>
              <a:defRPr/>
            </a:pPr>
            <a:endParaRPr lang="cs-CZ"/>
          </a:p>
        </p:txBody>
      </p:sp>
      <p:pic>
        <p:nvPicPr>
          <p:cNvPr id="2054" name="Picture 3" descr="C:\Users\Adelka\Desktop\dekuji za pozornost.jpg"/>
          <p:cNvPicPr>
            <a:picLocks noChangeAspect="1" noChangeArrowheads="1"/>
          </p:cNvPicPr>
          <p:nvPr/>
        </p:nvPicPr>
        <p:blipFill>
          <a:blip r:embed="rId5" cstate="print"/>
          <a:srcRect/>
          <a:stretch>
            <a:fillRect/>
          </a:stretch>
        </p:blipFill>
        <p:spPr bwMode="auto">
          <a:xfrm>
            <a:off x="0" y="0"/>
            <a:ext cx="9148763" cy="6858000"/>
          </a:xfrm>
          <a:prstGeom prst="rect">
            <a:avLst/>
          </a:prstGeom>
          <a:noFill/>
          <a:ln w="9525">
            <a:noFill/>
            <a:miter lim="800000"/>
            <a:headEnd/>
            <a:tailEnd/>
          </a:ln>
        </p:spPr>
      </p:pic>
      <p:sp>
        <p:nvSpPr>
          <p:cNvPr id="10" name="Rectangle 2"/>
          <p:cNvSpPr txBox="1">
            <a:spLocks noChangeArrowheads="1"/>
          </p:cNvSpPr>
          <p:nvPr/>
        </p:nvSpPr>
        <p:spPr>
          <a:xfrm>
            <a:off x="5549900" y="3284538"/>
            <a:ext cx="3390900" cy="2633662"/>
          </a:xfrm>
          <a:prstGeom prst="rect">
            <a:avLst/>
          </a:prstGeom>
        </p:spPr>
        <p:txBody>
          <a:bodyPr/>
          <a:lstStyle>
            <a:lvl1pPr>
              <a:defRPr sz="3600" b="1">
                <a:solidFill>
                  <a:schemeClr val="bg1"/>
                </a:solidFill>
                <a:latin typeface="+mj-lt"/>
              </a:defRPr>
            </a:lvl1pPr>
          </a:lstStyle>
          <a:p>
            <a:pPr>
              <a:defRPr/>
            </a:pPr>
            <a:r>
              <a:rPr lang="cs-CZ" kern="0" dirty="0" smtClean="0">
                <a:ea typeface="+mj-ea"/>
                <a:cs typeface="+mj-cs"/>
              </a:rPr>
              <a:t>Děkujeme za pozornost</a:t>
            </a:r>
            <a:endParaRPr lang="en-US" kern="0" dirty="0">
              <a:ea typeface="+mj-ea"/>
              <a:cs typeface="+mj-cs"/>
            </a:endParaRP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Lst>
  <p:hf sldNum="0" hdr="0" dt="0"/>
  <p:txStyles>
    <p:title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Arial" charset="0"/>
        </a:defRPr>
      </a:lvl2pPr>
      <a:lvl3pPr algn="l" rtl="0" fontAlgn="base">
        <a:spcBef>
          <a:spcPct val="0"/>
        </a:spcBef>
        <a:spcAft>
          <a:spcPct val="0"/>
        </a:spcAft>
        <a:defRPr sz="3200" b="1">
          <a:solidFill>
            <a:schemeClr val="bg1"/>
          </a:solidFill>
          <a:latin typeface="Arial" charset="0"/>
        </a:defRPr>
      </a:lvl3pPr>
      <a:lvl4pPr algn="l" rtl="0" fontAlgn="base">
        <a:spcBef>
          <a:spcPct val="0"/>
        </a:spcBef>
        <a:spcAft>
          <a:spcPct val="0"/>
        </a:spcAft>
        <a:defRPr sz="3200" b="1">
          <a:solidFill>
            <a:schemeClr val="bg1"/>
          </a:solidFill>
          <a:latin typeface="Arial" charset="0"/>
        </a:defRPr>
      </a:lvl4pPr>
      <a:lvl5pPr algn="l" rtl="0" fontAlgn="base">
        <a:spcBef>
          <a:spcPct val="0"/>
        </a:spcBef>
        <a:spcAft>
          <a:spcPct val="0"/>
        </a:spcAft>
        <a:defRPr sz="3200" b="1">
          <a:solidFill>
            <a:schemeClr val="bg1"/>
          </a:solidFill>
          <a:latin typeface="Arial" charset="0"/>
        </a:defRPr>
      </a:lvl5pPr>
      <a:lvl6pPr marL="457200" algn="l" rtl="0" eaLnBrk="1" fontAlgn="base" hangingPunct="1">
        <a:spcBef>
          <a:spcPct val="0"/>
        </a:spcBef>
        <a:spcAft>
          <a:spcPct val="0"/>
        </a:spcAft>
        <a:defRPr sz="3200" b="1">
          <a:solidFill>
            <a:schemeClr val="bg1"/>
          </a:solidFill>
          <a:latin typeface="Arial" charset="0"/>
        </a:defRPr>
      </a:lvl6pPr>
      <a:lvl7pPr marL="914400" algn="l" rtl="0" eaLnBrk="1" fontAlgn="base" hangingPunct="1">
        <a:spcBef>
          <a:spcPct val="0"/>
        </a:spcBef>
        <a:spcAft>
          <a:spcPct val="0"/>
        </a:spcAft>
        <a:defRPr sz="3200" b="1">
          <a:solidFill>
            <a:schemeClr val="bg1"/>
          </a:solidFill>
          <a:latin typeface="Arial" charset="0"/>
        </a:defRPr>
      </a:lvl7pPr>
      <a:lvl8pPr marL="1371600" algn="l" rtl="0" eaLnBrk="1" fontAlgn="base" hangingPunct="1">
        <a:spcBef>
          <a:spcPct val="0"/>
        </a:spcBef>
        <a:spcAft>
          <a:spcPct val="0"/>
        </a:spcAft>
        <a:defRPr sz="3200" b="1">
          <a:solidFill>
            <a:schemeClr val="bg1"/>
          </a:solidFill>
          <a:latin typeface="Arial" charset="0"/>
        </a:defRPr>
      </a:lvl8pPr>
      <a:lvl9pPr marL="1828800" algn="l" rtl="0" eaLnBrk="1" fontAlgn="base" hangingPunct="1">
        <a:spcBef>
          <a:spcPct val="0"/>
        </a:spcBef>
        <a:spcAft>
          <a:spcPct val="0"/>
        </a:spcAft>
        <a:defRPr sz="3200" b="1">
          <a:solidFill>
            <a:schemeClr val="bg1"/>
          </a:solidFill>
          <a:latin typeface="Arial" charset="0"/>
        </a:defRPr>
      </a:lvl9pPr>
    </p:titleStyle>
    <p:bodyStyle>
      <a:lvl1pPr marL="342900" indent="-342900" algn="l" rtl="0" fontAlgn="base">
        <a:spcBef>
          <a:spcPct val="20000"/>
        </a:spcBef>
        <a:spcAft>
          <a:spcPct val="0"/>
        </a:spcAft>
        <a:buClr>
          <a:schemeClr val="accent2"/>
        </a:buClr>
        <a:buSzPct val="130000"/>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130000"/>
        <a:buChar char="•"/>
        <a:defRPr sz="2800">
          <a:solidFill>
            <a:schemeClr val="tx1"/>
          </a:solidFill>
          <a:latin typeface="+mn-lt"/>
        </a:defRPr>
      </a:lvl2pPr>
      <a:lvl3pPr marL="1143000" indent="-228600" algn="l" rtl="0" fontAlgn="base">
        <a:spcBef>
          <a:spcPct val="20000"/>
        </a:spcBef>
        <a:spcAft>
          <a:spcPct val="0"/>
        </a:spcAft>
        <a:buClr>
          <a:schemeClr val="accent2"/>
        </a:buClr>
        <a:buSzPct val="130000"/>
        <a:buChar char="•"/>
        <a:defRPr sz="2400">
          <a:solidFill>
            <a:schemeClr val="tx1"/>
          </a:solidFill>
          <a:latin typeface="+mn-lt"/>
        </a:defRPr>
      </a:lvl3pPr>
      <a:lvl4pPr marL="1600200" indent="-228600" algn="l" rtl="0" fontAlgn="base">
        <a:spcBef>
          <a:spcPct val="20000"/>
        </a:spcBef>
        <a:spcAft>
          <a:spcPct val="0"/>
        </a:spcAft>
        <a:buClr>
          <a:schemeClr val="accent2"/>
        </a:buClr>
        <a:buSzPct val="130000"/>
        <a:buChar char="•"/>
        <a:defRPr sz="2000">
          <a:solidFill>
            <a:schemeClr val="tx1"/>
          </a:solidFill>
          <a:latin typeface="+mn-lt"/>
        </a:defRPr>
      </a:lvl4pPr>
      <a:lvl5pPr marL="2057400" indent="-228600" algn="l" rtl="0" fontAlgn="base">
        <a:spcBef>
          <a:spcPct val="20000"/>
        </a:spcBef>
        <a:spcAft>
          <a:spcPct val="0"/>
        </a:spcAft>
        <a:buClr>
          <a:schemeClr val="accent2"/>
        </a:buClr>
        <a:buSzPct val="130000"/>
        <a:buChar char="•"/>
        <a:defRPr sz="2000">
          <a:solidFill>
            <a:schemeClr val="tx1"/>
          </a:solidFill>
          <a:latin typeface="+mn-lt"/>
        </a:defRPr>
      </a:lvl5pPr>
      <a:lvl6pPr marL="2514600" indent="-228600" algn="l" rtl="0" eaLnBrk="1" fontAlgn="base" hangingPunct="1">
        <a:spcBef>
          <a:spcPct val="20000"/>
        </a:spcBef>
        <a:spcAft>
          <a:spcPct val="0"/>
        </a:spcAft>
        <a:buClr>
          <a:schemeClr val="accent2"/>
        </a:buClr>
        <a:buSzPct val="130000"/>
        <a:buChar char="•"/>
        <a:defRPr sz="2000">
          <a:solidFill>
            <a:schemeClr val="tx1"/>
          </a:solidFill>
          <a:latin typeface="+mn-lt"/>
        </a:defRPr>
      </a:lvl6pPr>
      <a:lvl7pPr marL="2971800" indent="-228600" algn="l" rtl="0" eaLnBrk="1" fontAlgn="base" hangingPunct="1">
        <a:spcBef>
          <a:spcPct val="20000"/>
        </a:spcBef>
        <a:spcAft>
          <a:spcPct val="0"/>
        </a:spcAft>
        <a:buClr>
          <a:schemeClr val="accent2"/>
        </a:buClr>
        <a:buSzPct val="130000"/>
        <a:buChar char="•"/>
        <a:defRPr sz="2000">
          <a:solidFill>
            <a:schemeClr val="tx1"/>
          </a:solidFill>
          <a:latin typeface="+mn-lt"/>
        </a:defRPr>
      </a:lvl7pPr>
      <a:lvl8pPr marL="3429000" indent="-228600" algn="l" rtl="0" eaLnBrk="1" fontAlgn="base" hangingPunct="1">
        <a:spcBef>
          <a:spcPct val="20000"/>
        </a:spcBef>
        <a:spcAft>
          <a:spcPct val="0"/>
        </a:spcAft>
        <a:buClr>
          <a:schemeClr val="accent2"/>
        </a:buClr>
        <a:buSzPct val="130000"/>
        <a:buChar char="•"/>
        <a:defRPr sz="2000">
          <a:solidFill>
            <a:schemeClr val="tx1"/>
          </a:solidFill>
          <a:latin typeface="+mn-lt"/>
        </a:defRPr>
      </a:lvl8pPr>
      <a:lvl9pPr marL="3886200" indent="-228600" algn="l" rtl="0" eaLnBrk="1" fontAlgn="base" hangingPunct="1">
        <a:spcBef>
          <a:spcPct val="20000"/>
        </a:spcBef>
        <a:spcAft>
          <a:spcPct val="0"/>
        </a:spcAft>
        <a:buClr>
          <a:schemeClr val="accent2"/>
        </a:buClr>
        <a:buSzPct val="130000"/>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A5B4C-946A-4DBB-92C7-6CCE310E58A2}" type="datetimeFigureOut">
              <a:rPr lang="cs-CZ" smtClean="0"/>
              <a:t>9.6.2014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cs-CZ" smtClean="0"/>
              <a:t>strana</a:t>
            </a:r>
            <a:endParaRPr lang="en-US"/>
          </a:p>
        </p:txBody>
      </p:sp>
    </p:spTree>
    <p:extLst>
      <p:ext uri="{BB962C8B-B14F-4D97-AF65-F5344CB8AC3E}">
        <p14:creationId xmlns:p14="http://schemas.microsoft.com/office/powerpoint/2010/main" val="19398874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hyperlink" Target="http://www.adiktologie.cz/cz/articles/17/Monografie" TargetMode="External"/><Relationship Id="rId2" Type="http://schemas.openxmlformats.org/officeDocument/2006/relationships/hyperlink" Target="http://www.adiktologie.cz/" TargetMode="Externa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hyperlink" Target="mailto:sejvl@hrbitovy.cz"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www.gambrinusliga.cz/"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www.gambrinus.cz/"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www.olympic.cz/text/46--partneri"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876300" y="1395413"/>
            <a:ext cx="7772400" cy="324206"/>
          </a:xfrm>
        </p:spPr>
        <p:txBody>
          <a:bodyPr>
            <a:normAutofit fontScale="90000"/>
          </a:bodyPr>
          <a:lstStyle/>
          <a:p>
            <a:pPr eaLnBrk="1" hangingPunct="1"/>
            <a:r>
              <a:rPr lang="cs-CZ" dirty="0" smtClean="0"/>
              <a:t> </a:t>
            </a:r>
            <a:endParaRPr lang="en-US" dirty="0" smtClean="0"/>
          </a:p>
        </p:txBody>
      </p:sp>
      <p:sp>
        <p:nvSpPr>
          <p:cNvPr id="2051" name="Subtitle 2"/>
          <p:cNvSpPr>
            <a:spLocks noGrp="1"/>
          </p:cNvSpPr>
          <p:nvPr>
            <p:ph type="subTitle" idx="1"/>
          </p:nvPr>
        </p:nvSpPr>
        <p:spPr>
          <a:xfrm>
            <a:off x="1511300" y="3009900"/>
            <a:ext cx="6400800" cy="1752600"/>
          </a:xfrm>
        </p:spPr>
        <p:txBody>
          <a:bodyPr/>
          <a:lstStyle/>
          <a:p>
            <a:pPr eaLnBrk="1" hangingPunct="1"/>
            <a:r>
              <a:rPr lang="cs-CZ" b="1" dirty="0" smtClean="0">
                <a:solidFill>
                  <a:srgbClr val="898989"/>
                </a:solidFill>
              </a:rPr>
              <a:t> </a:t>
            </a:r>
            <a:endParaRPr lang="en-US" b="1" dirty="0" smtClean="0">
              <a:solidFill>
                <a:srgbClr val="898989"/>
              </a:solidFill>
            </a:endParaRPr>
          </a:p>
        </p:txBody>
      </p:sp>
      <p:pic>
        <p:nvPicPr>
          <p:cNvPr id="4" name="Picture 10" descr="MSMT_logolink_bezVlajky_cb_RGB.ai"/>
          <p:cNvPicPr>
            <a:picLocks noChangeAspect="1"/>
          </p:cNvPicPr>
          <p:nvPr/>
        </p:nvPicPr>
        <p:blipFill>
          <a:blip r:embed="rId2" cstate="print"/>
          <a:srcRect/>
          <a:stretch>
            <a:fillRect/>
          </a:stretch>
        </p:blipFill>
        <p:spPr bwMode="auto">
          <a:xfrm>
            <a:off x="2435448" y="5067052"/>
            <a:ext cx="4316768" cy="851148"/>
          </a:xfrm>
          <a:prstGeom prst="rect">
            <a:avLst/>
          </a:prstGeom>
          <a:noFill/>
          <a:ln w="9525">
            <a:noFill/>
            <a:miter lim="800000"/>
            <a:headEnd/>
            <a:tailEnd/>
          </a:ln>
        </p:spPr>
      </p:pic>
      <p:sp>
        <p:nvSpPr>
          <p:cNvPr id="2" name="Obdélník 1"/>
          <p:cNvSpPr/>
          <p:nvPr/>
        </p:nvSpPr>
        <p:spPr>
          <a:xfrm>
            <a:off x="1473957" y="2828836"/>
            <a:ext cx="6810233" cy="1785104"/>
          </a:xfrm>
          <a:prstGeom prst="rect">
            <a:avLst/>
          </a:prstGeom>
        </p:spPr>
        <p:txBody>
          <a:bodyPr wrap="square">
            <a:spAutoFit/>
          </a:bodyPr>
          <a:lstStyle/>
          <a:p>
            <a:pPr algn="ctr"/>
            <a:r>
              <a:rPr lang="cs-CZ" sz="2800" b="1" dirty="0" smtClean="0"/>
              <a:t>RIZIKOVÉ CHOVÁNÍ</a:t>
            </a:r>
          </a:p>
          <a:p>
            <a:endParaRPr lang="cs-CZ" sz="2800" b="1" dirty="0" smtClean="0"/>
          </a:p>
          <a:p>
            <a:pPr algn="ctr"/>
            <a:r>
              <a:rPr lang="cs-CZ" b="1" dirty="0" smtClean="0"/>
              <a:t>Jaroslav </a:t>
            </a:r>
            <a:r>
              <a:rPr lang="cs-CZ" b="1" dirty="0"/>
              <a:t>Šejvl</a:t>
            </a:r>
          </a:p>
          <a:p>
            <a:endParaRPr lang="cs-CZ" dirty="0"/>
          </a:p>
          <a:p>
            <a:pPr algn="ctr"/>
            <a:r>
              <a:rPr lang="cs-CZ" dirty="0"/>
              <a:t>Právo a rizikové chování u dětí a dospívajících</a:t>
            </a:r>
          </a:p>
        </p:txBody>
      </p:sp>
    </p:spTree>
    <p:extLst>
      <p:ext uri="{BB962C8B-B14F-4D97-AF65-F5344CB8AC3E}">
        <p14:creationId xmlns:p14="http://schemas.microsoft.com/office/powerpoint/2010/main" val="1274969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Užitečná a důležitá legislativa</a:t>
            </a:r>
            <a:endParaRPr lang="cs-CZ" dirty="0"/>
          </a:p>
        </p:txBody>
      </p:sp>
      <p:sp>
        <p:nvSpPr>
          <p:cNvPr id="3" name="Zástupný symbol pro obsah 2"/>
          <p:cNvSpPr>
            <a:spLocks noGrp="1"/>
          </p:cNvSpPr>
          <p:nvPr>
            <p:ph idx="1"/>
          </p:nvPr>
        </p:nvSpPr>
        <p:spPr/>
        <p:txBody>
          <a:bodyPr/>
          <a:lstStyle/>
          <a:p>
            <a:r>
              <a:rPr lang="cs-CZ" dirty="0" smtClean="0"/>
              <a:t>Zákon č. 167/1998 sb., o návykových látkách, ve znění pozdějších předpisů.</a:t>
            </a:r>
          </a:p>
          <a:p>
            <a:endParaRPr lang="cs-CZ" dirty="0" smtClean="0"/>
          </a:p>
          <a:p>
            <a:r>
              <a:rPr lang="cs-CZ" dirty="0" smtClean="0"/>
              <a:t>Zákon č. 40/2009 Sb., trestní zákoník, ve znění pozdějších předpisů.</a:t>
            </a:r>
          </a:p>
          <a:p>
            <a:endParaRPr lang="cs-CZ" dirty="0" smtClean="0"/>
          </a:p>
          <a:p>
            <a:r>
              <a:rPr lang="cs-CZ" dirty="0" smtClean="0"/>
              <a:t>Zákon č. 141/1961 Sb., o trestním řízení soudním ve znění pozdějších předpisů. </a:t>
            </a:r>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Školní řád</a:t>
            </a:r>
            <a:endParaRPr lang="cs-CZ" dirty="0"/>
          </a:p>
        </p:txBody>
      </p:sp>
      <p:sp>
        <p:nvSpPr>
          <p:cNvPr id="3" name="Zástupný symbol pro obsah 2"/>
          <p:cNvSpPr>
            <a:spLocks noGrp="1"/>
          </p:cNvSpPr>
          <p:nvPr>
            <p:ph idx="1"/>
          </p:nvPr>
        </p:nvSpPr>
        <p:spPr/>
        <p:txBody>
          <a:bodyPr/>
          <a:lstStyle/>
          <a:p>
            <a:endParaRPr lang="cs-CZ" dirty="0" smtClean="0"/>
          </a:p>
          <a:p>
            <a:r>
              <a:rPr lang="cs-CZ" dirty="0" smtClean="0"/>
              <a:t>Možnost testování musí být uvedena ve školním řádu.</a:t>
            </a:r>
          </a:p>
          <a:p>
            <a:endParaRPr lang="cs-CZ" dirty="0" smtClean="0"/>
          </a:p>
          <a:p>
            <a:r>
              <a:rPr lang="cs-CZ" dirty="0" smtClean="0"/>
              <a:t>Prokazatelné seznámení – děti i rodiče (ideálně formou informovaného souhlasu).</a:t>
            </a:r>
          </a:p>
        </p:txBody>
      </p:sp>
      <p:sp>
        <p:nvSpPr>
          <p:cNvPr id="6" name="Zástupný symbol pro zápatí 5"/>
          <p:cNvSpPr>
            <a:spLocks noGrp="1"/>
          </p:cNvSpPr>
          <p:nvPr>
            <p:ph type="ftr" sz="quarter" idx="11"/>
          </p:nvPr>
        </p:nvSpPr>
        <p:spPr/>
        <p:txBody>
          <a:bodyPr/>
          <a:lstStyle/>
          <a:p>
            <a:pPr>
              <a:defRPr/>
            </a:pPr>
            <a:endParaRPr lang="cs-CZ"/>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Písemný souhlas</a:t>
            </a:r>
            <a:endParaRPr lang="cs-CZ" dirty="0"/>
          </a:p>
        </p:txBody>
      </p:sp>
      <p:sp>
        <p:nvSpPr>
          <p:cNvPr id="3" name="Zástupný symbol pro obsah 2"/>
          <p:cNvSpPr>
            <a:spLocks noGrp="1"/>
          </p:cNvSpPr>
          <p:nvPr>
            <p:ph idx="1"/>
          </p:nvPr>
        </p:nvSpPr>
        <p:spPr/>
        <p:txBody>
          <a:bodyPr/>
          <a:lstStyle/>
          <a:p>
            <a:r>
              <a:rPr lang="cs-CZ" dirty="0" smtClean="0"/>
              <a:t>Písemný souhlas má podobu informovaného souhlasu.</a:t>
            </a:r>
          </a:p>
          <a:p>
            <a:r>
              <a:rPr lang="cs-CZ" dirty="0" smtClean="0"/>
              <a:t>Cílem je snížit faktor odmítnutí.</a:t>
            </a:r>
          </a:p>
          <a:p>
            <a:endParaRPr lang="cs-CZ" dirty="0" smtClean="0"/>
          </a:p>
          <a:p>
            <a:r>
              <a:rPr lang="cs-CZ" dirty="0" smtClean="0"/>
              <a:t>Pouze u osob mladších 18 let.</a:t>
            </a:r>
          </a:p>
          <a:p>
            <a:r>
              <a:rPr lang="cs-CZ" dirty="0" smtClean="0"/>
              <a:t>Musí obsahovat i informace o rizicích, která mohou souviset s úkonem.</a:t>
            </a:r>
            <a:endParaRPr lang="cs-CZ" dirty="0"/>
          </a:p>
        </p:txBody>
      </p:sp>
      <p:sp>
        <p:nvSpPr>
          <p:cNvPr id="6" name="Zástupný symbol pro zápatí 5"/>
          <p:cNvSpPr>
            <a:spLocks noGrp="1"/>
          </p:cNvSpPr>
          <p:nvPr>
            <p:ph type="ftr" sz="quarter" idx="11"/>
          </p:nvPr>
        </p:nvSpPr>
        <p:spPr/>
        <p:txBody>
          <a:bodyPr/>
          <a:lstStyle/>
          <a:p>
            <a:pPr>
              <a:defRPr/>
            </a:pPr>
            <a:endParaRPr lang="cs-CZ"/>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Neexistence písemného souhlasu</a:t>
            </a:r>
            <a:endParaRPr lang="cs-CZ" dirty="0"/>
          </a:p>
        </p:txBody>
      </p:sp>
      <p:sp>
        <p:nvSpPr>
          <p:cNvPr id="3" name="Zástupný symbol pro obsah 2"/>
          <p:cNvSpPr>
            <a:spLocks noGrp="1"/>
          </p:cNvSpPr>
          <p:nvPr>
            <p:ph idx="1"/>
          </p:nvPr>
        </p:nvSpPr>
        <p:spPr/>
        <p:txBody>
          <a:bodyPr/>
          <a:lstStyle/>
          <a:p>
            <a:r>
              <a:rPr lang="cs-CZ" dirty="0" smtClean="0"/>
              <a:t>Zákonný zástupce nedá souhlas.</a:t>
            </a:r>
          </a:p>
          <a:p>
            <a:endParaRPr lang="cs-CZ" dirty="0" smtClean="0"/>
          </a:p>
          <a:p>
            <a:r>
              <a:rPr lang="cs-CZ" dirty="0" smtClean="0"/>
              <a:t>Testovaný odmítne úkon.</a:t>
            </a:r>
          </a:p>
          <a:p>
            <a:endParaRPr lang="cs-CZ" dirty="0" smtClean="0"/>
          </a:p>
          <a:p>
            <a:r>
              <a:rPr lang="cs-CZ" dirty="0" smtClean="0"/>
              <a:t>Není ohrožen ani život ani zdraví.</a:t>
            </a:r>
          </a:p>
          <a:p>
            <a:endParaRPr lang="cs-CZ" dirty="0" smtClean="0"/>
          </a:p>
          <a:p>
            <a:r>
              <a:rPr lang="cs-CZ" dirty="0" smtClean="0"/>
              <a:t>Netestujeme.</a:t>
            </a:r>
            <a:endParaRPr lang="cs-CZ" dirty="0"/>
          </a:p>
        </p:txBody>
      </p:sp>
      <p:sp>
        <p:nvSpPr>
          <p:cNvPr id="6" name="Zástupný symbol pro zápatí 5"/>
          <p:cNvSpPr>
            <a:spLocks noGrp="1"/>
          </p:cNvSpPr>
          <p:nvPr>
            <p:ph type="ftr" sz="quarter" idx="11"/>
          </p:nvPr>
        </p:nvSpPr>
        <p:spPr/>
        <p:txBody>
          <a:bodyPr/>
          <a:lstStyle/>
          <a:p>
            <a:pPr>
              <a:defRPr/>
            </a:pPr>
            <a:endParaRPr lang="cs-CZ"/>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Výjimka</a:t>
            </a:r>
            <a:endParaRPr lang="cs-CZ" dirty="0"/>
          </a:p>
        </p:txBody>
      </p:sp>
      <p:sp>
        <p:nvSpPr>
          <p:cNvPr id="3" name="Zástupný symbol pro obsah 2"/>
          <p:cNvSpPr>
            <a:spLocks noGrp="1"/>
          </p:cNvSpPr>
          <p:nvPr>
            <p:ph idx="1"/>
          </p:nvPr>
        </p:nvSpPr>
        <p:spPr/>
        <p:txBody>
          <a:bodyPr/>
          <a:lstStyle/>
          <a:p>
            <a:endParaRPr lang="cs-CZ" dirty="0" smtClean="0"/>
          </a:p>
          <a:p>
            <a:endParaRPr lang="cs-CZ" dirty="0" smtClean="0"/>
          </a:p>
          <a:p>
            <a:r>
              <a:rPr lang="cs-CZ" dirty="0" smtClean="0"/>
              <a:t>Příprava na povolání, kde je zvýšené riziko ohrožení života nebo zdraví / nebo testování umožňuje jiný zákonný předpis.</a:t>
            </a:r>
            <a:endParaRPr lang="cs-CZ" dirty="0"/>
          </a:p>
        </p:txBody>
      </p:sp>
      <p:sp>
        <p:nvSpPr>
          <p:cNvPr id="6" name="Zástupný symbol pro zápatí 5"/>
          <p:cNvSpPr>
            <a:spLocks noGrp="1"/>
          </p:cNvSpPr>
          <p:nvPr>
            <p:ph type="ftr" sz="quarter" idx="11"/>
          </p:nvPr>
        </p:nvSpPr>
        <p:spPr/>
        <p:txBody>
          <a:bodyPr/>
          <a:lstStyle/>
          <a:p>
            <a:pPr>
              <a:defRPr/>
            </a:pPr>
            <a:endParaRPr lang="cs-CZ"/>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Důvodné podezření</a:t>
            </a:r>
            <a:endParaRPr lang="cs-CZ" dirty="0"/>
          </a:p>
        </p:txBody>
      </p:sp>
      <p:sp>
        <p:nvSpPr>
          <p:cNvPr id="3" name="Zástupný symbol pro obsah 2"/>
          <p:cNvSpPr>
            <a:spLocks noGrp="1"/>
          </p:cNvSpPr>
          <p:nvPr>
            <p:ph idx="1"/>
          </p:nvPr>
        </p:nvSpPr>
        <p:spPr/>
        <p:txBody>
          <a:bodyPr/>
          <a:lstStyle/>
          <a:p>
            <a:r>
              <a:rPr lang="cs-CZ" dirty="0" smtClean="0"/>
              <a:t>Takové podezření, kdy jsou vyloučeny všechny další možné příčiny projevujících se příznaků užití návykových látek (nemoc, </a:t>
            </a:r>
            <a:r>
              <a:rPr lang="cs-CZ" dirty="0" err="1" smtClean="0"/>
              <a:t>medikované</a:t>
            </a:r>
            <a:r>
              <a:rPr lang="cs-CZ" dirty="0" smtClean="0"/>
              <a:t> léky, náhlý stav nevolnosti).</a:t>
            </a:r>
          </a:p>
          <a:p>
            <a:endParaRPr lang="cs-CZ" dirty="0" smtClean="0"/>
          </a:p>
          <a:p>
            <a:r>
              <a:rPr lang="cs-CZ" dirty="0" smtClean="0"/>
              <a:t>Testování považujeme za poslední možnost, jak ověřit příčiny zdravotních komplikací.</a:t>
            </a:r>
            <a:endParaRPr lang="cs-CZ" dirty="0"/>
          </a:p>
        </p:txBody>
      </p:sp>
      <p:sp>
        <p:nvSpPr>
          <p:cNvPr id="6" name="Zástupný symbol pro zápatí 5"/>
          <p:cNvSpPr>
            <a:spLocks noGrp="1"/>
          </p:cNvSpPr>
          <p:nvPr>
            <p:ph type="ftr" sz="quarter" idx="11"/>
          </p:nvPr>
        </p:nvSpPr>
        <p:spPr/>
        <p:txBody>
          <a:bodyPr/>
          <a:lstStyle/>
          <a:p>
            <a:pPr>
              <a:defRPr/>
            </a:pPr>
            <a:endParaRPr lang="cs-CZ"/>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Kdo by měl testovat?</a:t>
            </a:r>
            <a:endParaRPr lang="cs-CZ" dirty="0"/>
          </a:p>
        </p:txBody>
      </p:sp>
      <p:sp>
        <p:nvSpPr>
          <p:cNvPr id="3" name="Zástupný symbol pro obsah 2"/>
          <p:cNvSpPr>
            <a:spLocks noGrp="1"/>
          </p:cNvSpPr>
          <p:nvPr>
            <p:ph idx="1"/>
          </p:nvPr>
        </p:nvSpPr>
        <p:spPr/>
        <p:txBody>
          <a:bodyPr/>
          <a:lstStyle/>
          <a:p>
            <a:r>
              <a:rPr lang="cs-CZ" dirty="0" smtClean="0"/>
              <a:t>Pracovník školského poradenského pracoviště (školní psycholog, </a:t>
            </a:r>
            <a:r>
              <a:rPr lang="cs-CZ" dirty="0" err="1" smtClean="0"/>
              <a:t>š</a:t>
            </a:r>
            <a:r>
              <a:rPr lang="cs-CZ" dirty="0" smtClean="0"/>
              <a:t>. metodik prevence, výchovný poradce).</a:t>
            </a:r>
          </a:p>
          <a:p>
            <a:endParaRPr lang="cs-CZ" dirty="0" smtClean="0"/>
          </a:p>
          <a:p>
            <a:r>
              <a:rPr lang="cs-CZ" dirty="0" smtClean="0"/>
              <a:t>Absolvent DVPP se zaměřením na tuto problematiku.</a:t>
            </a:r>
            <a:endParaRPr lang="cs-CZ" dirty="0"/>
          </a:p>
        </p:txBody>
      </p:sp>
      <p:sp>
        <p:nvSpPr>
          <p:cNvPr id="6" name="Zástupný symbol pro zápatí 5"/>
          <p:cNvSpPr>
            <a:spLocks noGrp="1"/>
          </p:cNvSpPr>
          <p:nvPr>
            <p:ph type="ftr" sz="quarter" idx="11"/>
          </p:nvPr>
        </p:nvSpPr>
        <p:spPr/>
        <p:txBody>
          <a:bodyPr/>
          <a:lstStyle/>
          <a:p>
            <a:pPr>
              <a:defRPr/>
            </a:pPr>
            <a:endParaRPr lang="cs-CZ"/>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Ohrožení života a zdraví</a:t>
            </a:r>
            <a:endParaRPr lang="cs-CZ" dirty="0"/>
          </a:p>
        </p:txBody>
      </p:sp>
      <p:sp>
        <p:nvSpPr>
          <p:cNvPr id="3" name="Zástupný symbol pro obsah 2"/>
          <p:cNvSpPr>
            <a:spLocks noGrp="1"/>
          </p:cNvSpPr>
          <p:nvPr>
            <p:ph idx="1"/>
          </p:nvPr>
        </p:nvSpPr>
        <p:spPr/>
        <p:txBody>
          <a:bodyPr/>
          <a:lstStyle/>
          <a:p>
            <a:endParaRPr lang="cs-CZ" dirty="0" smtClean="0"/>
          </a:p>
          <a:p>
            <a:r>
              <a:rPr lang="cs-CZ" dirty="0" smtClean="0"/>
              <a:t>Neodkladná péče ve smyslu zákona o zdravotních službách.</a:t>
            </a:r>
          </a:p>
          <a:p>
            <a:endParaRPr lang="cs-CZ" dirty="0" smtClean="0"/>
          </a:p>
          <a:p>
            <a:r>
              <a:rPr lang="cs-CZ" dirty="0" smtClean="0"/>
              <a:t>Nebere se ohled na názor testovaného.</a:t>
            </a:r>
            <a:endParaRPr lang="cs-CZ" dirty="0"/>
          </a:p>
        </p:txBody>
      </p:sp>
      <p:sp>
        <p:nvSpPr>
          <p:cNvPr id="6" name="Zástupný symbol pro zápatí 5"/>
          <p:cNvSpPr>
            <a:spLocks noGrp="1"/>
          </p:cNvSpPr>
          <p:nvPr>
            <p:ph type="ftr" sz="quarter" idx="11"/>
          </p:nvPr>
        </p:nvSpPr>
        <p:spPr/>
        <p:txBody>
          <a:bodyPr/>
          <a:lstStyle/>
          <a:p>
            <a:pPr>
              <a:defRPr/>
            </a:pPr>
            <a:endParaRPr lang="cs-CZ"/>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Vyrozumění</a:t>
            </a:r>
            <a:endParaRPr lang="cs-CZ" dirty="0"/>
          </a:p>
        </p:txBody>
      </p:sp>
      <p:sp>
        <p:nvSpPr>
          <p:cNvPr id="3" name="Zástupný symbol pro obsah 2"/>
          <p:cNvSpPr>
            <a:spLocks noGrp="1"/>
          </p:cNvSpPr>
          <p:nvPr>
            <p:ph idx="1"/>
          </p:nvPr>
        </p:nvSpPr>
        <p:spPr/>
        <p:txBody>
          <a:bodyPr/>
          <a:lstStyle/>
          <a:p>
            <a:endParaRPr lang="cs-CZ" dirty="0" smtClean="0"/>
          </a:p>
          <a:p>
            <a:r>
              <a:rPr lang="cs-CZ" dirty="0" smtClean="0"/>
              <a:t>Zákonného zástupce – pokud není ohrožení života a zdraví.</a:t>
            </a:r>
          </a:p>
          <a:p>
            <a:endParaRPr lang="cs-CZ" dirty="0" smtClean="0"/>
          </a:p>
          <a:p>
            <a:r>
              <a:rPr lang="cs-CZ" dirty="0" smtClean="0"/>
              <a:t>Může jej zastoupit – OSPOD, pracovník ústavní nebo ochranné výchovy (objektivita, neutralita).</a:t>
            </a:r>
            <a:endParaRPr lang="cs-CZ" dirty="0"/>
          </a:p>
        </p:txBody>
      </p:sp>
      <p:sp>
        <p:nvSpPr>
          <p:cNvPr id="6" name="Zástupný symbol pro zápatí 5"/>
          <p:cNvSpPr>
            <a:spLocks noGrp="1"/>
          </p:cNvSpPr>
          <p:nvPr>
            <p:ph type="ftr" sz="quarter" idx="11"/>
          </p:nvPr>
        </p:nvSpPr>
        <p:spPr/>
        <p:txBody>
          <a:bodyPr/>
          <a:lstStyle/>
          <a:p>
            <a:pPr>
              <a:defRPr/>
            </a:pPr>
            <a:endParaRPr lang="cs-CZ"/>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Kde testovat?</a:t>
            </a:r>
            <a:endParaRPr lang="cs-CZ" dirty="0"/>
          </a:p>
        </p:txBody>
      </p:sp>
      <p:sp>
        <p:nvSpPr>
          <p:cNvPr id="3" name="Zástupný symbol pro obsah 2"/>
          <p:cNvSpPr>
            <a:spLocks noGrp="1"/>
          </p:cNvSpPr>
          <p:nvPr>
            <p:ph idx="1"/>
          </p:nvPr>
        </p:nvSpPr>
        <p:spPr/>
        <p:txBody>
          <a:bodyPr/>
          <a:lstStyle/>
          <a:p>
            <a:endParaRPr lang="cs-CZ" dirty="0" smtClean="0"/>
          </a:p>
          <a:p>
            <a:r>
              <a:rPr lang="cs-CZ" dirty="0" smtClean="0"/>
              <a:t>Orientační – ve škole nebo školském zařízení – splnění hygienických norem a vyloučení přítomnosti osob, které nejsou na testování zúčastněny.</a:t>
            </a:r>
          </a:p>
          <a:p>
            <a:endParaRPr lang="cs-CZ" dirty="0" smtClean="0"/>
          </a:p>
          <a:p>
            <a:r>
              <a:rPr lang="cs-CZ" dirty="0" smtClean="0"/>
              <a:t>Vhodné materiální zázemí a vybavenost.</a:t>
            </a:r>
            <a:endParaRPr lang="cs-CZ" dirty="0"/>
          </a:p>
        </p:txBody>
      </p:sp>
      <p:sp>
        <p:nvSpPr>
          <p:cNvPr id="6" name="Zástupný symbol pro zápatí 5"/>
          <p:cNvSpPr>
            <a:spLocks noGrp="1"/>
          </p:cNvSpPr>
          <p:nvPr>
            <p:ph type="ftr" sz="quarter" idx="11"/>
          </p:nvPr>
        </p:nvSpPr>
        <p:spPr/>
        <p:txBody>
          <a:bodyPr/>
          <a:lstStyle/>
          <a:p>
            <a:pPr>
              <a:defRPr/>
            </a:pPr>
            <a:endParaRPr lang="cs-CZ"/>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Testujeme …</a:t>
            </a:r>
            <a:endParaRPr lang="cs-CZ" dirty="0"/>
          </a:p>
        </p:txBody>
      </p:sp>
      <p:sp>
        <p:nvSpPr>
          <p:cNvPr id="3" name="Zástupný symbol pro obsah 2"/>
          <p:cNvSpPr>
            <a:spLocks noGrp="1"/>
          </p:cNvSpPr>
          <p:nvPr>
            <p:ph idx="1"/>
          </p:nvPr>
        </p:nvSpPr>
        <p:spPr/>
        <p:txBody>
          <a:bodyPr/>
          <a:lstStyle/>
          <a:p>
            <a:r>
              <a:rPr lang="cs-CZ" dirty="0" smtClean="0"/>
              <a:t>Užívá testovaný nějaké léky?</a:t>
            </a:r>
          </a:p>
          <a:p>
            <a:r>
              <a:rPr lang="cs-CZ" dirty="0" smtClean="0"/>
              <a:t>Jsou léky řádně </a:t>
            </a:r>
            <a:r>
              <a:rPr lang="cs-CZ" dirty="0" err="1" smtClean="0"/>
              <a:t>medikovány</a:t>
            </a:r>
            <a:r>
              <a:rPr lang="cs-CZ" dirty="0" smtClean="0"/>
              <a:t>?</a:t>
            </a:r>
          </a:p>
          <a:p>
            <a:r>
              <a:rPr lang="cs-CZ" dirty="0" smtClean="0"/>
              <a:t>Příbalový leták!</a:t>
            </a:r>
          </a:p>
          <a:p>
            <a:r>
              <a:rPr lang="cs-CZ" dirty="0" smtClean="0"/>
              <a:t>Zachování mlčenlivosti – zdravotní stav (zák. o zdravotních službách a zák. o ochraně osobních údajů).</a:t>
            </a:r>
          </a:p>
        </p:txBody>
      </p:sp>
      <p:sp>
        <p:nvSpPr>
          <p:cNvPr id="6" name="Zástupný symbol pro zápatí 5"/>
          <p:cNvSpPr>
            <a:spLocks noGrp="1"/>
          </p:cNvSpPr>
          <p:nvPr>
            <p:ph type="ftr" sz="quarter" idx="11"/>
          </p:nvPr>
        </p:nvSpPr>
        <p:spPr/>
        <p:txBody>
          <a:bodyPr/>
          <a:lstStyle/>
          <a:p>
            <a:pPr>
              <a:defRPr/>
            </a:pPr>
            <a:endParaRPr lang="cs-CZ"/>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Další legislativa – I. </a:t>
            </a:r>
            <a:endParaRPr lang="cs-CZ" dirty="0"/>
          </a:p>
        </p:txBody>
      </p:sp>
      <p:sp>
        <p:nvSpPr>
          <p:cNvPr id="3" name="Zástupný symbol pro obsah 2"/>
          <p:cNvSpPr>
            <a:spLocks noGrp="1"/>
          </p:cNvSpPr>
          <p:nvPr>
            <p:ph idx="1"/>
          </p:nvPr>
        </p:nvSpPr>
        <p:spPr/>
        <p:txBody>
          <a:bodyPr/>
          <a:lstStyle/>
          <a:p>
            <a:r>
              <a:rPr lang="cs-CZ" dirty="0" smtClean="0"/>
              <a:t>Zákon č. 379/2005 Sb., </a:t>
            </a:r>
            <a:r>
              <a:rPr lang="cs-CZ" dirty="0">
                <a:solidFill>
                  <a:schemeClr val="tx1"/>
                </a:solidFill>
                <a:latin typeface="+mn-lt"/>
                <a:ea typeface="+mn-ea"/>
                <a:cs typeface="+mn-cs"/>
              </a:rPr>
              <a:t>o opatřeních k ochraně před škodami působenými tabákovými výrobky, alkoholem a jinými návykovými látkami a o změně souvisejících </a:t>
            </a:r>
            <a:r>
              <a:rPr lang="cs-CZ" dirty="0" smtClean="0">
                <a:solidFill>
                  <a:schemeClr val="tx1"/>
                </a:solidFill>
                <a:latin typeface="+mn-lt"/>
                <a:ea typeface="+mn-ea"/>
                <a:cs typeface="+mn-cs"/>
              </a:rPr>
              <a:t>zákonů v platném znění.</a:t>
            </a:r>
            <a:endParaRPr lang="cs-CZ" dirty="0" smtClean="0"/>
          </a:p>
          <a:p>
            <a:endParaRPr lang="cs-CZ" dirty="0" smtClean="0"/>
          </a:p>
          <a:p>
            <a:r>
              <a:rPr lang="cs-CZ" dirty="0" smtClean="0"/>
              <a:t>Zákon ČNR č. 200/1990 Sb., o přestupcích, v platném znění.</a:t>
            </a:r>
            <a:endParaRPr lang="cs-CZ" dirty="0"/>
          </a:p>
        </p:txBody>
      </p:sp>
      <p:sp>
        <p:nvSpPr>
          <p:cNvPr id="6" name="Zástupný symbol pro zápatí 5"/>
          <p:cNvSpPr>
            <a:spLocks noGrp="1"/>
          </p:cNvSpPr>
          <p:nvPr>
            <p:ph type="ftr" sz="quarter" idx="11"/>
          </p:nvPr>
        </p:nvSpPr>
        <p:spPr/>
        <p:txBody>
          <a:bodyPr/>
          <a:lstStyle/>
          <a:p>
            <a:endParaRPr lang="cs-CZ"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Informace</a:t>
            </a:r>
            <a:endParaRPr lang="cs-CZ" dirty="0"/>
          </a:p>
        </p:txBody>
      </p:sp>
      <p:sp>
        <p:nvSpPr>
          <p:cNvPr id="3" name="Zástupný symbol pro obsah 2"/>
          <p:cNvSpPr>
            <a:spLocks noGrp="1"/>
          </p:cNvSpPr>
          <p:nvPr>
            <p:ph idx="1"/>
          </p:nvPr>
        </p:nvSpPr>
        <p:spPr/>
        <p:txBody>
          <a:bodyPr/>
          <a:lstStyle/>
          <a:p>
            <a:pPr>
              <a:lnSpc>
                <a:spcPct val="150000"/>
              </a:lnSpc>
            </a:pPr>
            <a:r>
              <a:rPr lang="cs-CZ" dirty="0" smtClean="0"/>
              <a:t>Vysvětlit podstatu a účel testování.</a:t>
            </a:r>
          </a:p>
          <a:p>
            <a:pPr>
              <a:lnSpc>
                <a:spcPct val="150000"/>
              </a:lnSpc>
            </a:pPr>
            <a:r>
              <a:rPr lang="cs-CZ" dirty="0" smtClean="0"/>
              <a:t>Proč se testuje.</a:t>
            </a:r>
          </a:p>
          <a:p>
            <a:pPr>
              <a:lnSpc>
                <a:spcPct val="150000"/>
              </a:lnSpc>
            </a:pPr>
            <a:r>
              <a:rPr lang="cs-CZ" dirty="0" smtClean="0"/>
              <a:t>Jak se interpretují data.</a:t>
            </a:r>
          </a:p>
          <a:p>
            <a:pPr>
              <a:lnSpc>
                <a:spcPct val="150000"/>
              </a:lnSpc>
            </a:pPr>
            <a:r>
              <a:rPr lang="cs-CZ" dirty="0" smtClean="0"/>
              <a:t>Následné úkony.</a:t>
            </a:r>
          </a:p>
          <a:p>
            <a:pPr>
              <a:lnSpc>
                <a:spcPct val="150000"/>
              </a:lnSpc>
            </a:pPr>
            <a:r>
              <a:rPr lang="cs-CZ" dirty="0" smtClean="0"/>
              <a:t>Podepsaný informovaný souhlas.</a:t>
            </a:r>
            <a:endParaRPr lang="cs-CZ" dirty="0"/>
          </a:p>
        </p:txBody>
      </p:sp>
      <p:sp>
        <p:nvSpPr>
          <p:cNvPr id="6" name="Zástupný symbol pro zápatí 5"/>
          <p:cNvSpPr>
            <a:spLocks noGrp="1"/>
          </p:cNvSpPr>
          <p:nvPr>
            <p:ph type="ftr" sz="quarter" idx="11"/>
          </p:nvPr>
        </p:nvSpPr>
        <p:spPr/>
        <p:txBody>
          <a:bodyPr/>
          <a:lstStyle/>
          <a:p>
            <a:pPr>
              <a:defRPr/>
            </a:pPr>
            <a:endParaRPr lang="cs-CZ"/>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Test</a:t>
            </a:r>
            <a:endParaRPr lang="cs-CZ" dirty="0"/>
          </a:p>
        </p:txBody>
      </p:sp>
      <p:sp>
        <p:nvSpPr>
          <p:cNvPr id="3" name="Zástupný symbol pro obsah 2"/>
          <p:cNvSpPr>
            <a:spLocks noGrp="1"/>
          </p:cNvSpPr>
          <p:nvPr>
            <p:ph idx="1"/>
          </p:nvPr>
        </p:nvSpPr>
        <p:spPr/>
        <p:txBody>
          <a:bodyPr/>
          <a:lstStyle/>
          <a:p>
            <a:pPr>
              <a:lnSpc>
                <a:spcPct val="150000"/>
              </a:lnSpc>
            </a:pPr>
            <a:endParaRPr lang="cs-CZ" dirty="0" smtClean="0"/>
          </a:p>
          <a:p>
            <a:pPr>
              <a:lnSpc>
                <a:spcPct val="150000"/>
              </a:lnSpc>
            </a:pPr>
            <a:r>
              <a:rPr lang="cs-CZ" dirty="0" smtClean="0"/>
              <a:t>Pouze orientační.</a:t>
            </a:r>
          </a:p>
          <a:p>
            <a:pPr>
              <a:lnSpc>
                <a:spcPct val="150000"/>
              </a:lnSpc>
            </a:pPr>
            <a:r>
              <a:rPr lang="cs-CZ" dirty="0" smtClean="0"/>
              <a:t>Dechová zkouška.</a:t>
            </a:r>
          </a:p>
          <a:p>
            <a:pPr>
              <a:lnSpc>
                <a:spcPct val="150000"/>
              </a:lnSpc>
            </a:pPr>
            <a:r>
              <a:rPr lang="cs-CZ" dirty="0" smtClean="0"/>
              <a:t>Odběr slin.</a:t>
            </a:r>
          </a:p>
          <a:p>
            <a:pPr>
              <a:lnSpc>
                <a:spcPct val="150000"/>
              </a:lnSpc>
            </a:pPr>
            <a:r>
              <a:rPr lang="cs-CZ" dirty="0" smtClean="0"/>
              <a:t>Stěr z kůže nebo sliznic.</a:t>
            </a:r>
            <a:endParaRPr lang="cs-CZ" dirty="0"/>
          </a:p>
        </p:txBody>
      </p:sp>
      <p:sp>
        <p:nvSpPr>
          <p:cNvPr id="6" name="Zástupný symbol pro zápatí 5"/>
          <p:cNvSpPr>
            <a:spLocks noGrp="1"/>
          </p:cNvSpPr>
          <p:nvPr>
            <p:ph type="ftr" sz="quarter" idx="11"/>
          </p:nvPr>
        </p:nvSpPr>
        <p:spPr/>
        <p:txBody>
          <a:bodyPr/>
          <a:lstStyle/>
          <a:p>
            <a:pPr>
              <a:defRPr/>
            </a:pPr>
            <a:endParaRPr lang="cs-CZ"/>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Výsledek</a:t>
            </a:r>
            <a:endParaRPr lang="cs-CZ" dirty="0"/>
          </a:p>
        </p:txBody>
      </p:sp>
      <p:sp>
        <p:nvSpPr>
          <p:cNvPr id="3" name="Zástupný symbol pro obsah 2"/>
          <p:cNvSpPr>
            <a:spLocks noGrp="1"/>
          </p:cNvSpPr>
          <p:nvPr>
            <p:ph idx="1"/>
          </p:nvPr>
        </p:nvSpPr>
        <p:spPr/>
        <p:txBody>
          <a:bodyPr/>
          <a:lstStyle/>
          <a:p>
            <a:r>
              <a:rPr lang="cs-CZ" dirty="0" smtClean="0"/>
              <a:t>Negativní (falešně negativní).</a:t>
            </a:r>
          </a:p>
          <a:p>
            <a:r>
              <a:rPr lang="cs-CZ" dirty="0" smtClean="0"/>
              <a:t>Pozitivní (falešně pozitivní).</a:t>
            </a:r>
          </a:p>
          <a:p>
            <a:r>
              <a:rPr lang="cs-CZ" dirty="0" smtClean="0"/>
              <a:t>Vždy informovat zákonného zástupce.</a:t>
            </a:r>
          </a:p>
          <a:p>
            <a:r>
              <a:rPr lang="cs-CZ" dirty="0" smtClean="0"/>
              <a:t>Odborné lékařské vyšetření, hospitalizace.</a:t>
            </a:r>
          </a:p>
          <a:p>
            <a:r>
              <a:rPr lang="cs-CZ" dirty="0" smtClean="0"/>
              <a:t>Odpovědnost za dopravu do zdravotnického zařízení.</a:t>
            </a:r>
            <a:endParaRPr lang="cs-CZ" dirty="0"/>
          </a:p>
        </p:txBody>
      </p:sp>
      <p:sp>
        <p:nvSpPr>
          <p:cNvPr id="6" name="Zástupný symbol pro zápatí 5"/>
          <p:cNvSpPr>
            <a:spLocks noGrp="1"/>
          </p:cNvSpPr>
          <p:nvPr>
            <p:ph type="ftr" sz="quarter" idx="11"/>
          </p:nvPr>
        </p:nvSpPr>
        <p:spPr/>
        <p:txBody>
          <a:bodyPr/>
          <a:lstStyle/>
          <a:p>
            <a:pPr>
              <a:defRPr/>
            </a:pPr>
            <a:endParaRPr lang="cs-CZ"/>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Platba</a:t>
            </a:r>
            <a:endParaRPr lang="cs-CZ" dirty="0"/>
          </a:p>
        </p:txBody>
      </p:sp>
      <p:sp>
        <p:nvSpPr>
          <p:cNvPr id="3" name="Zástupný symbol pro obsah 2"/>
          <p:cNvSpPr>
            <a:spLocks noGrp="1"/>
          </p:cNvSpPr>
          <p:nvPr>
            <p:ph idx="1"/>
          </p:nvPr>
        </p:nvSpPr>
        <p:spPr/>
        <p:txBody>
          <a:bodyPr/>
          <a:lstStyle/>
          <a:p>
            <a:r>
              <a:rPr lang="cs-CZ" dirty="0" smtClean="0"/>
              <a:t>V případě, že lékař shledá důvodné podezření oprávněné – zdravotní pojištění.</a:t>
            </a:r>
          </a:p>
          <a:p>
            <a:endParaRPr lang="cs-CZ" dirty="0" smtClean="0"/>
          </a:p>
          <a:p>
            <a:r>
              <a:rPr lang="cs-CZ" dirty="0" smtClean="0"/>
              <a:t>Lékař neshledá důvody – ten, kdo o test požádal (na čí žádost se test provádí).</a:t>
            </a:r>
            <a:endParaRPr lang="cs-CZ" dirty="0"/>
          </a:p>
        </p:txBody>
      </p:sp>
      <p:sp>
        <p:nvSpPr>
          <p:cNvPr id="6" name="Zástupný symbol pro zápatí 5"/>
          <p:cNvSpPr>
            <a:spLocks noGrp="1"/>
          </p:cNvSpPr>
          <p:nvPr>
            <p:ph type="ftr" sz="quarter" idx="11"/>
          </p:nvPr>
        </p:nvSpPr>
        <p:spPr/>
        <p:txBody>
          <a:bodyPr/>
          <a:lstStyle/>
          <a:p>
            <a:pPr>
              <a:defRPr/>
            </a:pPr>
            <a:endParaRPr lang="cs-CZ"/>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Dokumentace</a:t>
            </a:r>
            <a:endParaRPr lang="cs-CZ" dirty="0"/>
          </a:p>
        </p:txBody>
      </p:sp>
      <p:sp>
        <p:nvSpPr>
          <p:cNvPr id="3" name="Zástupný symbol pro obsah 2"/>
          <p:cNvSpPr>
            <a:spLocks noGrp="1"/>
          </p:cNvSpPr>
          <p:nvPr>
            <p:ph idx="1"/>
          </p:nvPr>
        </p:nvSpPr>
        <p:spPr/>
        <p:txBody>
          <a:bodyPr/>
          <a:lstStyle/>
          <a:p>
            <a:endParaRPr lang="cs-CZ" dirty="0" smtClean="0"/>
          </a:p>
          <a:p>
            <a:r>
              <a:rPr lang="cs-CZ" dirty="0" smtClean="0"/>
              <a:t>Výzva.</a:t>
            </a:r>
          </a:p>
          <a:p>
            <a:r>
              <a:rPr lang="cs-CZ" dirty="0" smtClean="0"/>
              <a:t>Kompletní záznam o testování.</a:t>
            </a:r>
          </a:p>
          <a:p>
            <a:endParaRPr lang="cs-CZ" dirty="0" smtClean="0"/>
          </a:p>
          <a:p>
            <a:r>
              <a:rPr lang="cs-CZ" dirty="0" smtClean="0"/>
              <a:t>Výsledek.</a:t>
            </a:r>
          </a:p>
          <a:p>
            <a:r>
              <a:rPr lang="cs-CZ" dirty="0" smtClean="0"/>
              <a:t>V případě lékařského vyšetření – lékařská zpráva. </a:t>
            </a:r>
            <a:endParaRPr lang="cs-CZ" dirty="0"/>
          </a:p>
        </p:txBody>
      </p:sp>
      <p:sp>
        <p:nvSpPr>
          <p:cNvPr id="6" name="Zástupný symbol pro zápatí 5"/>
          <p:cNvSpPr>
            <a:spLocks noGrp="1"/>
          </p:cNvSpPr>
          <p:nvPr>
            <p:ph type="ftr" sz="quarter" idx="11"/>
          </p:nvPr>
        </p:nvSpPr>
        <p:spPr/>
        <p:txBody>
          <a:bodyPr/>
          <a:lstStyle/>
          <a:p>
            <a:pPr>
              <a:defRPr/>
            </a:pPr>
            <a:endParaRPr lang="cs-CZ"/>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Presumpce neviny</a:t>
            </a:r>
            <a:endParaRPr lang="cs-CZ" dirty="0"/>
          </a:p>
        </p:txBody>
      </p:sp>
      <p:sp>
        <p:nvSpPr>
          <p:cNvPr id="3" name="Zástupný symbol pro obsah 2"/>
          <p:cNvSpPr>
            <a:spLocks noGrp="1"/>
          </p:cNvSpPr>
          <p:nvPr>
            <p:ph idx="1"/>
          </p:nvPr>
        </p:nvSpPr>
        <p:spPr/>
        <p:txBody>
          <a:bodyPr/>
          <a:lstStyle/>
          <a:p>
            <a:endParaRPr lang="cs-CZ" dirty="0" smtClean="0"/>
          </a:p>
          <a:p>
            <a:endParaRPr lang="cs-CZ" dirty="0" smtClean="0"/>
          </a:p>
          <a:p>
            <a:r>
              <a:rPr lang="cs-CZ" dirty="0" smtClean="0"/>
              <a:t>Odmítnutí podrobit se orientačnímu vyšetření nezakládá předpoklad o vině, o tom, že vyzvaný je pod vlivem návykové látky.</a:t>
            </a:r>
            <a:endParaRPr lang="cs-CZ" dirty="0"/>
          </a:p>
        </p:txBody>
      </p:sp>
      <p:sp>
        <p:nvSpPr>
          <p:cNvPr id="6" name="Zástupný symbol pro zápatí 5"/>
          <p:cNvSpPr>
            <a:spLocks noGrp="1"/>
          </p:cNvSpPr>
          <p:nvPr>
            <p:ph type="ftr" sz="quarter" idx="11"/>
          </p:nvPr>
        </p:nvSpPr>
        <p:spPr/>
        <p:txBody>
          <a:bodyPr/>
          <a:lstStyle/>
          <a:p>
            <a:pPr>
              <a:defRPr/>
            </a:pPr>
            <a:endParaRPr lang="cs-CZ"/>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Wolters</a:t>
            </a:r>
            <a:r>
              <a:rPr lang="cs-CZ" dirty="0" smtClean="0"/>
              <a:t> </a:t>
            </a:r>
            <a:r>
              <a:rPr lang="cs-CZ" dirty="0" err="1" smtClean="0"/>
              <a:t>Kluwer</a:t>
            </a:r>
            <a:endParaRPr lang="cs-CZ" dirty="0"/>
          </a:p>
        </p:txBody>
      </p:sp>
      <p:pic>
        <p:nvPicPr>
          <p:cNvPr id="1026" name="Picture 2" descr="C:\Users\user\Pictures\Drogy.jpg"/>
          <p:cNvPicPr>
            <a:picLocks noGrp="1" noChangeAspect="1" noChangeArrowheads="1"/>
          </p:cNvPicPr>
          <p:nvPr>
            <p:ph idx="1"/>
          </p:nvPr>
        </p:nvPicPr>
        <p:blipFill>
          <a:blip r:embed="rId2" cstate="print"/>
          <a:srcRect/>
          <a:stretch>
            <a:fillRect/>
          </a:stretch>
        </p:blipFill>
        <p:spPr bwMode="auto">
          <a:xfrm>
            <a:off x="2949262" y="1184857"/>
            <a:ext cx="3476941" cy="5172964"/>
          </a:xfrm>
          <a:prstGeom prst="rect">
            <a:avLst/>
          </a:prstGeom>
          <a:noFill/>
        </p:spPr>
      </p:pic>
      <p:sp>
        <p:nvSpPr>
          <p:cNvPr id="4" name="Zástupný symbol pro zápatí 3"/>
          <p:cNvSpPr>
            <a:spLocks noGrp="1"/>
          </p:cNvSpPr>
          <p:nvPr>
            <p:ph type="ftr" sz="quarter" idx="11"/>
          </p:nvPr>
        </p:nvSpPr>
        <p:spPr/>
        <p:txBody>
          <a:bodyPr/>
          <a:lstStyle/>
          <a:p>
            <a:pPr>
              <a:defRPr/>
            </a:pPr>
            <a:endParaRPr lang="cs-CZ"/>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Odborná literatura ke stažení</a:t>
            </a:r>
            <a:endParaRPr lang="cs-CZ" dirty="0"/>
          </a:p>
        </p:txBody>
      </p:sp>
      <p:sp>
        <p:nvSpPr>
          <p:cNvPr id="3" name="Zástupný symbol pro obsah 2"/>
          <p:cNvSpPr>
            <a:spLocks noGrp="1"/>
          </p:cNvSpPr>
          <p:nvPr>
            <p:ph idx="1"/>
          </p:nvPr>
        </p:nvSpPr>
        <p:spPr/>
        <p:txBody>
          <a:bodyPr/>
          <a:lstStyle/>
          <a:p>
            <a:endParaRPr lang="cs-CZ" dirty="0" smtClean="0">
              <a:hlinkClick r:id="rId2"/>
            </a:endParaRPr>
          </a:p>
          <a:p>
            <a:endParaRPr lang="cs-CZ" dirty="0" smtClean="0">
              <a:hlinkClick r:id="rId2"/>
            </a:endParaRPr>
          </a:p>
          <a:p>
            <a:r>
              <a:rPr lang="cs-CZ" dirty="0" smtClean="0">
                <a:hlinkClick r:id="rId3"/>
              </a:rPr>
              <a:t>http://www.</a:t>
            </a:r>
            <a:r>
              <a:rPr lang="cs-CZ" dirty="0" err="1" smtClean="0">
                <a:hlinkClick r:id="rId3"/>
              </a:rPr>
              <a:t>adiktologie.cz</a:t>
            </a:r>
            <a:r>
              <a:rPr lang="cs-CZ" dirty="0" smtClean="0">
                <a:hlinkClick r:id="rId3"/>
              </a:rPr>
              <a:t>/cz/</a:t>
            </a:r>
            <a:r>
              <a:rPr lang="cs-CZ" dirty="0" err="1" smtClean="0">
                <a:hlinkClick r:id="rId3"/>
              </a:rPr>
              <a:t>articles</a:t>
            </a:r>
            <a:r>
              <a:rPr lang="cs-CZ" dirty="0" smtClean="0">
                <a:hlinkClick r:id="rId3"/>
              </a:rPr>
              <a:t>/17/Monografie</a:t>
            </a:r>
            <a:endParaRPr lang="cs-CZ" dirty="0" smtClean="0"/>
          </a:p>
          <a:p>
            <a:endParaRPr lang="cs-CZ" dirty="0" smtClean="0"/>
          </a:p>
          <a:p>
            <a:r>
              <a:rPr lang="cs-CZ" dirty="0" smtClean="0"/>
              <a:t>V rámci projektu VYNSPI (konec v září 2012).</a:t>
            </a:r>
            <a:endParaRPr lang="cs-CZ" dirty="0"/>
          </a:p>
        </p:txBody>
      </p:sp>
      <p:sp>
        <p:nvSpPr>
          <p:cNvPr id="4" name="Zástupný symbol pro zápatí 3"/>
          <p:cNvSpPr>
            <a:spLocks noGrp="1"/>
          </p:cNvSpPr>
          <p:nvPr>
            <p:ph type="ftr" sz="quarter" idx="11"/>
          </p:nvPr>
        </p:nvSpPr>
        <p:spPr/>
        <p:txBody>
          <a:bodyPr/>
          <a:lstStyle/>
          <a:p>
            <a:pPr>
              <a:defRPr/>
            </a:pPr>
            <a:endParaRPr lang="cs-CZ"/>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Návrh doporučené struktury minimálního preventivního programu prevence rizikového chování pro základní školy.</a:t>
            </a:r>
          </a:p>
          <a:p>
            <a:r>
              <a:rPr lang="pt-BR" dirty="0" smtClean="0"/>
              <a:t>Příklady dobré praxe programů školské prevence rizikového chování</a:t>
            </a:r>
            <a:r>
              <a:rPr lang="cs-CZ" dirty="0" smtClean="0"/>
              <a:t>.</a:t>
            </a:r>
          </a:p>
          <a:p>
            <a:r>
              <a:rPr lang="cs-CZ" dirty="0" err="1" smtClean="0"/>
              <a:t>Čtyřúrovňový</a:t>
            </a:r>
            <a:r>
              <a:rPr lang="cs-CZ" dirty="0" smtClean="0"/>
              <a:t> model kvalifikačních stupňů pro pracovníky v primární prevenci rizikového chování ve školství…..</a:t>
            </a:r>
            <a:endParaRPr lang="cs-CZ" dirty="0"/>
          </a:p>
        </p:txBody>
      </p:sp>
      <p:sp>
        <p:nvSpPr>
          <p:cNvPr id="4" name="Zástupný symbol pro zápatí 3"/>
          <p:cNvSpPr>
            <a:spLocks noGrp="1"/>
          </p:cNvSpPr>
          <p:nvPr>
            <p:ph type="ftr" sz="quarter" idx="11"/>
          </p:nvPr>
        </p:nvSpPr>
        <p:spPr/>
        <p:txBody>
          <a:bodyPr/>
          <a:lstStyle/>
          <a:p>
            <a:pPr>
              <a:defRPr/>
            </a:pPr>
            <a:endParaRPr lang="cs-CZ"/>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Diskuse …</a:t>
            </a:r>
            <a:endParaRPr lang="cs-CZ" dirty="0"/>
          </a:p>
        </p:txBody>
      </p:sp>
      <p:sp>
        <p:nvSpPr>
          <p:cNvPr id="3" name="Zástupný symbol pro obsah 2"/>
          <p:cNvSpPr>
            <a:spLocks noGrp="1"/>
          </p:cNvSpPr>
          <p:nvPr>
            <p:ph sz="half" idx="1"/>
          </p:nvPr>
        </p:nvSpPr>
        <p:spPr/>
        <p:txBody>
          <a:bodyPr/>
          <a:lstStyle/>
          <a:p>
            <a:endParaRPr lang="cs-CZ" dirty="0" smtClean="0"/>
          </a:p>
          <a:p>
            <a:endParaRPr lang="cs-CZ" dirty="0" smtClean="0"/>
          </a:p>
          <a:p>
            <a:endParaRPr lang="cs-CZ" dirty="0" smtClean="0"/>
          </a:p>
          <a:p>
            <a:pPr algn="ctr">
              <a:buNone/>
            </a:pPr>
            <a:r>
              <a:rPr lang="cs-CZ" dirty="0" smtClean="0"/>
              <a:t>Cokoli …</a:t>
            </a:r>
            <a:endParaRPr lang="cs-CZ" dirty="0"/>
          </a:p>
        </p:txBody>
      </p:sp>
      <p:sp>
        <p:nvSpPr>
          <p:cNvPr id="7" name="Zástupný symbol pro obsah 6"/>
          <p:cNvSpPr>
            <a:spLocks noGrp="1"/>
          </p:cNvSpPr>
          <p:nvPr>
            <p:ph sz="half" idx="2"/>
          </p:nvPr>
        </p:nvSpPr>
        <p:spPr/>
        <p:txBody>
          <a:bodyPr/>
          <a:lstStyle/>
          <a:p>
            <a:endParaRPr lang="cs-CZ"/>
          </a:p>
        </p:txBody>
      </p:sp>
      <p:sp>
        <p:nvSpPr>
          <p:cNvPr id="6" name="Zástupný symbol pro zápatí 5"/>
          <p:cNvSpPr>
            <a:spLocks noGrp="1"/>
          </p:cNvSpPr>
          <p:nvPr>
            <p:ph type="ftr" sz="quarter" idx="11"/>
          </p:nvPr>
        </p:nvSpPr>
        <p:spPr/>
        <p:txBody>
          <a:bodyPr/>
          <a:lstStyle/>
          <a:p>
            <a:pPr>
              <a:defRPr/>
            </a:pPr>
            <a:endParaRPr lang="cs-CZ"/>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Další legislativa – II.</a:t>
            </a:r>
            <a:endParaRPr lang="cs-CZ" dirty="0"/>
          </a:p>
        </p:txBody>
      </p:sp>
      <p:sp>
        <p:nvSpPr>
          <p:cNvPr id="3" name="Zástupný symbol pro obsah 2"/>
          <p:cNvSpPr>
            <a:spLocks noGrp="1"/>
          </p:cNvSpPr>
          <p:nvPr>
            <p:ph idx="1"/>
          </p:nvPr>
        </p:nvSpPr>
        <p:spPr/>
        <p:txBody>
          <a:bodyPr/>
          <a:lstStyle/>
          <a:p>
            <a:endParaRPr lang="cs-CZ" dirty="0" smtClean="0"/>
          </a:p>
          <a:p>
            <a:r>
              <a:rPr lang="cs-CZ" dirty="0" smtClean="0"/>
              <a:t>Zákon č. 218/2003 Sb., </a:t>
            </a:r>
            <a:r>
              <a:rPr lang="cs-CZ" dirty="0">
                <a:solidFill>
                  <a:schemeClr val="tx1"/>
                </a:solidFill>
                <a:latin typeface="+mn-lt"/>
                <a:ea typeface="+mn-ea"/>
                <a:cs typeface="+mn-cs"/>
              </a:rPr>
              <a:t>o odpovědnosti mládeže za protiprávní činy a o soudnictví ve věcech mládeže a o změně některých </a:t>
            </a:r>
            <a:r>
              <a:rPr lang="cs-CZ" dirty="0" smtClean="0">
                <a:solidFill>
                  <a:schemeClr val="tx1"/>
                </a:solidFill>
                <a:latin typeface="+mn-lt"/>
                <a:ea typeface="+mn-ea"/>
                <a:cs typeface="+mn-cs"/>
              </a:rPr>
              <a:t>zákonů v platném znění.</a:t>
            </a:r>
          </a:p>
          <a:p>
            <a:endParaRPr lang="cs-CZ" dirty="0" smtClean="0"/>
          </a:p>
          <a:p>
            <a:r>
              <a:rPr lang="cs-CZ" dirty="0" smtClean="0"/>
              <a:t>Zákon č. 273/2008 Sb., o Policii České republiky.</a:t>
            </a:r>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Literatura</a:t>
            </a:r>
            <a:endParaRPr lang="cs-CZ" dirty="0"/>
          </a:p>
        </p:txBody>
      </p:sp>
      <p:sp>
        <p:nvSpPr>
          <p:cNvPr id="3" name="Zástupný symbol pro obsah 2"/>
          <p:cNvSpPr>
            <a:spLocks noGrp="1"/>
          </p:cNvSpPr>
          <p:nvPr>
            <p:ph idx="1"/>
          </p:nvPr>
        </p:nvSpPr>
        <p:spPr/>
        <p:txBody>
          <a:bodyPr/>
          <a:lstStyle/>
          <a:p>
            <a:r>
              <a:rPr lang="cs-CZ" dirty="0" smtClean="0"/>
              <a:t>Zákon č. 379/2005 Sb., o opatřeních k ochraně před škodami působenými tabákovými výrobky, alkoholem a jinými návykovými látkami a o změně souvisejících zákonů, ve znění pozdějších předpisů.</a:t>
            </a:r>
          </a:p>
          <a:p>
            <a:endParaRPr lang="cs-CZ" dirty="0" smtClean="0"/>
          </a:p>
          <a:p>
            <a:r>
              <a:rPr lang="cs-CZ" dirty="0" smtClean="0"/>
              <a:t>Zákon č 167/1998 Sb., o návykových látkách ve znění pozdějších předpisů.</a:t>
            </a:r>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Literatura</a:t>
            </a:r>
            <a:endParaRPr lang="cs-CZ" dirty="0"/>
          </a:p>
        </p:txBody>
      </p:sp>
      <p:sp>
        <p:nvSpPr>
          <p:cNvPr id="3" name="Zástupný symbol pro obsah 2"/>
          <p:cNvSpPr>
            <a:spLocks noGrp="1"/>
          </p:cNvSpPr>
          <p:nvPr>
            <p:ph idx="1"/>
          </p:nvPr>
        </p:nvSpPr>
        <p:spPr/>
        <p:txBody>
          <a:bodyPr/>
          <a:lstStyle/>
          <a:p>
            <a:r>
              <a:rPr lang="cs-CZ" dirty="0" smtClean="0"/>
              <a:t>Zákon č. 40/2009 Sb., trestní zákoník, ve znění pozdějších předpisů.</a:t>
            </a:r>
          </a:p>
          <a:p>
            <a:endParaRPr lang="cs-CZ" dirty="0" smtClean="0"/>
          </a:p>
          <a:p>
            <a:r>
              <a:rPr lang="cs-CZ" dirty="0" smtClean="0"/>
              <a:t>Úmluva o právech dítěte, vyhlášená pod č. 104/1991 Sb. (čl. 18 a 33).</a:t>
            </a:r>
          </a:p>
          <a:p>
            <a:endParaRPr lang="cs-CZ" dirty="0" smtClean="0"/>
          </a:p>
          <a:p>
            <a:r>
              <a:rPr lang="cs-CZ" dirty="0" smtClean="0"/>
              <a:t>Zákon č. 94/1963 Sb., o rodině, ve znění pozdějších předpisů.</a:t>
            </a:r>
          </a:p>
          <a:p>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Literatura</a:t>
            </a:r>
            <a:endParaRPr lang="cs-CZ" dirty="0"/>
          </a:p>
        </p:txBody>
      </p:sp>
      <p:sp>
        <p:nvSpPr>
          <p:cNvPr id="3" name="Zástupný symbol pro obsah 2"/>
          <p:cNvSpPr>
            <a:spLocks noGrp="1"/>
          </p:cNvSpPr>
          <p:nvPr>
            <p:ph idx="1"/>
          </p:nvPr>
        </p:nvSpPr>
        <p:spPr/>
        <p:txBody>
          <a:bodyPr/>
          <a:lstStyle/>
          <a:p>
            <a:r>
              <a:rPr lang="cs-CZ" dirty="0" smtClean="0"/>
              <a:t>Zákon č. 359/1999 Sb., o sociálně právní ochraně dětí, ve znění pozdějších předpisů.</a:t>
            </a:r>
          </a:p>
          <a:p>
            <a:endParaRPr lang="cs-CZ" dirty="0" smtClean="0"/>
          </a:p>
          <a:p>
            <a:r>
              <a:rPr lang="cs-CZ" dirty="0" smtClean="0"/>
              <a:t>Zákon č. 561/2004 Sb., o předškolním, základním, středním, vyšším odborném a jiném vzdělávání (školský zákon), ve znění pozdějších předpisů.</a:t>
            </a:r>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Literatura</a:t>
            </a:r>
            <a:endParaRPr lang="cs-CZ" dirty="0"/>
          </a:p>
        </p:txBody>
      </p:sp>
      <p:sp>
        <p:nvSpPr>
          <p:cNvPr id="3" name="Zástupný symbol pro obsah 2"/>
          <p:cNvSpPr>
            <a:spLocks noGrp="1"/>
          </p:cNvSpPr>
          <p:nvPr>
            <p:ph idx="1"/>
          </p:nvPr>
        </p:nvSpPr>
        <p:spPr/>
        <p:txBody>
          <a:bodyPr/>
          <a:lstStyle/>
          <a:p>
            <a:r>
              <a:rPr lang="cs-CZ" dirty="0" smtClean="0"/>
              <a:t>Zákon č. 2/1993 Sb., Listina základních práv a svobod, ve znění pozdějších předpisů.</a:t>
            </a:r>
          </a:p>
          <a:p>
            <a:r>
              <a:rPr lang="cs-CZ" dirty="0" smtClean="0"/>
              <a:t>Zák. č. 372/2011 Sb., o zdravotních službách a podmínkách jejich poskytování, ve znění pozdějších předpisů.</a:t>
            </a:r>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Literatura – obrázky</a:t>
            </a:r>
            <a:endParaRPr lang="cs-CZ" dirty="0"/>
          </a:p>
        </p:txBody>
      </p:sp>
      <p:sp>
        <p:nvSpPr>
          <p:cNvPr id="3" name="Zástupný symbol pro obsah 2"/>
          <p:cNvSpPr>
            <a:spLocks noGrp="1"/>
          </p:cNvSpPr>
          <p:nvPr>
            <p:ph idx="1"/>
          </p:nvPr>
        </p:nvSpPr>
        <p:spPr/>
        <p:txBody>
          <a:bodyPr/>
          <a:lstStyle/>
          <a:p>
            <a:r>
              <a:rPr lang="cs-CZ" sz="1600" dirty="0" smtClean="0"/>
              <a:t>Karel Kryl – fotografie; staženo z https://www.google.cz/search?q=Karel+Kryl&amp;client=opera&amp;hs=bqS&amp;source=lnms&amp;tbm=isch&amp;sa=X&amp;ei=vmElU_bKJKroywOUtYGIAw&amp;ved=0CAkQ_AUoAQ&amp;biw=1024&amp;bih=670#facrc=_&amp;imgdii=_&amp;imgrc=eJNX7edxycoAxM%253A%3BhDRe9_Pc0yb7OM%3Bhttp%253A%252F%252Fwww.martinosb.eu%252Fwp-content%252Fuploads%252F2014%252F03%252FGRA12957d_kryl.jpg%3Bhttp%253A%252F%252Fwww.martinosb.eu%252F%253Fp%253D1085%3B437%3B640</a:t>
            </a:r>
          </a:p>
          <a:p>
            <a:endParaRPr lang="cs-CZ" sz="1600" dirty="0" smtClean="0"/>
          </a:p>
          <a:p>
            <a:r>
              <a:rPr lang="cs-CZ" sz="1600" dirty="0" smtClean="0"/>
              <a:t>Právo v životě; staženo z https://www.google.cz/search?q=právo&amp;client=opera&amp;hs=C8S&amp;source=lnms&amp;tbm=isch&amp;sa=X&amp;ei=AWYlU7PLMePL4ATHr4GoCA&amp;ved=0CAkQ_AUoAQ&amp;biw=1024&amp;bih=670#facrc=_&amp;imgdii=_&amp;imgrc=NyqvOU5HGI7P2M%253A%3BHwQUST5-WIxsvM%3Bhttp%253A%252F%252Fwww.pravnilinka.cz%252Fuserfiles%252Fimage%252Fpravo-na-rozvod-aneb-zkusit-se-ma-vsechno.jpg%3Bhttp%253A%252F%252Fwww.pravnilinka.cz%252Fpravo-na-rozvod-aneb-zkusit-se-ma-vsechno%3B529%3B352</a:t>
            </a:r>
            <a:endParaRPr lang="cs-CZ" sz="1600" dirty="0"/>
          </a:p>
        </p:txBody>
      </p:sp>
      <p:sp>
        <p:nvSpPr>
          <p:cNvPr id="4" name="Zástupný symbol pro zápatí 3"/>
          <p:cNvSpPr>
            <a:spLocks noGrp="1"/>
          </p:cNvSpPr>
          <p:nvPr>
            <p:ph type="ftr" sz="quarter" idx="11"/>
          </p:nvPr>
        </p:nvSpPr>
        <p:spPr/>
        <p:txBody>
          <a:bodyPr/>
          <a:lstStyle/>
          <a:p>
            <a:pPr>
              <a:defRPr/>
            </a:pPr>
            <a:endParaRPr lang="cs-CZ"/>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Literatura – obrázky</a:t>
            </a:r>
            <a:endParaRPr lang="cs-CZ" dirty="0"/>
          </a:p>
        </p:txBody>
      </p:sp>
      <p:sp>
        <p:nvSpPr>
          <p:cNvPr id="3" name="Zástupný symbol pro obsah 2"/>
          <p:cNvSpPr>
            <a:spLocks noGrp="1"/>
          </p:cNvSpPr>
          <p:nvPr>
            <p:ph idx="1"/>
          </p:nvPr>
        </p:nvSpPr>
        <p:spPr/>
        <p:txBody>
          <a:bodyPr/>
          <a:lstStyle/>
          <a:p>
            <a:endParaRPr lang="cs-CZ" sz="1400" dirty="0" smtClean="0"/>
          </a:p>
          <a:p>
            <a:r>
              <a:rPr lang="cs-CZ" sz="1400" dirty="0" smtClean="0"/>
              <a:t>Báječní rodiče; staženo z https://www.google.cz/search?q=právo&amp;client=opera&amp;hs=C8S&amp;source=lnms&amp;tbm=isch&amp;sa=X&amp;ei=AWYlU7PLMePL4ATHr4GoCA&amp;ved=0CAkQ_AUoAQ&amp;biw=1024&amp;bih=670#facrc=_&amp;imgdii=NyqvOU5HGI7P2M%3A%3BnM_QgDxf_mSPdM%3BNyqvOU5HGI7P2M%3A&amp;imgrc=NyqvOU5HGI7P2M%253A%3BHwQUST5-WIxsvM%3Bhttp%253A%252F%252Fwww.pravnilinka.cz%252Fuserfiles%252Fimage%252Fpravo-na-rozvod-aneb-zkusit-se-ma-vsechno.jpg%3Bhttp%253A%252F%252Fwww.pravnilinka.cz%252Fpravo-na-rozvod-aneb-zkusit-se-ma-vsechno%3B529%3B352</a:t>
            </a:r>
          </a:p>
          <a:p>
            <a:endParaRPr lang="cs-CZ" sz="1400" dirty="0" smtClean="0"/>
          </a:p>
          <a:p>
            <a:r>
              <a:rPr lang="cs-CZ" sz="1400" dirty="0" smtClean="0"/>
              <a:t>Šňupající </a:t>
            </a:r>
            <a:r>
              <a:rPr lang="cs-CZ" sz="1400" dirty="0" err="1" smtClean="0"/>
              <a:t>facebook</a:t>
            </a:r>
            <a:r>
              <a:rPr lang="cs-CZ" sz="1400" dirty="0" smtClean="0"/>
              <a:t>; staženo z https://www.google.cz/search?q=droga&amp;client=opera&amp;hs=XQT&amp;source=lnms&amp;tbm=isch&amp;sa=X&amp;ei=cmolU7KILMWyywODq4AQ&amp;ved=0CAkQ_AUoAQ&amp;biw=1024&amp;bih=670#facrc=_&amp;imgdii=_&amp;imgrc=uyH3QE50un-5aM%253A%3BN57pxO7WRh93kM%3Bhttp%253A%252F%252Fopicakuz.desitka.cz%252Fimages%252Finternet%252Ffacebook-droga-2.jpg%3Bhttp%253A%252F%252Fopicakuz.desitka.cz%252F127-facebook-je-droga-vazne.html%3B500%3B334</a:t>
            </a:r>
          </a:p>
          <a:p>
            <a:endParaRPr lang="cs-CZ" sz="1400" dirty="0"/>
          </a:p>
        </p:txBody>
      </p:sp>
      <p:sp>
        <p:nvSpPr>
          <p:cNvPr id="4" name="Zástupný symbol pro zápatí 3"/>
          <p:cNvSpPr>
            <a:spLocks noGrp="1"/>
          </p:cNvSpPr>
          <p:nvPr>
            <p:ph type="ftr" sz="quarter" idx="11"/>
          </p:nvPr>
        </p:nvSpPr>
        <p:spPr/>
        <p:txBody>
          <a:bodyPr/>
          <a:lstStyle/>
          <a:p>
            <a:pPr>
              <a:defRPr/>
            </a:pPr>
            <a:endParaRPr lang="cs-CZ"/>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Literatura – obrázky</a:t>
            </a:r>
            <a:endParaRPr lang="cs-CZ" dirty="0"/>
          </a:p>
        </p:txBody>
      </p:sp>
      <p:sp>
        <p:nvSpPr>
          <p:cNvPr id="3" name="Zástupný symbol pro obsah 2"/>
          <p:cNvSpPr>
            <a:spLocks noGrp="1"/>
          </p:cNvSpPr>
          <p:nvPr>
            <p:ph idx="1"/>
          </p:nvPr>
        </p:nvSpPr>
        <p:spPr/>
        <p:txBody>
          <a:bodyPr/>
          <a:lstStyle/>
          <a:p>
            <a:r>
              <a:rPr lang="cs-CZ" sz="1400" dirty="0" smtClean="0"/>
              <a:t>Léky na lžičce; staženo z https://www.google.cz/search?q=droga&amp;client=opera&amp;hs=XQT&amp;source=lnms&amp;tbm=isch&amp;sa=X&amp;ei=cmolU7KILMWyywODq4AQ&amp;ved=0CAkQ_AUoAQ&amp;biw=1024&amp;bih=670#facrc=_&amp;imgdii=_&amp;imgrc=NEUCYDEUUsVU9M%253A%3BoEzvGddT3c9EyM%3Bhttp%253A%252F%252Fimg.blesk.cz%252Fimg%252F1%252Ffull%252F1082531-img-zena-prasky-pilulky-droga-zavislost-leky-crop.jpg%3Bhttp%253A%252F%252Fprozeny.blesk.cz%252Fclanek%252Fpro-zeny-zdravi-zdravi%252F163433%252Fnebezpecne-zavislosti-co-vsechno-je-pro-nas-drogou.html%3B978%3B648</a:t>
            </a:r>
          </a:p>
          <a:p>
            <a:r>
              <a:rPr lang="cs-CZ" sz="1400" dirty="0" err="1" smtClean="0"/>
              <a:t>Antismoking</a:t>
            </a:r>
            <a:r>
              <a:rPr lang="cs-CZ" sz="1400" dirty="0" smtClean="0"/>
              <a:t>,; staženo z https://www.google.cz/search?q=formy+tabáku&amp;client=opera&amp;hs=mbT&amp;source=lnms&amp;tbm=isch&amp;sa=X&amp;ei=K20lU6bjGcHDhAfBrICAAQ&amp;ved=0CAcQ_AUoAQ&amp;biw=1024&amp;bih=670#q=tab%C3%A1kov%C3%A1+%C3%BAmrt%C3%AD&amp;tbm=isch&amp;facrc=_&amp;imgdii=_&amp;imgrc=igDPs6tHBUPqtM%253A%3Bh0qFUDsfpL-cuM%3Bhttp%253A%252F%252Fobjevit.cz%252Fimg%252Fantismoking11.jpg%3Bhttp%253A%252F%252Fobjevit.cz%252Fstop-koureni-aneb-dbejte-na-sve-zdravi-t42623%3B450%3B240</a:t>
            </a:r>
          </a:p>
          <a:p>
            <a:r>
              <a:rPr lang="cs-CZ" sz="1400" dirty="0" smtClean="0"/>
              <a:t>Kouřící kostlivec; staženo z https://www.google.cz/search?q=formy+tabáku&amp;client=opera&amp;hs=mbT&amp;source=lnms&amp;tbm=isch&amp;sa=X&amp;ei=K20lU6bjGcHDhAfBrICAAQ&amp;ved=0CAcQ_AUoAQ&amp;biw=1024&amp;bih=670#q=tab%C3%A1kov%C3%A1+%C3%BAmrt%C3%AD&amp;tbm=isch&amp;facrc=_&amp;imgdii=_&amp;imgrc=V2JKEbnW-TdckM%253A%3BOr54biQYOPxfNM%3Bhttp%253A%252F%252Fimg.mf.cz%252F251%252F194%252F2-kurak.jpg%3Bhttp%253A%252F%252Fzdravi.e15.cz%252Fclanek%252Fpriloha-pacientske-listy%252Fzahranicni-experti-radi-cr-pritvrdit-v-boji-proti-koureni-465979%253Fcategory%253Dz-domova%3B600%3B450</a:t>
            </a:r>
          </a:p>
          <a:p>
            <a:endParaRPr lang="cs-CZ" sz="1400" dirty="0"/>
          </a:p>
        </p:txBody>
      </p:sp>
      <p:sp>
        <p:nvSpPr>
          <p:cNvPr id="4" name="Zástupný symbol pro zápatí 3"/>
          <p:cNvSpPr>
            <a:spLocks noGrp="1"/>
          </p:cNvSpPr>
          <p:nvPr>
            <p:ph type="ftr" sz="quarter" idx="11"/>
          </p:nvPr>
        </p:nvSpPr>
        <p:spPr/>
        <p:txBody>
          <a:bodyPr/>
          <a:lstStyle/>
          <a:p>
            <a:pPr>
              <a:defRPr/>
            </a:pPr>
            <a:endParaRPr lang="cs-CZ"/>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sz="1200" dirty="0" err="1" smtClean="0"/>
              <a:t>Čichač</a:t>
            </a:r>
            <a:r>
              <a:rPr lang="cs-CZ" sz="1200" dirty="0" smtClean="0"/>
              <a:t> toluenu; staženo z https://www.google.cz/search?q=formy+tabáku&amp;client=opera&amp;hs=mbT&amp;source=lnms&amp;tbm=isch&amp;sa=X&amp;ei=K20lU6bjGcHDhAfBrICAAQ&amp;ved=0CAcQ_AUoAQ&amp;biw=1024&amp;bih=670#q=toluen&amp;tbm=isch&amp;facrc=_&amp;imgdii=IeTiUndrKeWcOM%3A%3BOufL_Kh1e5Qj-M%3BIeTiUndrKeWcOM%3A&amp;imgrc=IeTiUndrKeWcOM%253A%3BncEAkg85iscZrM%3Bhttp%253A%252F%252Fwww.tyden.cz%252Fobrazek%252Fis-100010939-46669224777c7_240x160.jpg%3Bhttp%253A%252F%252Fwww.tyden.cz%252Frubriky%252Fdomaci%252Fcichani-toluenu-je-casovanou-bombou_12975.html%3B240%3B160</a:t>
            </a:r>
          </a:p>
          <a:p>
            <a:endParaRPr lang="cs-CZ" sz="1200" dirty="0"/>
          </a:p>
        </p:txBody>
      </p:sp>
      <p:sp>
        <p:nvSpPr>
          <p:cNvPr id="4" name="Zástupný symbol pro zápatí 3"/>
          <p:cNvSpPr>
            <a:spLocks noGrp="1"/>
          </p:cNvSpPr>
          <p:nvPr>
            <p:ph type="ftr" sz="quarter" idx="11"/>
          </p:nvPr>
        </p:nvSpPr>
        <p:spPr/>
        <p:txBody>
          <a:bodyPr/>
          <a:lstStyle/>
          <a:p>
            <a:pPr>
              <a:defRPr/>
            </a:pPr>
            <a:endParaRPr lang="cs-CZ"/>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Kazatel (1 – 2, 3) </a:t>
            </a:r>
            <a:endParaRPr lang="cs-CZ" dirty="0"/>
          </a:p>
        </p:txBody>
      </p:sp>
      <p:sp>
        <p:nvSpPr>
          <p:cNvPr id="3" name="Zástupný symbol pro obsah 2"/>
          <p:cNvSpPr>
            <a:spLocks noGrp="1"/>
          </p:cNvSpPr>
          <p:nvPr>
            <p:ph idx="1"/>
          </p:nvPr>
        </p:nvSpPr>
        <p:spPr/>
        <p:txBody>
          <a:bodyPr/>
          <a:lstStyle/>
          <a:p>
            <a:endParaRPr lang="cs-CZ" dirty="0" smtClean="0"/>
          </a:p>
          <a:p>
            <a:r>
              <a:rPr lang="cs-CZ" dirty="0" smtClean="0"/>
              <a:t>Marnost nad marnost! řekl Kazatel. Marnost nad marnost, všechno je marnost! </a:t>
            </a:r>
            <a:endParaRPr lang="cs-CZ" baseline="30000" dirty="0" smtClean="0"/>
          </a:p>
          <a:p>
            <a:endParaRPr lang="cs-CZ" smtClean="0"/>
          </a:p>
          <a:p>
            <a:r>
              <a:rPr lang="cs-CZ" smtClean="0"/>
              <a:t>K </a:t>
            </a:r>
            <a:r>
              <a:rPr lang="cs-CZ" dirty="0" smtClean="0"/>
              <a:t>čemu je člověku všechno to pachtění, kterým se pachtí pod sluncem?</a:t>
            </a:r>
            <a:endParaRPr lang="cs-CZ" dirty="0"/>
          </a:p>
        </p:txBody>
      </p:sp>
      <p:sp>
        <p:nvSpPr>
          <p:cNvPr id="4" name="Zástupný symbol pro zápatí 3"/>
          <p:cNvSpPr>
            <a:spLocks noGrp="1"/>
          </p:cNvSpPr>
          <p:nvPr>
            <p:ph type="ftr" sz="quarter" idx="11"/>
          </p:nvPr>
        </p:nvSpPr>
        <p:spPr/>
        <p:txBody>
          <a:bodyPr/>
          <a:lstStyle/>
          <a:p>
            <a:pPr>
              <a:defRPr/>
            </a:pPr>
            <a:endParaRPr lang="cs-CZ"/>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Právní stav</a:t>
            </a:r>
            <a:endParaRPr lang="cs-CZ" dirty="0"/>
          </a:p>
        </p:txBody>
      </p:sp>
      <p:sp>
        <p:nvSpPr>
          <p:cNvPr id="3" name="Zástupný symbol pro obsah 2"/>
          <p:cNvSpPr>
            <a:spLocks noGrp="1"/>
          </p:cNvSpPr>
          <p:nvPr>
            <p:ph idx="1"/>
          </p:nvPr>
        </p:nvSpPr>
        <p:spPr/>
        <p:txBody>
          <a:bodyPr/>
          <a:lstStyle/>
          <a:p>
            <a:pPr algn="ctr">
              <a:buNone/>
            </a:pPr>
            <a:r>
              <a:rPr lang="cs-CZ" dirty="0" smtClean="0"/>
              <a:t>	</a:t>
            </a:r>
          </a:p>
          <a:p>
            <a:pPr algn="ctr">
              <a:buNone/>
            </a:pPr>
            <a:endParaRPr lang="cs-CZ" dirty="0" smtClean="0"/>
          </a:p>
          <a:p>
            <a:pPr algn="ctr">
              <a:buNone/>
            </a:pPr>
            <a:endParaRPr lang="cs-CZ" dirty="0" smtClean="0"/>
          </a:p>
          <a:p>
            <a:pPr algn="ctr">
              <a:buNone/>
            </a:pPr>
            <a:r>
              <a:rPr lang="cs-CZ" dirty="0" smtClean="0"/>
              <a:t>Text</a:t>
            </a:r>
          </a:p>
          <a:p>
            <a:pPr algn="ctr">
              <a:buNone/>
            </a:pPr>
            <a:r>
              <a:rPr lang="cs-CZ" dirty="0" smtClean="0"/>
              <a:t> prezentace odpovídá </a:t>
            </a:r>
          </a:p>
          <a:p>
            <a:pPr algn="ctr">
              <a:buNone/>
            </a:pPr>
            <a:r>
              <a:rPr lang="cs-CZ" dirty="0" smtClean="0"/>
              <a:t>právnímu stavu k 15. 3. 2014.</a:t>
            </a:r>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Další dokumenty</a:t>
            </a:r>
            <a:endParaRPr lang="cs-CZ" dirty="0"/>
          </a:p>
        </p:txBody>
      </p:sp>
      <p:sp>
        <p:nvSpPr>
          <p:cNvPr id="3" name="Zástupný symbol pro obsah 2"/>
          <p:cNvSpPr>
            <a:spLocks noGrp="1"/>
          </p:cNvSpPr>
          <p:nvPr>
            <p:ph idx="1"/>
          </p:nvPr>
        </p:nvSpPr>
        <p:spPr/>
        <p:txBody>
          <a:bodyPr/>
          <a:lstStyle/>
          <a:p>
            <a:r>
              <a:rPr lang="cs-CZ" dirty="0" smtClean="0"/>
              <a:t>Stanovisko OBP k problematice udělování souhlasu zákonného zástupce s orientačním testováním nezletilého žáka na přítomnost návykové látky v organizmu.</a:t>
            </a:r>
          </a:p>
          <a:p>
            <a:endParaRPr lang="cs-CZ" dirty="0" smtClean="0"/>
          </a:p>
          <a:p>
            <a:r>
              <a:rPr lang="cs-CZ" dirty="0" smtClean="0"/>
              <a:t>Doporučení na doplnění školního řádu v souvislosti s řešením problematiky rizikového chování.</a:t>
            </a:r>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algn="ctr">
              <a:buNone/>
            </a:pPr>
            <a:endParaRPr lang="cs-CZ" dirty="0" smtClean="0"/>
          </a:p>
          <a:p>
            <a:pPr algn="ctr">
              <a:buNone/>
            </a:pPr>
            <a:r>
              <a:rPr lang="cs-CZ" sz="2400" b="1" dirty="0" smtClean="0"/>
              <a:t>Děkuji Vám za pozornost</a:t>
            </a:r>
          </a:p>
          <a:p>
            <a:pPr algn="ctr">
              <a:buNone/>
            </a:pPr>
            <a:endParaRPr lang="cs-CZ" sz="2400" dirty="0" smtClean="0"/>
          </a:p>
          <a:p>
            <a:pPr algn="ctr">
              <a:buNone/>
            </a:pPr>
            <a:r>
              <a:rPr lang="cs-CZ" sz="2400" dirty="0" err="1" smtClean="0">
                <a:hlinkClick r:id="rId2"/>
              </a:rPr>
              <a:t>sejvl</a:t>
            </a:r>
            <a:r>
              <a:rPr lang="cs-CZ" sz="2400" dirty="0" smtClean="0">
                <a:hlinkClick r:id="rId2"/>
              </a:rPr>
              <a:t>@</a:t>
            </a:r>
            <a:r>
              <a:rPr lang="cs-CZ" sz="2400" dirty="0" err="1" smtClean="0">
                <a:hlinkClick r:id="rId2"/>
              </a:rPr>
              <a:t>hrbitovy.cz</a:t>
            </a:r>
            <a:endParaRPr lang="cs-CZ" sz="2400" dirty="0" smtClean="0"/>
          </a:p>
          <a:p>
            <a:pPr algn="ctr">
              <a:buNone/>
            </a:pPr>
            <a:endParaRPr lang="cs-CZ" sz="2400" dirty="0" smtClean="0"/>
          </a:p>
          <a:p>
            <a:pPr algn="ctr">
              <a:buNone/>
            </a:pPr>
            <a:r>
              <a:rPr lang="cs-CZ" sz="2400" dirty="0" smtClean="0"/>
              <a:t>Klinika adiktologie</a:t>
            </a:r>
          </a:p>
          <a:p>
            <a:pPr algn="ctr">
              <a:buNone/>
            </a:pPr>
            <a:r>
              <a:rPr lang="cs-CZ" sz="2400" dirty="0" smtClean="0"/>
              <a:t>1. LF UK a VFN v Praze</a:t>
            </a:r>
          </a:p>
          <a:p>
            <a:pPr algn="ctr">
              <a:buNone/>
            </a:pPr>
            <a:r>
              <a:rPr lang="cs-CZ" sz="2400" dirty="0" err="1" smtClean="0"/>
              <a:t>Apolinářská</a:t>
            </a:r>
            <a:r>
              <a:rPr lang="cs-CZ" sz="2400" dirty="0" smtClean="0"/>
              <a:t> 4</a:t>
            </a:r>
          </a:p>
          <a:p>
            <a:pPr algn="ctr">
              <a:buNone/>
            </a:pPr>
            <a:r>
              <a:rPr lang="cs-CZ" sz="2400" dirty="0" smtClean="0"/>
              <a:t>128 00 Praha 2</a:t>
            </a:r>
          </a:p>
          <a:p>
            <a:pPr algn="ctr">
              <a:buNone/>
            </a:pPr>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MŠMT – 21291/2010 – 28 </a:t>
            </a:r>
            <a:endParaRPr lang="cs-CZ" dirty="0"/>
          </a:p>
        </p:txBody>
      </p:sp>
      <p:sp>
        <p:nvSpPr>
          <p:cNvPr id="3" name="Zástupný symbol pro obsah 2"/>
          <p:cNvSpPr>
            <a:spLocks noGrp="1"/>
          </p:cNvSpPr>
          <p:nvPr>
            <p:ph idx="1"/>
          </p:nvPr>
        </p:nvSpPr>
        <p:spPr/>
        <p:txBody>
          <a:bodyPr/>
          <a:lstStyle/>
          <a:p>
            <a:r>
              <a:rPr lang="cs-CZ" dirty="0" smtClean="0"/>
              <a:t>Vymezuje aktuální terminologii.</a:t>
            </a:r>
          </a:p>
          <a:p>
            <a:r>
              <a:rPr lang="cs-CZ" dirty="0" smtClean="0"/>
              <a:t>Popisuje jednotlivé instituce v systému prevence a úlohu pedagogického pracovníka.</a:t>
            </a:r>
          </a:p>
          <a:p>
            <a:r>
              <a:rPr lang="cs-CZ" dirty="0" smtClean="0"/>
              <a:t>Definuje preventivní program.</a:t>
            </a:r>
          </a:p>
          <a:p>
            <a:r>
              <a:rPr lang="cs-CZ" dirty="0" smtClean="0"/>
              <a:t>Doporučuje postupy škol a školských zařízení při výskytu vybraných rizikových forem chování.</a:t>
            </a:r>
          </a:p>
          <a:p>
            <a:r>
              <a:rPr lang="cs-CZ" dirty="0" smtClean="0"/>
              <a:t>Může napomáhat tvorbě MPP.</a:t>
            </a:r>
          </a:p>
          <a:p>
            <a:endParaRPr lang="cs-CZ" dirty="0"/>
          </a:p>
        </p:txBody>
      </p:sp>
      <p:sp>
        <p:nvSpPr>
          <p:cNvPr id="4" name="Zástupný symbol pro zápatí 3"/>
          <p:cNvSpPr>
            <a:spLocks noGrp="1"/>
          </p:cNvSpPr>
          <p:nvPr>
            <p:ph type="ftr" sz="quarter" idx="11"/>
          </p:nvPr>
        </p:nvSpPr>
        <p:spPr/>
        <p:txBody>
          <a:bodyPr/>
          <a:lstStyle/>
          <a:p>
            <a:pPr>
              <a:defRPr/>
            </a:pPr>
            <a:endParaRPr lang="cs-CZ"/>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Přílohy č. 1 – 10 </a:t>
            </a:r>
            <a:endParaRPr lang="cs-CZ" dirty="0"/>
          </a:p>
        </p:txBody>
      </p:sp>
      <p:sp>
        <p:nvSpPr>
          <p:cNvPr id="7" name="Zástupný symbol pro obsah 6"/>
          <p:cNvSpPr>
            <a:spLocks noGrp="1"/>
          </p:cNvSpPr>
          <p:nvPr>
            <p:ph sz="half" idx="1"/>
          </p:nvPr>
        </p:nvSpPr>
        <p:spPr/>
        <p:txBody>
          <a:bodyPr/>
          <a:lstStyle/>
          <a:p>
            <a:r>
              <a:rPr lang="cs-CZ" dirty="0" smtClean="0"/>
              <a:t>Návykové látky – drogy.</a:t>
            </a:r>
          </a:p>
          <a:p>
            <a:r>
              <a:rPr lang="cs-CZ" dirty="0" smtClean="0"/>
              <a:t>Rizikové chování v dopravě.</a:t>
            </a:r>
          </a:p>
          <a:p>
            <a:r>
              <a:rPr lang="cs-CZ" dirty="0" smtClean="0"/>
              <a:t>Poruchy příjmu potravy (mentální anorexie a mentální bulimie).</a:t>
            </a:r>
          </a:p>
          <a:p>
            <a:r>
              <a:rPr lang="cs-CZ" dirty="0" smtClean="0"/>
              <a:t>Alkohol u dětí školního věku.</a:t>
            </a:r>
            <a:endParaRPr lang="cs-CZ" dirty="0"/>
          </a:p>
        </p:txBody>
      </p:sp>
      <p:sp>
        <p:nvSpPr>
          <p:cNvPr id="8" name="Zástupný symbol pro obsah 7"/>
          <p:cNvSpPr>
            <a:spLocks noGrp="1"/>
          </p:cNvSpPr>
          <p:nvPr>
            <p:ph sz="half" idx="2"/>
          </p:nvPr>
        </p:nvSpPr>
        <p:spPr/>
        <p:txBody>
          <a:bodyPr/>
          <a:lstStyle/>
          <a:p>
            <a:r>
              <a:rPr lang="cs-CZ" dirty="0" smtClean="0"/>
              <a:t>Syndrom týraného dítěte (CAN).</a:t>
            </a:r>
          </a:p>
          <a:p>
            <a:r>
              <a:rPr lang="cs-CZ" dirty="0" smtClean="0"/>
              <a:t>Šikana.</a:t>
            </a:r>
          </a:p>
          <a:p>
            <a:r>
              <a:rPr lang="cs-CZ" dirty="0" err="1" smtClean="0"/>
              <a:t>Kyberšikana</a:t>
            </a:r>
            <a:r>
              <a:rPr lang="cs-CZ" dirty="0" smtClean="0"/>
              <a:t>.</a:t>
            </a:r>
          </a:p>
          <a:p>
            <a:r>
              <a:rPr lang="cs-CZ" dirty="0" smtClean="0"/>
              <a:t>Homofobie.</a:t>
            </a:r>
          </a:p>
          <a:p>
            <a:r>
              <a:rPr lang="cs-CZ" dirty="0" smtClean="0"/>
              <a:t>Extremismus, rasismus, xenofobie a antisemitismus.</a:t>
            </a:r>
          </a:p>
          <a:p>
            <a:r>
              <a:rPr lang="cs-CZ" dirty="0" smtClean="0"/>
              <a:t>Vandalismus.</a:t>
            </a:r>
          </a:p>
          <a:p>
            <a:endParaRPr lang="cs-CZ" dirty="0"/>
          </a:p>
        </p:txBody>
      </p:sp>
      <p:sp>
        <p:nvSpPr>
          <p:cNvPr id="5" name="Zástupný symbol pro zápatí 4"/>
          <p:cNvSpPr>
            <a:spLocks noGrp="1"/>
          </p:cNvSpPr>
          <p:nvPr>
            <p:ph type="ftr" sz="quarter" idx="11"/>
          </p:nvPr>
        </p:nvSpPr>
        <p:spPr/>
        <p:txBody>
          <a:bodyPr/>
          <a:lstStyle/>
          <a:p>
            <a:pPr>
              <a:defRPr/>
            </a:pPr>
            <a:endParaRPr lang="cs-CZ"/>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Přílohy č. 11 – 14.</a:t>
            </a:r>
            <a:endParaRPr lang="cs-CZ" dirty="0"/>
          </a:p>
        </p:txBody>
      </p:sp>
      <p:sp>
        <p:nvSpPr>
          <p:cNvPr id="3" name="Zástupný symbol pro obsah 2"/>
          <p:cNvSpPr>
            <a:spLocks noGrp="1"/>
          </p:cNvSpPr>
          <p:nvPr>
            <p:ph idx="1"/>
          </p:nvPr>
        </p:nvSpPr>
        <p:spPr/>
        <p:txBody>
          <a:bodyPr/>
          <a:lstStyle/>
          <a:p>
            <a:r>
              <a:rPr lang="cs-CZ" dirty="0" smtClean="0"/>
              <a:t>Záškoláctví.</a:t>
            </a:r>
          </a:p>
          <a:p>
            <a:endParaRPr lang="cs-CZ" dirty="0" smtClean="0"/>
          </a:p>
          <a:p>
            <a:r>
              <a:rPr lang="cs-CZ" dirty="0" smtClean="0"/>
              <a:t>Tabák.</a:t>
            </a:r>
          </a:p>
          <a:p>
            <a:endParaRPr lang="cs-CZ" dirty="0" smtClean="0"/>
          </a:p>
          <a:p>
            <a:r>
              <a:rPr lang="cs-CZ" dirty="0" smtClean="0"/>
              <a:t>Násilí.</a:t>
            </a:r>
          </a:p>
          <a:p>
            <a:endParaRPr lang="cs-CZ" dirty="0" smtClean="0"/>
          </a:p>
          <a:p>
            <a:r>
              <a:rPr lang="cs-CZ" dirty="0" smtClean="0"/>
              <a:t>Krádeže.</a:t>
            </a:r>
            <a:endParaRPr lang="cs-CZ" dirty="0"/>
          </a:p>
        </p:txBody>
      </p:sp>
      <p:sp>
        <p:nvSpPr>
          <p:cNvPr id="4" name="Zástupný symbol pro zápatí 3"/>
          <p:cNvSpPr>
            <a:spLocks noGrp="1"/>
          </p:cNvSpPr>
          <p:nvPr>
            <p:ph type="ftr" sz="quarter" idx="11"/>
          </p:nvPr>
        </p:nvSpPr>
        <p:spPr/>
        <p:txBody>
          <a:bodyPr/>
          <a:lstStyle/>
          <a:p>
            <a:pPr>
              <a:defRPr/>
            </a:pPr>
            <a:endParaRPr lang="cs-CZ"/>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smtClean="0"/>
              <a:t>Co je vlastně droga?</a:t>
            </a:r>
          </a:p>
        </p:txBody>
      </p:sp>
      <p:sp>
        <p:nvSpPr>
          <p:cNvPr id="7171" name="Rectangle 3"/>
          <p:cNvSpPr>
            <a:spLocks noGrp="1" noChangeArrowheads="1"/>
          </p:cNvSpPr>
          <p:nvPr>
            <p:ph idx="1"/>
          </p:nvPr>
        </p:nvSpPr>
        <p:spPr/>
        <p:txBody>
          <a:bodyPr/>
          <a:lstStyle/>
          <a:p>
            <a:pPr eaLnBrk="1" hangingPunct="1">
              <a:buFont typeface="Wingdings" pitchFamily="2" charset="2"/>
              <a:buNone/>
            </a:pPr>
            <a:endParaRPr lang="cs-CZ" smtClean="0"/>
          </a:p>
          <a:p>
            <a:pPr eaLnBrk="1" hangingPunct="1">
              <a:buFont typeface="Wingdings" pitchFamily="2" charset="2"/>
              <a:buNone/>
            </a:pPr>
            <a:endParaRPr lang="cs-CZ" smtClean="0"/>
          </a:p>
          <a:p>
            <a:pPr eaLnBrk="1" hangingPunct="1">
              <a:buFont typeface="Wingdings" pitchFamily="2" charset="2"/>
              <a:buNone/>
            </a:pPr>
            <a:endParaRPr lang="cs-CZ" smtClean="0"/>
          </a:p>
          <a:p>
            <a:pPr eaLnBrk="1" hangingPunct="1">
              <a:buFont typeface="Wingdings" pitchFamily="2" charset="2"/>
              <a:buNone/>
            </a:pPr>
            <a:endParaRPr lang="cs-CZ" smtClean="0"/>
          </a:p>
        </p:txBody>
      </p:sp>
      <p:sp>
        <p:nvSpPr>
          <p:cNvPr id="18" name="Zástupný symbol pro zápatí 17"/>
          <p:cNvSpPr>
            <a:spLocks noGrp="1"/>
          </p:cNvSpPr>
          <p:nvPr>
            <p:ph type="ftr" sz="quarter" idx="11"/>
          </p:nvPr>
        </p:nvSpPr>
        <p:spPr/>
        <p:txBody>
          <a:bodyPr/>
          <a:lstStyle/>
          <a:p>
            <a:pPr>
              <a:defRPr/>
            </a:pPr>
            <a:endParaRPr lang="en-US"/>
          </a:p>
        </p:txBody>
      </p:sp>
      <p:pic>
        <p:nvPicPr>
          <p:cNvPr id="158721" name="Picture 1" descr="C:\Documents and Settings\Sejvl\Plocha\facebook-droga-2.jpg"/>
          <p:cNvPicPr>
            <a:picLocks noChangeAspect="1" noChangeArrowheads="1"/>
          </p:cNvPicPr>
          <p:nvPr/>
        </p:nvPicPr>
        <p:blipFill>
          <a:blip r:embed="rId2" cstate="print"/>
          <a:srcRect/>
          <a:stretch>
            <a:fillRect/>
          </a:stretch>
        </p:blipFill>
        <p:spPr bwMode="auto">
          <a:xfrm>
            <a:off x="370041" y="1308100"/>
            <a:ext cx="8459166" cy="5079956"/>
          </a:xfrm>
          <a:prstGeom prst="rect">
            <a:avLst/>
          </a:prstGeom>
          <a:noFill/>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cs-CZ" dirty="0" smtClean="0"/>
              <a:t>Droga (i když ji </a:t>
            </a:r>
            <a:r>
              <a:rPr lang="cs-CZ" dirty="0" err="1" smtClean="0"/>
              <a:t>zenáme</a:t>
            </a:r>
            <a:r>
              <a:rPr lang="cs-CZ" dirty="0" smtClean="0"/>
              <a:t>) je když …</a:t>
            </a:r>
            <a:endParaRPr lang="en-US" dirty="0" smtClean="0"/>
          </a:p>
        </p:txBody>
      </p:sp>
      <p:sp>
        <p:nvSpPr>
          <p:cNvPr id="8195" name="Rectangle 3"/>
          <p:cNvSpPr>
            <a:spLocks noGrp="1" noChangeArrowheads="1"/>
          </p:cNvSpPr>
          <p:nvPr>
            <p:ph idx="1"/>
          </p:nvPr>
        </p:nvSpPr>
        <p:spPr>
          <a:xfrm>
            <a:off x="566738" y="1752600"/>
            <a:ext cx="7893050" cy="4267200"/>
          </a:xfrm>
        </p:spPr>
        <p:txBody>
          <a:bodyPr/>
          <a:lstStyle/>
          <a:p>
            <a:pPr eaLnBrk="1" hangingPunct="1"/>
            <a:r>
              <a:rPr lang="cs-CZ" dirty="0" smtClean="0"/>
              <a:t>Psychoaktivní látka - ovlivňuje psychiku a duševní procesy.</a:t>
            </a:r>
          </a:p>
          <a:p>
            <a:pPr eaLnBrk="1" hangingPunct="1"/>
            <a:endParaRPr lang="cs-CZ" dirty="0" smtClean="0"/>
          </a:p>
          <a:p>
            <a:pPr eaLnBrk="1" hangingPunct="1"/>
            <a:r>
              <a:rPr lang="cs-CZ" dirty="0" smtClean="0"/>
              <a:t>Srovnej § 130 trestního zákoníku.</a:t>
            </a:r>
            <a:endParaRPr lang="en-US" dirty="0" smtClean="0"/>
          </a:p>
          <a:p>
            <a:pPr eaLnBrk="1" hangingPunct="1">
              <a:buFont typeface="Wingdings" pitchFamily="2" charset="2"/>
              <a:buNone/>
            </a:pPr>
            <a:endParaRPr lang="cs-CZ" dirty="0" smtClean="0"/>
          </a:p>
          <a:p>
            <a:pPr eaLnBrk="1" hangingPunct="1"/>
            <a:r>
              <a:rPr lang="cs-CZ" dirty="0" smtClean="0"/>
              <a:t>Riziko návyku či rozvoje závislosti, potenciál látek pro závislost.</a:t>
            </a:r>
            <a:endParaRPr lang="en-US" dirty="0" smtClean="0"/>
          </a:p>
        </p:txBody>
      </p:sp>
      <p:sp>
        <p:nvSpPr>
          <p:cNvPr id="6" name="Zástupný symbol pro zápatí 5"/>
          <p:cNvSpPr>
            <a:spLocks noGrp="1"/>
          </p:cNvSpPr>
          <p:nvPr>
            <p:ph type="ftr" sz="quarter" idx="11"/>
          </p:nvPr>
        </p:nvSpPr>
        <p:spPr/>
        <p:txBody>
          <a:bodyPr/>
          <a:lstStyle/>
          <a:p>
            <a:pPr>
              <a:defRPr/>
            </a:pPr>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cs-CZ" dirty="0" smtClean="0"/>
              <a:t>Co má vliv na účinek drogy?</a:t>
            </a:r>
            <a:endParaRPr lang="en-US" dirty="0" smtClean="0"/>
          </a:p>
        </p:txBody>
      </p:sp>
      <p:sp>
        <p:nvSpPr>
          <p:cNvPr id="9219" name="Rectangle 3"/>
          <p:cNvSpPr>
            <a:spLocks noGrp="1" noChangeArrowheads="1"/>
          </p:cNvSpPr>
          <p:nvPr>
            <p:ph idx="1"/>
          </p:nvPr>
        </p:nvSpPr>
        <p:spPr/>
        <p:txBody>
          <a:bodyPr/>
          <a:lstStyle/>
          <a:p>
            <a:pPr eaLnBrk="1" hangingPunct="1">
              <a:buFont typeface="Arial" pitchFamily="34" charset="0"/>
              <a:buChar char="•"/>
            </a:pPr>
            <a:r>
              <a:rPr lang="cs-CZ" sz="2800" dirty="0" smtClean="0"/>
              <a:t>Množství látky …</a:t>
            </a:r>
          </a:p>
          <a:p>
            <a:pPr>
              <a:lnSpc>
                <a:spcPct val="125000"/>
              </a:lnSpc>
              <a:spcBef>
                <a:spcPct val="80000"/>
              </a:spcBef>
            </a:pPr>
            <a:r>
              <a:rPr lang="cs-CZ" sz="2800" dirty="0" smtClean="0"/>
              <a:t>Forma látky …</a:t>
            </a:r>
          </a:p>
          <a:p>
            <a:pPr eaLnBrk="1" hangingPunct="1">
              <a:lnSpc>
                <a:spcPct val="125000"/>
              </a:lnSpc>
              <a:spcBef>
                <a:spcPct val="80000"/>
              </a:spcBef>
            </a:pPr>
            <a:r>
              <a:rPr lang="cs-CZ" sz="2800" dirty="0" smtClean="0"/>
              <a:t>Způsobu užití látky …</a:t>
            </a:r>
          </a:p>
          <a:p>
            <a:pPr eaLnBrk="1" hangingPunct="1">
              <a:lnSpc>
                <a:spcPct val="125000"/>
              </a:lnSpc>
              <a:spcBef>
                <a:spcPct val="80000"/>
              </a:spcBef>
            </a:pPr>
            <a:r>
              <a:rPr lang="cs-CZ" sz="2800" dirty="0" smtClean="0"/>
              <a:t>Biologický vliv …</a:t>
            </a:r>
          </a:p>
          <a:p>
            <a:pPr eaLnBrk="1" hangingPunct="1">
              <a:lnSpc>
                <a:spcPct val="125000"/>
              </a:lnSpc>
              <a:spcBef>
                <a:spcPct val="80000"/>
              </a:spcBef>
            </a:pPr>
            <a:r>
              <a:rPr lang="cs-CZ" sz="2800" dirty="0" smtClean="0"/>
              <a:t>Psychologický vliv …</a:t>
            </a:r>
          </a:p>
          <a:p>
            <a:pPr eaLnBrk="1" hangingPunct="1">
              <a:lnSpc>
                <a:spcPct val="125000"/>
              </a:lnSpc>
              <a:spcBef>
                <a:spcPct val="80000"/>
              </a:spcBef>
            </a:pPr>
            <a:r>
              <a:rPr lang="cs-CZ" sz="2800" dirty="0" smtClean="0"/>
              <a:t>Sociální vliv …</a:t>
            </a:r>
          </a:p>
          <a:p>
            <a:pPr eaLnBrk="1" hangingPunct="1">
              <a:buFont typeface="Wingdings" pitchFamily="2" charset="2"/>
              <a:buNone/>
            </a:pPr>
            <a:endParaRPr lang="cs-CZ" sz="1000" dirty="0" smtClean="0"/>
          </a:p>
        </p:txBody>
      </p:sp>
      <p:sp>
        <p:nvSpPr>
          <p:cNvPr id="6" name="Zástupný symbol pro zápatí 5"/>
          <p:cNvSpPr>
            <a:spLocks noGrp="1"/>
          </p:cNvSpPr>
          <p:nvPr>
            <p:ph type="ftr" sz="quarter" idx="11"/>
          </p:nvPr>
        </p:nvSpPr>
        <p:spPr/>
        <p:txBody>
          <a:bodyPr/>
          <a:lstStyle/>
          <a:p>
            <a:pPr>
              <a:defRPr/>
            </a:pPr>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Obsah prezentace</a:t>
            </a:r>
            <a:endParaRPr lang="cs-CZ" dirty="0"/>
          </a:p>
        </p:txBody>
      </p:sp>
      <p:sp>
        <p:nvSpPr>
          <p:cNvPr id="3" name="Zástupný symbol pro obsah 2"/>
          <p:cNvSpPr>
            <a:spLocks noGrp="1"/>
          </p:cNvSpPr>
          <p:nvPr>
            <p:ph idx="1"/>
          </p:nvPr>
        </p:nvSpPr>
        <p:spPr/>
        <p:txBody>
          <a:bodyPr/>
          <a:lstStyle/>
          <a:p>
            <a:r>
              <a:rPr lang="cs-CZ" dirty="0" smtClean="0"/>
              <a:t>Právní ideály </a:t>
            </a:r>
            <a:r>
              <a:rPr lang="cs-CZ" dirty="0" err="1" smtClean="0"/>
              <a:t>vs</a:t>
            </a:r>
            <a:r>
              <a:rPr lang="cs-CZ" dirty="0" smtClean="0"/>
              <a:t> realita.</a:t>
            </a:r>
          </a:p>
          <a:p>
            <a:endParaRPr lang="cs-CZ" dirty="0" smtClean="0"/>
          </a:p>
          <a:p>
            <a:r>
              <a:rPr lang="cs-CZ" dirty="0" smtClean="0"/>
              <a:t>Jednotlivé formy rizikového chování.</a:t>
            </a:r>
          </a:p>
          <a:p>
            <a:endParaRPr lang="cs-CZ" dirty="0" smtClean="0"/>
          </a:p>
          <a:p>
            <a:r>
              <a:rPr lang="cs-CZ" dirty="0" smtClean="0"/>
              <a:t>Správní právo.</a:t>
            </a:r>
          </a:p>
          <a:p>
            <a:endParaRPr lang="cs-CZ" dirty="0" smtClean="0"/>
          </a:p>
          <a:p>
            <a:r>
              <a:rPr lang="cs-CZ" dirty="0" smtClean="0"/>
              <a:t>Trestní právo.</a:t>
            </a:r>
            <a:endParaRPr lang="cs-CZ" dirty="0"/>
          </a:p>
        </p:txBody>
      </p:sp>
      <p:sp>
        <p:nvSpPr>
          <p:cNvPr id="4" name="Zástupný symbol pro zápatí 3"/>
          <p:cNvSpPr>
            <a:spLocks noGrp="1"/>
          </p:cNvSpPr>
          <p:nvPr>
            <p:ph type="ftr" sz="quarter" idx="11"/>
          </p:nvPr>
        </p:nvSpPr>
        <p:spPr/>
        <p:txBody>
          <a:bodyPr/>
          <a:lstStyle/>
          <a:p>
            <a:pPr>
              <a:defRPr/>
            </a:pPr>
            <a:endParaRPr lang="cs-CZ"/>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cs-CZ" smtClean="0"/>
              <a:t>Alkohol</a:t>
            </a:r>
            <a:endParaRPr lang="en-US" smtClean="0"/>
          </a:p>
        </p:txBody>
      </p:sp>
      <p:sp>
        <p:nvSpPr>
          <p:cNvPr id="11267" name="Rectangle 3"/>
          <p:cNvSpPr>
            <a:spLocks noGrp="1" noChangeArrowheads="1"/>
          </p:cNvSpPr>
          <p:nvPr>
            <p:ph type="body" sz="half" idx="1"/>
          </p:nvPr>
        </p:nvSpPr>
        <p:spPr>
          <a:xfrm>
            <a:off x="566738" y="1752600"/>
            <a:ext cx="4995862" cy="4267200"/>
          </a:xfrm>
        </p:spPr>
        <p:txBody>
          <a:bodyPr/>
          <a:lstStyle/>
          <a:p>
            <a:pPr eaLnBrk="1" hangingPunct="1">
              <a:spcBef>
                <a:spcPct val="45000"/>
              </a:spcBef>
              <a:spcAft>
                <a:spcPct val="65000"/>
              </a:spcAft>
            </a:pPr>
            <a:r>
              <a:rPr lang="cs-CZ" dirty="0" smtClean="0"/>
              <a:t>Původ: přírodní.</a:t>
            </a:r>
          </a:p>
          <a:p>
            <a:pPr eaLnBrk="1" hangingPunct="1">
              <a:spcBef>
                <a:spcPct val="45000"/>
              </a:spcBef>
              <a:spcAft>
                <a:spcPct val="65000"/>
              </a:spcAft>
            </a:pPr>
            <a:r>
              <a:rPr lang="cs-CZ" dirty="0" smtClean="0"/>
              <a:t>Zdroj: ovoce, zelenina, obilí, …</a:t>
            </a:r>
          </a:p>
          <a:p>
            <a:pPr eaLnBrk="1" hangingPunct="1">
              <a:spcBef>
                <a:spcPct val="45000"/>
              </a:spcBef>
              <a:spcAft>
                <a:spcPct val="65000"/>
              </a:spcAft>
            </a:pPr>
            <a:r>
              <a:rPr lang="cs-CZ" dirty="0" smtClean="0"/>
              <a:t>Vzhled: tekutina.</a:t>
            </a:r>
          </a:p>
          <a:p>
            <a:pPr eaLnBrk="1" hangingPunct="1">
              <a:spcBef>
                <a:spcPct val="45000"/>
              </a:spcBef>
              <a:spcAft>
                <a:spcPct val="65000"/>
              </a:spcAft>
            </a:pPr>
            <a:r>
              <a:rPr lang="cs-CZ" dirty="0" smtClean="0"/>
              <a:t>Užití: per os.</a:t>
            </a:r>
            <a:endParaRPr lang="en-US" dirty="0" smtClean="0"/>
          </a:p>
        </p:txBody>
      </p:sp>
      <p:sp>
        <p:nvSpPr>
          <p:cNvPr id="8" name="Zástupný symbol pro zápatí 7"/>
          <p:cNvSpPr>
            <a:spLocks noGrp="1"/>
          </p:cNvSpPr>
          <p:nvPr>
            <p:ph type="ftr" sz="quarter" idx="11"/>
          </p:nvPr>
        </p:nvSpPr>
        <p:spPr/>
        <p:txBody>
          <a:bodyPr/>
          <a:lstStyle/>
          <a:p>
            <a:pPr>
              <a:defRPr/>
            </a:pPr>
            <a:endParaRPr lang="en-US"/>
          </a:p>
        </p:txBody>
      </p:sp>
      <p:pic>
        <p:nvPicPr>
          <p:cNvPr id="11270" name="Picture 9" descr="vino"/>
          <p:cNvPicPr>
            <a:picLocks noChangeAspect="1" noChangeArrowheads="1"/>
          </p:cNvPicPr>
          <p:nvPr/>
        </p:nvPicPr>
        <p:blipFill>
          <a:blip r:embed="rId3" cstate="print"/>
          <a:srcRect/>
          <a:stretch>
            <a:fillRect/>
          </a:stretch>
        </p:blipFill>
        <p:spPr bwMode="auto">
          <a:xfrm>
            <a:off x="5508625" y="1628775"/>
            <a:ext cx="3290888" cy="4392613"/>
          </a:xfrm>
          <a:prstGeom prst="rect">
            <a:avLst/>
          </a:prstGeom>
          <a:noFill/>
          <a:ln w="9525">
            <a:noFill/>
            <a:miter lim="800000"/>
            <a:headEnd/>
            <a:tailEnd/>
          </a:ln>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cs-CZ" dirty="0" smtClean="0"/>
              <a:t>Alkohol </a:t>
            </a:r>
            <a:endParaRPr lang="en-US" dirty="0" smtClean="0"/>
          </a:p>
        </p:txBody>
      </p:sp>
      <p:sp>
        <p:nvSpPr>
          <p:cNvPr id="12291" name="Rectangle 3"/>
          <p:cNvSpPr>
            <a:spLocks noGrp="1" noChangeArrowheads="1"/>
          </p:cNvSpPr>
          <p:nvPr>
            <p:ph idx="1"/>
          </p:nvPr>
        </p:nvSpPr>
        <p:spPr/>
        <p:txBody>
          <a:bodyPr/>
          <a:lstStyle/>
          <a:p>
            <a:pPr eaLnBrk="1" hangingPunct="1">
              <a:lnSpc>
                <a:spcPct val="90000"/>
              </a:lnSpc>
              <a:spcBef>
                <a:spcPct val="40000"/>
              </a:spcBef>
              <a:spcAft>
                <a:spcPct val="55000"/>
              </a:spcAft>
            </a:pPr>
            <a:r>
              <a:rPr lang="cs-CZ" sz="2700" dirty="0" smtClean="0"/>
              <a:t>Alkoholické a nealkoholické pivo?</a:t>
            </a:r>
          </a:p>
          <a:p>
            <a:pPr eaLnBrk="1" hangingPunct="1">
              <a:lnSpc>
                <a:spcPct val="90000"/>
              </a:lnSpc>
              <a:spcBef>
                <a:spcPct val="40000"/>
              </a:spcBef>
              <a:spcAft>
                <a:spcPct val="55000"/>
              </a:spcAft>
            </a:pPr>
            <a:r>
              <a:rPr lang="cs-CZ" sz="2700" dirty="0" smtClean="0"/>
              <a:t>Možnost kontrolovat děti – zda u sebe nemají alkohol a zda jej nepožili?</a:t>
            </a:r>
          </a:p>
          <a:p>
            <a:pPr eaLnBrk="1" hangingPunct="1">
              <a:lnSpc>
                <a:spcPct val="90000"/>
              </a:lnSpc>
              <a:spcBef>
                <a:spcPct val="40000"/>
              </a:spcBef>
              <a:spcAft>
                <a:spcPct val="55000"/>
              </a:spcAft>
            </a:pPr>
            <a:r>
              <a:rPr lang="cs-CZ" sz="2700" dirty="0" smtClean="0"/>
              <a:t>Gambrinus liga – „fotbalová liga z pohodlí domova“ (</a:t>
            </a:r>
            <a:r>
              <a:rPr lang="cs-CZ" sz="2700" dirty="0" smtClean="0">
                <a:hlinkClick r:id="rId3"/>
              </a:rPr>
              <a:t>www.</a:t>
            </a:r>
            <a:r>
              <a:rPr lang="cs-CZ" sz="2700" dirty="0" err="1" smtClean="0">
                <a:hlinkClick r:id="rId3"/>
              </a:rPr>
              <a:t>gambrinusliga.cz</a:t>
            </a:r>
            <a:r>
              <a:rPr lang="cs-CZ" sz="2700" dirty="0" smtClean="0"/>
              <a:t>).</a:t>
            </a:r>
          </a:p>
          <a:p>
            <a:pPr eaLnBrk="1" hangingPunct="1">
              <a:lnSpc>
                <a:spcPct val="90000"/>
              </a:lnSpc>
              <a:spcBef>
                <a:spcPct val="40000"/>
              </a:spcBef>
              <a:spcAft>
                <a:spcPct val="55000"/>
              </a:spcAft>
            </a:pPr>
            <a:r>
              <a:rPr lang="cs-CZ" sz="2700" dirty="0" smtClean="0">
                <a:hlinkClick r:id="rId4"/>
              </a:rPr>
              <a:t>www.gambrinus.cz</a:t>
            </a:r>
            <a:r>
              <a:rPr lang="cs-CZ" sz="2700" dirty="0" smtClean="0"/>
              <a:t> – „pravá chuť českého piva! (</a:t>
            </a:r>
            <a:r>
              <a:rPr lang="cs-CZ" sz="2700" dirty="0" smtClean="0">
                <a:hlinkClick r:id="rId4"/>
              </a:rPr>
              <a:t>www.gambrinus.cz</a:t>
            </a:r>
            <a:r>
              <a:rPr lang="cs-CZ" sz="2700" dirty="0" smtClean="0"/>
              <a:t>).</a:t>
            </a:r>
          </a:p>
          <a:p>
            <a:pPr eaLnBrk="1" hangingPunct="1">
              <a:lnSpc>
                <a:spcPct val="90000"/>
              </a:lnSpc>
              <a:spcBef>
                <a:spcPct val="40000"/>
              </a:spcBef>
              <a:spcAft>
                <a:spcPct val="55000"/>
              </a:spcAft>
            </a:pPr>
            <a:endParaRPr lang="cs-CZ" sz="2700" dirty="0" smtClean="0"/>
          </a:p>
        </p:txBody>
      </p:sp>
      <p:sp>
        <p:nvSpPr>
          <p:cNvPr id="6" name="Zástupný symbol pro zápatí 5"/>
          <p:cNvSpPr>
            <a:spLocks noGrp="1"/>
          </p:cNvSpPr>
          <p:nvPr>
            <p:ph type="ftr" sz="quarter" idx="11"/>
          </p:nvPr>
        </p:nvSpPr>
        <p:spPr/>
        <p:txBody>
          <a:bodyPr/>
          <a:lstStyle/>
          <a:p>
            <a:pPr>
              <a:defRPr/>
            </a:pPr>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Olympijský team	</a:t>
            </a:r>
            <a:endParaRPr lang="cs-CZ" dirty="0"/>
          </a:p>
        </p:txBody>
      </p:sp>
      <p:sp>
        <p:nvSpPr>
          <p:cNvPr id="3" name="Zástupný symbol pro obsah 2"/>
          <p:cNvSpPr>
            <a:spLocks noGrp="1"/>
          </p:cNvSpPr>
          <p:nvPr>
            <p:ph idx="1"/>
          </p:nvPr>
        </p:nvSpPr>
        <p:spPr/>
        <p:txBody>
          <a:bodyPr/>
          <a:lstStyle/>
          <a:p>
            <a:endParaRPr lang="cs-CZ" dirty="0" smtClean="0"/>
          </a:p>
          <a:p>
            <a:r>
              <a:rPr lang="cs-CZ" dirty="0" smtClean="0"/>
              <a:t>Pokud otevřete </a:t>
            </a:r>
            <a:r>
              <a:rPr lang="cs-CZ" dirty="0" smtClean="0">
                <a:hlinkClick r:id="rId2"/>
              </a:rPr>
              <a:t>http://www.</a:t>
            </a:r>
            <a:r>
              <a:rPr lang="cs-CZ" dirty="0" err="1" smtClean="0">
                <a:hlinkClick r:id="rId2"/>
              </a:rPr>
              <a:t>olympic.cz</a:t>
            </a:r>
            <a:r>
              <a:rPr lang="cs-CZ" dirty="0" smtClean="0">
                <a:hlinkClick r:id="rId2"/>
              </a:rPr>
              <a:t>/text/46--</a:t>
            </a:r>
            <a:r>
              <a:rPr lang="cs-CZ" dirty="0" err="1" smtClean="0">
                <a:hlinkClick r:id="rId2"/>
              </a:rPr>
              <a:t>partneri</a:t>
            </a:r>
            <a:r>
              <a:rPr lang="cs-CZ" dirty="0" smtClean="0"/>
              <a:t> je prvním, kdo na Vás jukne „</a:t>
            </a:r>
            <a:r>
              <a:rPr lang="cs-CZ" dirty="0" err="1" smtClean="0"/>
              <a:t>Pilsner</a:t>
            </a:r>
            <a:r>
              <a:rPr lang="cs-CZ" dirty="0" smtClean="0"/>
              <a:t> </a:t>
            </a:r>
            <a:r>
              <a:rPr lang="cs-CZ" dirty="0" err="1" smtClean="0"/>
              <a:t>Urquell</a:t>
            </a:r>
            <a:r>
              <a:rPr lang="cs-CZ" dirty="0" smtClean="0"/>
              <a:t>“</a:t>
            </a:r>
            <a:endParaRPr lang="cs-CZ" dirty="0"/>
          </a:p>
        </p:txBody>
      </p:sp>
      <p:sp>
        <p:nvSpPr>
          <p:cNvPr id="4" name="Zástupný symbol pro zápatí 3"/>
          <p:cNvSpPr>
            <a:spLocks noGrp="1"/>
          </p:cNvSpPr>
          <p:nvPr>
            <p:ph type="ftr" sz="quarter" idx="11"/>
          </p:nvPr>
        </p:nvSpPr>
        <p:spPr/>
        <p:txBody>
          <a:bodyPr/>
          <a:lstStyle/>
          <a:p>
            <a:pPr>
              <a:defRPr/>
            </a:pPr>
            <a:endParaRPr lang="cs-CZ"/>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cs-CZ" smtClean="0"/>
              <a:t>Alkohol - rizika</a:t>
            </a:r>
            <a:endParaRPr lang="en-US" smtClean="0"/>
          </a:p>
        </p:txBody>
      </p:sp>
      <p:sp>
        <p:nvSpPr>
          <p:cNvPr id="13315" name="Rectangle 3"/>
          <p:cNvSpPr>
            <a:spLocks noGrp="1" noChangeArrowheads="1"/>
          </p:cNvSpPr>
          <p:nvPr>
            <p:ph idx="1"/>
          </p:nvPr>
        </p:nvSpPr>
        <p:spPr/>
        <p:txBody>
          <a:bodyPr/>
          <a:lstStyle/>
          <a:p>
            <a:pPr eaLnBrk="1" hangingPunct="1">
              <a:spcBef>
                <a:spcPct val="65000"/>
              </a:spcBef>
              <a:spcAft>
                <a:spcPct val="30000"/>
              </a:spcAft>
            </a:pPr>
            <a:r>
              <a:rPr lang="cs-CZ" smtClean="0"/>
              <a:t>Žaludeční nevolnost až zvracení.</a:t>
            </a:r>
          </a:p>
          <a:p>
            <a:pPr eaLnBrk="1" hangingPunct="1">
              <a:spcBef>
                <a:spcPct val="65000"/>
              </a:spcBef>
              <a:spcAft>
                <a:spcPct val="30000"/>
              </a:spcAft>
            </a:pPr>
            <a:r>
              <a:rPr lang="cs-CZ" smtClean="0"/>
              <a:t>Hluboký spánek až bezvědomí.</a:t>
            </a:r>
          </a:p>
          <a:p>
            <a:pPr eaLnBrk="1" hangingPunct="1">
              <a:spcBef>
                <a:spcPct val="65000"/>
              </a:spcBef>
              <a:spcAft>
                <a:spcPct val="30000"/>
              </a:spcAft>
            </a:pPr>
            <a:r>
              <a:rPr lang="cs-CZ" smtClean="0"/>
              <a:t>Udušení zvratky.</a:t>
            </a:r>
          </a:p>
          <a:p>
            <a:pPr eaLnBrk="1" hangingPunct="1">
              <a:spcBef>
                <a:spcPct val="65000"/>
              </a:spcBef>
              <a:spcAft>
                <a:spcPct val="30000"/>
              </a:spcAft>
            </a:pPr>
            <a:r>
              <a:rPr lang="cs-CZ" smtClean="0"/>
              <a:t>Úrazy, nehody.</a:t>
            </a:r>
          </a:p>
          <a:p>
            <a:pPr eaLnBrk="1" hangingPunct="1">
              <a:spcBef>
                <a:spcPct val="65000"/>
              </a:spcBef>
              <a:spcAft>
                <a:spcPct val="30000"/>
              </a:spcAft>
            </a:pPr>
            <a:r>
              <a:rPr lang="cs-CZ" smtClean="0"/>
              <a:t>Agresivní jednání.</a:t>
            </a:r>
          </a:p>
          <a:p>
            <a:pPr eaLnBrk="1" hangingPunct="1">
              <a:spcBef>
                <a:spcPct val="65000"/>
              </a:spcBef>
            </a:pPr>
            <a:endParaRPr lang="cs-CZ" smtClean="0"/>
          </a:p>
        </p:txBody>
      </p:sp>
      <p:sp>
        <p:nvSpPr>
          <p:cNvPr id="6" name="Zástupný symbol pro zápatí 5"/>
          <p:cNvSpPr>
            <a:spLocks noGrp="1"/>
          </p:cNvSpPr>
          <p:nvPr>
            <p:ph type="ftr" sz="quarter" idx="11"/>
          </p:nvPr>
        </p:nvSpPr>
        <p:spPr/>
        <p:txBody>
          <a:bodyPr/>
          <a:lstStyle/>
          <a:p>
            <a:pPr>
              <a:defRPr/>
            </a:pPr>
            <a:endParaRPr 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cs-CZ" smtClean="0"/>
              <a:t>Alkohol - odvykací stav</a:t>
            </a:r>
            <a:endParaRPr lang="en-US" smtClean="0"/>
          </a:p>
        </p:txBody>
      </p:sp>
      <p:sp>
        <p:nvSpPr>
          <p:cNvPr id="14339" name="Rectangle 3"/>
          <p:cNvSpPr>
            <a:spLocks noGrp="1" noChangeArrowheads="1"/>
          </p:cNvSpPr>
          <p:nvPr>
            <p:ph idx="1"/>
          </p:nvPr>
        </p:nvSpPr>
        <p:spPr>
          <a:xfrm>
            <a:off x="566738" y="1752600"/>
            <a:ext cx="8326437" cy="4267200"/>
          </a:xfrm>
        </p:spPr>
        <p:txBody>
          <a:bodyPr/>
          <a:lstStyle/>
          <a:p>
            <a:pPr eaLnBrk="1" hangingPunct="1">
              <a:lnSpc>
                <a:spcPct val="90000"/>
              </a:lnSpc>
              <a:spcBef>
                <a:spcPct val="35000"/>
              </a:spcBef>
              <a:spcAft>
                <a:spcPct val="50000"/>
              </a:spcAft>
            </a:pPr>
            <a:r>
              <a:rPr lang="cs-CZ" sz="2700" smtClean="0"/>
              <a:t>Třes.</a:t>
            </a:r>
          </a:p>
          <a:p>
            <a:pPr eaLnBrk="1" hangingPunct="1">
              <a:lnSpc>
                <a:spcPct val="90000"/>
              </a:lnSpc>
              <a:spcBef>
                <a:spcPct val="35000"/>
              </a:spcBef>
              <a:spcAft>
                <a:spcPct val="50000"/>
              </a:spcAft>
            </a:pPr>
            <a:r>
              <a:rPr lang="cs-CZ" sz="2700" smtClean="0"/>
              <a:t>Pocení.</a:t>
            </a:r>
          </a:p>
          <a:p>
            <a:pPr eaLnBrk="1" hangingPunct="1">
              <a:lnSpc>
                <a:spcPct val="90000"/>
              </a:lnSpc>
              <a:spcBef>
                <a:spcPct val="35000"/>
              </a:spcBef>
              <a:spcAft>
                <a:spcPct val="50000"/>
              </a:spcAft>
            </a:pPr>
            <a:r>
              <a:rPr lang="cs-CZ" sz="2700" smtClean="0"/>
              <a:t>Nevolnost, zvracení.</a:t>
            </a:r>
          </a:p>
          <a:p>
            <a:pPr eaLnBrk="1" hangingPunct="1">
              <a:lnSpc>
                <a:spcPct val="90000"/>
              </a:lnSpc>
              <a:spcBef>
                <a:spcPct val="35000"/>
              </a:spcBef>
              <a:spcAft>
                <a:spcPct val="50000"/>
              </a:spcAft>
            </a:pPr>
            <a:r>
              <a:rPr lang="cs-CZ" sz="2700" smtClean="0"/>
              <a:t>Pocit neklidu/malátnost, slabost.</a:t>
            </a:r>
          </a:p>
          <a:p>
            <a:pPr eaLnBrk="1" hangingPunct="1">
              <a:lnSpc>
                <a:spcPct val="90000"/>
              </a:lnSpc>
              <a:spcBef>
                <a:spcPct val="35000"/>
              </a:spcBef>
              <a:spcAft>
                <a:spcPct val="50000"/>
              </a:spcAft>
            </a:pPr>
            <a:r>
              <a:rPr lang="cs-CZ" sz="2700" smtClean="0"/>
              <a:t>Přechodné halucinace.</a:t>
            </a:r>
          </a:p>
          <a:p>
            <a:pPr eaLnBrk="1" hangingPunct="1">
              <a:lnSpc>
                <a:spcPct val="90000"/>
              </a:lnSpc>
              <a:spcBef>
                <a:spcPct val="35000"/>
              </a:spcBef>
              <a:spcAft>
                <a:spcPct val="50000"/>
              </a:spcAft>
            </a:pPr>
            <a:r>
              <a:rPr lang="cs-CZ" sz="2700" smtClean="0"/>
              <a:t>Křeče typu velkého epileptického záchvatu.</a:t>
            </a:r>
            <a:endParaRPr lang="en-US" sz="2700" smtClean="0"/>
          </a:p>
        </p:txBody>
      </p:sp>
      <p:sp>
        <p:nvSpPr>
          <p:cNvPr id="6" name="Zástupný symbol pro zápatí 5"/>
          <p:cNvSpPr>
            <a:spLocks noGrp="1"/>
          </p:cNvSpPr>
          <p:nvPr>
            <p:ph type="ftr" sz="quarter" idx="11"/>
          </p:nvPr>
        </p:nvSpPr>
        <p:spPr/>
        <p:txBody>
          <a:bodyPr/>
          <a:lstStyle/>
          <a:p>
            <a:pPr>
              <a:defRPr/>
            </a:pPr>
            <a:endParaRPr 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cs-CZ" smtClean="0"/>
              <a:t>Tabák - obecně</a:t>
            </a:r>
            <a:endParaRPr lang="en-US" smtClean="0"/>
          </a:p>
        </p:txBody>
      </p:sp>
      <p:sp>
        <p:nvSpPr>
          <p:cNvPr id="15363" name="Rectangle 3"/>
          <p:cNvSpPr>
            <a:spLocks noGrp="1" noChangeArrowheads="1"/>
          </p:cNvSpPr>
          <p:nvPr>
            <p:ph type="body" sz="half" idx="1"/>
          </p:nvPr>
        </p:nvSpPr>
        <p:spPr>
          <a:xfrm>
            <a:off x="566738" y="1752600"/>
            <a:ext cx="7966075" cy="4267200"/>
          </a:xfrm>
        </p:spPr>
        <p:txBody>
          <a:bodyPr/>
          <a:lstStyle/>
          <a:p>
            <a:pPr eaLnBrk="1" hangingPunct="1">
              <a:buFont typeface="Wingdings" pitchFamily="2" charset="2"/>
              <a:buNone/>
            </a:pPr>
            <a:endParaRPr lang="cs-CZ" sz="600" smtClean="0"/>
          </a:p>
          <a:p>
            <a:pPr eaLnBrk="1" hangingPunct="1">
              <a:spcAft>
                <a:spcPct val="45000"/>
              </a:spcAft>
            </a:pPr>
            <a:endParaRPr lang="cs-CZ" smtClean="0"/>
          </a:p>
          <a:p>
            <a:pPr eaLnBrk="1" hangingPunct="1">
              <a:lnSpc>
                <a:spcPct val="115000"/>
              </a:lnSpc>
              <a:spcAft>
                <a:spcPct val="45000"/>
              </a:spcAft>
            </a:pPr>
            <a:r>
              <a:rPr lang="cs-CZ" sz="2800" smtClean="0"/>
              <a:t>Původ: přírodní</a:t>
            </a:r>
          </a:p>
          <a:p>
            <a:pPr eaLnBrk="1" hangingPunct="1">
              <a:lnSpc>
                <a:spcPct val="115000"/>
              </a:lnSpc>
              <a:spcAft>
                <a:spcPct val="45000"/>
              </a:spcAft>
            </a:pPr>
            <a:r>
              <a:rPr lang="cs-CZ" sz="2800" smtClean="0"/>
              <a:t>Zdroj: tabák viržinský a selský.</a:t>
            </a:r>
          </a:p>
          <a:p>
            <a:pPr eaLnBrk="1" hangingPunct="1">
              <a:lnSpc>
                <a:spcPct val="115000"/>
              </a:lnSpc>
              <a:spcAft>
                <a:spcPct val="45000"/>
              </a:spcAft>
            </a:pPr>
            <a:r>
              <a:rPr lang="cs-CZ" sz="2800" smtClean="0"/>
              <a:t>Vzhled: jemně nařezané listy, směsi.</a:t>
            </a:r>
          </a:p>
          <a:p>
            <a:pPr eaLnBrk="1" hangingPunct="1">
              <a:lnSpc>
                <a:spcPct val="115000"/>
              </a:lnSpc>
              <a:spcAft>
                <a:spcPct val="45000"/>
              </a:spcAft>
            </a:pPr>
            <a:r>
              <a:rPr lang="cs-CZ" sz="2800" smtClean="0"/>
              <a:t>Užití: kouření, šňupání, žvýkání.</a:t>
            </a:r>
            <a:endParaRPr lang="en-US" sz="2800" smtClean="0"/>
          </a:p>
        </p:txBody>
      </p:sp>
      <p:sp>
        <p:nvSpPr>
          <p:cNvPr id="6" name="Zástupný symbol pro zápatí 5"/>
          <p:cNvSpPr>
            <a:spLocks noGrp="1"/>
          </p:cNvSpPr>
          <p:nvPr>
            <p:ph type="ftr" sz="quarter" idx="11"/>
          </p:nvPr>
        </p:nvSpPr>
        <p:spPr/>
        <p:txBody>
          <a:bodyPr/>
          <a:lstStyle/>
          <a:p>
            <a:pPr>
              <a:defRPr/>
            </a:pPr>
            <a:endParaRPr lang="en-US"/>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pPr eaLnBrk="1" hangingPunct="1"/>
            <a:r>
              <a:rPr lang="cs-CZ" smtClean="0"/>
              <a:t>Tabák a jeho formy</a:t>
            </a:r>
            <a:endParaRPr lang="en-US" smtClean="0"/>
          </a:p>
        </p:txBody>
      </p:sp>
      <p:sp>
        <p:nvSpPr>
          <p:cNvPr id="16387" name="Rectangle 1027"/>
          <p:cNvSpPr>
            <a:spLocks noGrp="1" noChangeArrowheads="1"/>
          </p:cNvSpPr>
          <p:nvPr>
            <p:ph idx="1"/>
          </p:nvPr>
        </p:nvSpPr>
        <p:spPr/>
        <p:txBody>
          <a:bodyPr/>
          <a:lstStyle/>
          <a:p>
            <a:pPr eaLnBrk="1" hangingPunct="1">
              <a:buFont typeface="Wingdings" pitchFamily="2" charset="2"/>
              <a:buNone/>
            </a:pPr>
            <a:endParaRPr lang="cs-CZ" smtClean="0"/>
          </a:p>
          <a:p>
            <a:pPr eaLnBrk="1" hangingPunct="1">
              <a:buFont typeface="Wingdings" pitchFamily="2" charset="2"/>
              <a:buNone/>
            </a:pPr>
            <a:endParaRPr lang="cs-CZ" smtClean="0"/>
          </a:p>
          <a:p>
            <a:pPr eaLnBrk="1" hangingPunct="1">
              <a:buFont typeface="Wingdings" pitchFamily="2" charset="2"/>
              <a:buNone/>
            </a:pPr>
            <a:endParaRPr lang="en-US" smtClean="0"/>
          </a:p>
        </p:txBody>
      </p:sp>
      <p:sp>
        <p:nvSpPr>
          <p:cNvPr id="11" name="Zástupný symbol pro zápatí 10"/>
          <p:cNvSpPr>
            <a:spLocks noGrp="1"/>
          </p:cNvSpPr>
          <p:nvPr>
            <p:ph type="ftr" sz="quarter" idx="11"/>
          </p:nvPr>
        </p:nvSpPr>
        <p:spPr/>
        <p:txBody>
          <a:bodyPr/>
          <a:lstStyle/>
          <a:p>
            <a:pPr>
              <a:defRPr/>
            </a:pPr>
            <a:endParaRPr lang="en-US"/>
          </a:p>
        </p:txBody>
      </p:sp>
      <p:pic>
        <p:nvPicPr>
          <p:cNvPr id="141313" name="Picture 1" descr="C:\Documents and Settings\Sejvl\Plocha\antismoking11.jpg"/>
          <p:cNvPicPr>
            <a:picLocks noChangeAspect="1" noChangeArrowheads="1"/>
          </p:cNvPicPr>
          <p:nvPr/>
        </p:nvPicPr>
        <p:blipFill>
          <a:blip r:embed="rId3" cstate="print"/>
          <a:srcRect/>
          <a:stretch>
            <a:fillRect/>
          </a:stretch>
        </p:blipFill>
        <p:spPr bwMode="auto">
          <a:xfrm>
            <a:off x="543863" y="1642172"/>
            <a:ext cx="8135442" cy="4338903"/>
          </a:xfrm>
          <a:prstGeom prst="rect">
            <a:avLst/>
          </a:prstGeom>
          <a:noFill/>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cs-CZ" smtClean="0"/>
              <a:t>Tabák - účinky</a:t>
            </a:r>
            <a:endParaRPr lang="en-US" smtClean="0"/>
          </a:p>
        </p:txBody>
      </p:sp>
      <p:sp>
        <p:nvSpPr>
          <p:cNvPr id="17411" name="Rectangle 3"/>
          <p:cNvSpPr>
            <a:spLocks noGrp="1" noChangeArrowheads="1"/>
          </p:cNvSpPr>
          <p:nvPr>
            <p:ph idx="1"/>
          </p:nvPr>
        </p:nvSpPr>
        <p:spPr/>
        <p:txBody>
          <a:bodyPr/>
          <a:lstStyle/>
          <a:p>
            <a:pPr eaLnBrk="1" hangingPunct="1">
              <a:spcAft>
                <a:spcPct val="30000"/>
              </a:spcAft>
            </a:pPr>
            <a:r>
              <a:rPr lang="cs-CZ" smtClean="0"/>
              <a:t>Závrať.</a:t>
            </a:r>
          </a:p>
          <a:p>
            <a:pPr eaLnBrk="1" hangingPunct="1">
              <a:spcAft>
                <a:spcPct val="30000"/>
              </a:spcAft>
            </a:pPr>
            <a:r>
              <a:rPr lang="cs-CZ" smtClean="0"/>
              <a:t>Nevolnost až zvracení.</a:t>
            </a:r>
          </a:p>
          <a:p>
            <a:pPr eaLnBrk="1" hangingPunct="1">
              <a:spcAft>
                <a:spcPct val="30000"/>
              </a:spcAft>
            </a:pPr>
            <a:r>
              <a:rPr lang="cs-CZ" smtClean="0"/>
              <a:t>Studený pot.</a:t>
            </a:r>
          </a:p>
          <a:p>
            <a:pPr eaLnBrk="1" hangingPunct="1">
              <a:spcAft>
                <a:spcPct val="30000"/>
              </a:spcAft>
            </a:pPr>
            <a:r>
              <a:rPr lang="cs-CZ" smtClean="0"/>
              <a:t>Bolest hlavy.</a:t>
            </a:r>
          </a:p>
          <a:p>
            <a:pPr eaLnBrk="1" hangingPunct="1">
              <a:spcAft>
                <a:spcPct val="30000"/>
              </a:spcAft>
            </a:pPr>
            <a:r>
              <a:rPr lang="cs-CZ" smtClean="0"/>
              <a:t>Průjem.</a:t>
            </a:r>
          </a:p>
          <a:p>
            <a:pPr eaLnBrk="1" hangingPunct="1">
              <a:spcAft>
                <a:spcPct val="30000"/>
              </a:spcAft>
            </a:pPr>
            <a:r>
              <a:rPr lang="cs-CZ" smtClean="0"/>
              <a:t>Nespavost.</a:t>
            </a:r>
            <a:endParaRPr lang="en-US" smtClean="0"/>
          </a:p>
        </p:txBody>
      </p:sp>
      <p:sp>
        <p:nvSpPr>
          <p:cNvPr id="6" name="Zástupný symbol pro zápatí 5"/>
          <p:cNvSpPr>
            <a:spLocks noGrp="1"/>
          </p:cNvSpPr>
          <p:nvPr>
            <p:ph type="ftr" sz="quarter" idx="11"/>
          </p:nvPr>
        </p:nvSpPr>
        <p:spPr/>
        <p:txBody>
          <a:bodyPr/>
          <a:lstStyle/>
          <a:p>
            <a:pPr>
              <a:defRPr/>
            </a:pPr>
            <a:endParaRPr lang="en-US"/>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cs-CZ" smtClean="0"/>
              <a:t>Tabák - rizika</a:t>
            </a:r>
            <a:endParaRPr lang="en-US" smtClean="0"/>
          </a:p>
        </p:txBody>
      </p:sp>
      <p:sp>
        <p:nvSpPr>
          <p:cNvPr id="18435" name="Rectangle 3"/>
          <p:cNvSpPr>
            <a:spLocks noGrp="1" noChangeArrowheads="1"/>
          </p:cNvSpPr>
          <p:nvPr>
            <p:ph sz="half" idx="1"/>
          </p:nvPr>
        </p:nvSpPr>
        <p:spPr/>
        <p:txBody>
          <a:bodyPr/>
          <a:lstStyle/>
          <a:p>
            <a:pPr eaLnBrk="1" hangingPunct="1"/>
            <a:endParaRPr lang="cs-CZ" smtClean="0">
              <a:cs typeface="Times New Roman" pitchFamily="18" charset="0"/>
            </a:endParaRPr>
          </a:p>
          <a:p>
            <a:pPr eaLnBrk="1" hangingPunct="1"/>
            <a:r>
              <a:rPr lang="cs-CZ" smtClean="0">
                <a:cs typeface="Times New Roman" pitchFamily="18" charset="0"/>
              </a:rPr>
              <a:t>Kardiovaskulárních, nádorových a chronických plicních onemoc</a:t>
            </a:r>
            <a:r>
              <a:rPr lang="cs-CZ" smtClean="0"/>
              <a:t>ně</a:t>
            </a:r>
            <a:r>
              <a:rPr lang="cs-CZ" smtClean="0">
                <a:cs typeface="Times New Roman" pitchFamily="18" charset="0"/>
              </a:rPr>
              <a:t>ní, …</a:t>
            </a:r>
            <a:r>
              <a:rPr lang="en-US" smtClean="0"/>
              <a:t> </a:t>
            </a:r>
            <a:endParaRPr lang="cs-CZ" smtClean="0"/>
          </a:p>
        </p:txBody>
      </p:sp>
      <p:pic>
        <p:nvPicPr>
          <p:cNvPr id="9" name="Zástupný symbol pro obsah 8" descr="2-kurak.jpg"/>
          <p:cNvPicPr>
            <a:picLocks noGrp="1" noChangeAspect="1"/>
          </p:cNvPicPr>
          <p:nvPr>
            <p:ph sz="half" idx="2"/>
          </p:nvPr>
        </p:nvPicPr>
        <p:blipFill>
          <a:blip r:embed="rId3" cstate="print"/>
          <a:stretch>
            <a:fillRect/>
          </a:stretch>
        </p:blipFill>
        <p:spPr>
          <a:xfrm>
            <a:off x="4648200" y="2348706"/>
            <a:ext cx="4038600" cy="3028950"/>
          </a:xfrm>
        </p:spPr>
      </p:pic>
      <p:sp>
        <p:nvSpPr>
          <p:cNvPr id="7" name="Zástupný symbol pro zápatí 6"/>
          <p:cNvSpPr>
            <a:spLocks noGrp="1"/>
          </p:cNvSpPr>
          <p:nvPr>
            <p:ph type="ftr" sz="quarter" idx="11"/>
          </p:nvPr>
        </p:nvSpPr>
        <p:spPr/>
        <p:txBody>
          <a:bodyPr/>
          <a:lstStyle/>
          <a:p>
            <a:pPr>
              <a:defRPr/>
            </a:pPr>
            <a:endParaRPr lang="en-US"/>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cs-CZ" smtClean="0"/>
              <a:t>Tabák - odvykací stav</a:t>
            </a:r>
            <a:endParaRPr lang="en-US" smtClean="0"/>
          </a:p>
        </p:txBody>
      </p:sp>
      <p:sp>
        <p:nvSpPr>
          <p:cNvPr id="19459" name="Rectangle 3"/>
          <p:cNvSpPr>
            <a:spLocks noGrp="1" noChangeArrowheads="1"/>
          </p:cNvSpPr>
          <p:nvPr>
            <p:ph idx="1"/>
          </p:nvPr>
        </p:nvSpPr>
        <p:spPr/>
        <p:txBody>
          <a:bodyPr/>
          <a:lstStyle/>
          <a:p>
            <a:pPr eaLnBrk="1" hangingPunct="1">
              <a:lnSpc>
                <a:spcPct val="90000"/>
              </a:lnSpc>
              <a:buFont typeface="Wingdings" pitchFamily="2" charset="2"/>
              <a:buNone/>
            </a:pPr>
            <a:endParaRPr lang="cs-CZ" sz="700" smtClean="0"/>
          </a:p>
          <a:p>
            <a:pPr eaLnBrk="1" hangingPunct="1">
              <a:lnSpc>
                <a:spcPct val="90000"/>
              </a:lnSpc>
              <a:spcAft>
                <a:spcPct val="35000"/>
              </a:spcAft>
            </a:pPr>
            <a:r>
              <a:rPr lang="cs-CZ" smtClean="0"/>
              <a:t>Malátnost a slabost.</a:t>
            </a:r>
          </a:p>
          <a:p>
            <a:pPr eaLnBrk="1" hangingPunct="1">
              <a:lnSpc>
                <a:spcPct val="90000"/>
              </a:lnSpc>
              <a:spcAft>
                <a:spcPct val="35000"/>
              </a:spcAft>
            </a:pPr>
            <a:r>
              <a:rPr lang="cs-CZ" smtClean="0"/>
              <a:t>Touha po tabáku.</a:t>
            </a:r>
          </a:p>
          <a:p>
            <a:pPr eaLnBrk="1" hangingPunct="1">
              <a:lnSpc>
                <a:spcPct val="90000"/>
              </a:lnSpc>
              <a:spcAft>
                <a:spcPct val="35000"/>
              </a:spcAft>
            </a:pPr>
            <a:r>
              <a:rPr lang="cs-CZ" smtClean="0"/>
              <a:t>Úzkost.</a:t>
            </a:r>
          </a:p>
          <a:p>
            <a:pPr eaLnBrk="1" hangingPunct="1">
              <a:lnSpc>
                <a:spcPct val="90000"/>
              </a:lnSpc>
              <a:spcAft>
                <a:spcPct val="35000"/>
              </a:spcAft>
            </a:pPr>
            <a:r>
              <a:rPr lang="cs-CZ" smtClean="0"/>
              <a:t>Podrážděnost, neklid.</a:t>
            </a:r>
          </a:p>
          <a:p>
            <a:pPr eaLnBrk="1" hangingPunct="1">
              <a:lnSpc>
                <a:spcPct val="90000"/>
              </a:lnSpc>
              <a:spcAft>
                <a:spcPct val="35000"/>
              </a:spcAft>
            </a:pPr>
            <a:r>
              <a:rPr lang="cs-CZ" smtClean="0"/>
              <a:t>Zvýšená chuť k jídlu.</a:t>
            </a:r>
          </a:p>
          <a:p>
            <a:pPr eaLnBrk="1" hangingPunct="1">
              <a:lnSpc>
                <a:spcPct val="90000"/>
              </a:lnSpc>
              <a:spcAft>
                <a:spcPct val="35000"/>
              </a:spcAft>
            </a:pPr>
            <a:r>
              <a:rPr lang="cs-CZ" smtClean="0"/>
              <a:t>Špatná koncentrace pozornosti.</a:t>
            </a:r>
          </a:p>
        </p:txBody>
      </p:sp>
      <p:sp>
        <p:nvSpPr>
          <p:cNvPr id="6" name="Zástupný symbol pro zápatí 5"/>
          <p:cNvSpPr>
            <a:spLocks noGrp="1"/>
          </p:cNvSpPr>
          <p:nvPr>
            <p:ph type="ftr" sz="quarter" idx="11"/>
          </p:nvPr>
        </p:nvSpPr>
        <p:spPr/>
        <p:txBody>
          <a:bodyPr/>
          <a:lstStyle/>
          <a:p>
            <a:pPr>
              <a:defRPr/>
            </a:pPr>
            <a:endParaRPr 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Právní ideály</a:t>
            </a:r>
            <a:endParaRPr lang="cs-CZ" dirty="0"/>
          </a:p>
        </p:txBody>
      </p:sp>
      <p:sp>
        <p:nvSpPr>
          <p:cNvPr id="3" name="Zástupný symbol pro obsah 2"/>
          <p:cNvSpPr>
            <a:spLocks noGrp="1"/>
          </p:cNvSpPr>
          <p:nvPr>
            <p:ph idx="1"/>
          </p:nvPr>
        </p:nvSpPr>
        <p:spPr/>
        <p:txBody>
          <a:bodyPr/>
          <a:lstStyle/>
          <a:p>
            <a:r>
              <a:rPr lang="cs-CZ" dirty="0" smtClean="0"/>
              <a:t>Co je skutečně cílem práva?</a:t>
            </a:r>
          </a:p>
          <a:p>
            <a:endParaRPr lang="cs-CZ" dirty="0" smtClean="0"/>
          </a:p>
          <a:p>
            <a:r>
              <a:rPr lang="cs-CZ" dirty="0" smtClean="0"/>
              <a:t>Proč chceme vše regulovat právem?</a:t>
            </a:r>
          </a:p>
          <a:p>
            <a:r>
              <a:rPr lang="cs-CZ" dirty="0" smtClean="0"/>
              <a:t>A co vlastně skutečně může právo řešit a řeší a co je naše přání?</a:t>
            </a:r>
          </a:p>
          <a:p>
            <a:r>
              <a:rPr lang="cs-CZ" dirty="0" smtClean="0"/>
              <a:t>Fakt je to o právu – a co výchova, vzory, postoje (rodina, škola, vrstevníci).</a:t>
            </a:r>
            <a:endParaRPr lang="cs-CZ" dirty="0"/>
          </a:p>
        </p:txBody>
      </p:sp>
      <p:sp>
        <p:nvSpPr>
          <p:cNvPr id="4" name="Zástupný symbol pro zápatí 3"/>
          <p:cNvSpPr>
            <a:spLocks noGrp="1"/>
          </p:cNvSpPr>
          <p:nvPr>
            <p:ph type="ftr" sz="quarter" idx="11"/>
          </p:nvPr>
        </p:nvSpPr>
        <p:spPr/>
        <p:txBody>
          <a:bodyPr/>
          <a:lstStyle/>
          <a:p>
            <a:pPr>
              <a:defRPr/>
            </a:pPr>
            <a:endParaRPr lang="cs-CZ"/>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753849" y="194872"/>
            <a:ext cx="6823414" cy="794479"/>
          </a:xfrm>
        </p:spPr>
        <p:txBody>
          <a:bodyPr/>
          <a:lstStyle/>
          <a:p>
            <a:pPr eaLnBrk="1" hangingPunct="1"/>
            <a:r>
              <a:rPr lang="cs-CZ" dirty="0" smtClean="0"/>
              <a:t>Těkavé látky</a:t>
            </a:r>
            <a:endParaRPr lang="en-US" dirty="0" smtClean="0"/>
          </a:p>
        </p:txBody>
      </p:sp>
      <p:sp>
        <p:nvSpPr>
          <p:cNvPr id="20483" name="Rectangle 3"/>
          <p:cNvSpPr>
            <a:spLocks noGrp="1" noChangeArrowheads="1"/>
          </p:cNvSpPr>
          <p:nvPr>
            <p:ph type="body" sz="half" idx="1"/>
          </p:nvPr>
        </p:nvSpPr>
        <p:spPr>
          <a:xfrm>
            <a:off x="566738" y="1752600"/>
            <a:ext cx="8348662" cy="4267200"/>
          </a:xfrm>
        </p:spPr>
        <p:txBody>
          <a:bodyPr/>
          <a:lstStyle/>
          <a:p>
            <a:pPr eaLnBrk="1" hangingPunct="1">
              <a:lnSpc>
                <a:spcPct val="90000"/>
              </a:lnSpc>
              <a:spcBef>
                <a:spcPct val="50000"/>
              </a:spcBef>
              <a:buFont typeface="Wingdings" pitchFamily="2" charset="2"/>
              <a:buNone/>
            </a:pPr>
            <a:endParaRPr lang="cs-CZ" sz="600" smtClean="0"/>
          </a:p>
          <a:p>
            <a:pPr eaLnBrk="1" hangingPunct="1">
              <a:lnSpc>
                <a:spcPct val="90000"/>
              </a:lnSpc>
              <a:spcBef>
                <a:spcPct val="50000"/>
              </a:spcBef>
              <a:spcAft>
                <a:spcPct val="50000"/>
              </a:spcAft>
            </a:pPr>
            <a:r>
              <a:rPr lang="cs-CZ" sz="2700" smtClean="0"/>
              <a:t>Původ: přírodní, syntetický.</a:t>
            </a:r>
          </a:p>
          <a:p>
            <a:pPr eaLnBrk="1" hangingPunct="1">
              <a:lnSpc>
                <a:spcPct val="90000"/>
              </a:lnSpc>
              <a:spcBef>
                <a:spcPct val="50000"/>
              </a:spcBef>
              <a:spcAft>
                <a:spcPct val="50000"/>
              </a:spcAft>
            </a:pPr>
            <a:r>
              <a:rPr lang="cs-CZ" sz="2700" smtClean="0"/>
              <a:t>Zdroj: ropné produkty, zemní plyn.</a:t>
            </a:r>
          </a:p>
          <a:p>
            <a:pPr eaLnBrk="1" hangingPunct="1">
              <a:lnSpc>
                <a:spcPct val="90000"/>
              </a:lnSpc>
              <a:spcBef>
                <a:spcPct val="50000"/>
              </a:spcBef>
              <a:spcAft>
                <a:spcPct val="50000"/>
              </a:spcAft>
            </a:pPr>
            <a:r>
              <a:rPr lang="cs-CZ" sz="2700" smtClean="0"/>
              <a:t>Vzhled: tekutina, kašovitá hmota, plyn.</a:t>
            </a:r>
          </a:p>
          <a:p>
            <a:pPr eaLnBrk="1" hangingPunct="1">
              <a:lnSpc>
                <a:spcPct val="90000"/>
              </a:lnSpc>
              <a:spcBef>
                <a:spcPct val="50000"/>
              </a:spcBef>
              <a:spcAft>
                <a:spcPct val="50000"/>
              </a:spcAft>
            </a:pPr>
            <a:r>
              <a:rPr lang="cs-CZ" sz="2700" smtClean="0"/>
              <a:t>Užití: inhalace výparů.</a:t>
            </a:r>
          </a:p>
          <a:p>
            <a:pPr eaLnBrk="1" hangingPunct="1">
              <a:lnSpc>
                <a:spcPct val="90000"/>
              </a:lnSpc>
              <a:spcBef>
                <a:spcPct val="50000"/>
              </a:spcBef>
              <a:spcAft>
                <a:spcPct val="50000"/>
              </a:spcAft>
            </a:pPr>
            <a:r>
              <a:rPr lang="cs-CZ" sz="2700" smtClean="0"/>
              <a:t>Příklad: toluen a jiná rozpouštědla, lepidla, benzín, aceton, náplně do zapalovačů apod.</a:t>
            </a:r>
            <a:endParaRPr lang="en-US" sz="2700" smtClean="0"/>
          </a:p>
        </p:txBody>
      </p:sp>
      <p:sp>
        <p:nvSpPr>
          <p:cNvPr id="6" name="Zástupný symbol pro zápatí 5"/>
          <p:cNvSpPr>
            <a:spLocks noGrp="1"/>
          </p:cNvSpPr>
          <p:nvPr>
            <p:ph type="ftr" sz="quarter" idx="11"/>
          </p:nvPr>
        </p:nvSpPr>
        <p:spPr/>
        <p:txBody>
          <a:bodyPr/>
          <a:lstStyle/>
          <a:p>
            <a:pPr>
              <a:defRPr/>
            </a:pPr>
            <a:endParaRPr lang="en-US"/>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cs-CZ" dirty="0" smtClean="0"/>
              <a:t>Toluen – skutečně to tak je?</a:t>
            </a:r>
            <a:endParaRPr lang="en-US" dirty="0" smtClean="0"/>
          </a:p>
        </p:txBody>
      </p:sp>
      <p:sp>
        <p:nvSpPr>
          <p:cNvPr id="21507" name="Rectangle 3"/>
          <p:cNvSpPr>
            <a:spLocks noGrp="1" noChangeArrowheads="1"/>
          </p:cNvSpPr>
          <p:nvPr>
            <p:ph idx="1"/>
          </p:nvPr>
        </p:nvSpPr>
        <p:spPr/>
        <p:txBody>
          <a:bodyPr/>
          <a:lstStyle/>
          <a:p>
            <a:pPr eaLnBrk="1" hangingPunct="1">
              <a:buFont typeface="Wingdings" pitchFamily="2" charset="2"/>
              <a:buNone/>
            </a:pPr>
            <a:endParaRPr lang="cs-CZ" dirty="0" smtClean="0"/>
          </a:p>
          <a:p>
            <a:pPr eaLnBrk="1" hangingPunct="1">
              <a:buFont typeface="Wingdings" pitchFamily="2" charset="2"/>
              <a:buNone/>
            </a:pPr>
            <a:endParaRPr lang="cs-CZ" dirty="0" smtClean="0"/>
          </a:p>
          <a:p>
            <a:pPr eaLnBrk="1" hangingPunct="1">
              <a:buFont typeface="Wingdings" pitchFamily="2" charset="2"/>
              <a:buNone/>
            </a:pPr>
            <a:endParaRPr lang="en-US" dirty="0" smtClean="0"/>
          </a:p>
        </p:txBody>
      </p:sp>
      <p:sp>
        <p:nvSpPr>
          <p:cNvPr id="9" name="Zástupný symbol pro zápatí 8"/>
          <p:cNvSpPr>
            <a:spLocks noGrp="1"/>
          </p:cNvSpPr>
          <p:nvPr>
            <p:ph type="ftr" sz="quarter" idx="11"/>
          </p:nvPr>
        </p:nvSpPr>
        <p:spPr/>
        <p:txBody>
          <a:bodyPr/>
          <a:lstStyle/>
          <a:p>
            <a:pPr>
              <a:defRPr/>
            </a:pPr>
            <a:endParaRPr lang="en-US"/>
          </a:p>
        </p:txBody>
      </p:sp>
      <p:pic>
        <p:nvPicPr>
          <p:cNvPr id="131074" name="Picture 2" descr="http://www.mspnitra.sk/media/fe%C5%A5%C3%A1k.jpg"/>
          <p:cNvPicPr>
            <a:picLocks noChangeAspect="1" noChangeArrowheads="1"/>
          </p:cNvPicPr>
          <p:nvPr/>
        </p:nvPicPr>
        <p:blipFill>
          <a:blip r:embed="rId3" cstate="print"/>
          <a:srcRect/>
          <a:stretch>
            <a:fillRect/>
          </a:stretch>
        </p:blipFill>
        <p:spPr bwMode="auto">
          <a:xfrm>
            <a:off x="2763862" y="1645172"/>
            <a:ext cx="3419475" cy="4286250"/>
          </a:xfrm>
          <a:prstGeom prst="rect">
            <a:avLst/>
          </a:prstGeom>
          <a:noFill/>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cs-CZ" smtClean="0"/>
              <a:t>Těkavé látky - účinky</a:t>
            </a:r>
            <a:endParaRPr lang="en-US" smtClean="0"/>
          </a:p>
        </p:txBody>
      </p:sp>
      <p:sp>
        <p:nvSpPr>
          <p:cNvPr id="22531" name="Rectangle 3"/>
          <p:cNvSpPr>
            <a:spLocks noGrp="1" noChangeArrowheads="1"/>
          </p:cNvSpPr>
          <p:nvPr>
            <p:ph idx="1"/>
          </p:nvPr>
        </p:nvSpPr>
        <p:spPr/>
        <p:txBody>
          <a:bodyPr/>
          <a:lstStyle/>
          <a:p>
            <a:pPr eaLnBrk="1" hangingPunct="1">
              <a:spcAft>
                <a:spcPct val="45000"/>
              </a:spcAft>
            </a:pPr>
            <a:r>
              <a:rPr lang="cs-CZ" sz="2900" smtClean="0"/>
              <a:t>Pocit euforie.</a:t>
            </a:r>
          </a:p>
          <a:p>
            <a:pPr eaLnBrk="1" hangingPunct="1">
              <a:spcAft>
                <a:spcPct val="45000"/>
              </a:spcAft>
            </a:pPr>
            <a:r>
              <a:rPr lang="cs-CZ" sz="2900" smtClean="0"/>
              <a:t>Prostorová dezorientace.</a:t>
            </a:r>
          </a:p>
          <a:p>
            <a:pPr eaLnBrk="1" hangingPunct="1">
              <a:spcAft>
                <a:spcPct val="45000"/>
              </a:spcAft>
            </a:pPr>
            <a:r>
              <a:rPr lang="cs-CZ" sz="2900" smtClean="0"/>
              <a:t>Živé barevné halucinace.</a:t>
            </a:r>
          </a:p>
          <a:p>
            <a:pPr eaLnBrk="1" hangingPunct="1">
              <a:spcAft>
                <a:spcPct val="45000"/>
              </a:spcAft>
            </a:pPr>
            <a:r>
              <a:rPr lang="cs-CZ" sz="2900" smtClean="0"/>
              <a:t>Útlum, apatie, ospalost.</a:t>
            </a:r>
          </a:p>
          <a:p>
            <a:pPr eaLnBrk="1" hangingPunct="1">
              <a:spcAft>
                <a:spcPct val="45000"/>
              </a:spcAft>
            </a:pPr>
            <a:r>
              <a:rPr lang="cs-CZ" sz="2900" smtClean="0"/>
              <a:t>Labilní nálada.</a:t>
            </a:r>
          </a:p>
          <a:p>
            <a:pPr eaLnBrk="1" hangingPunct="1">
              <a:spcAft>
                <a:spcPct val="45000"/>
              </a:spcAft>
            </a:pPr>
            <a:r>
              <a:rPr lang="cs-CZ" sz="2900" smtClean="0"/>
              <a:t>Kolísavá chůze, ochablost.</a:t>
            </a:r>
            <a:endParaRPr lang="en-US" sz="2900" smtClean="0"/>
          </a:p>
        </p:txBody>
      </p:sp>
      <p:sp>
        <p:nvSpPr>
          <p:cNvPr id="6" name="Zástupný symbol pro zápatí 5"/>
          <p:cNvSpPr>
            <a:spLocks noGrp="1"/>
          </p:cNvSpPr>
          <p:nvPr>
            <p:ph type="ftr" sz="quarter" idx="11"/>
          </p:nvPr>
        </p:nvSpPr>
        <p:spPr/>
        <p:txBody>
          <a:bodyPr/>
          <a:lstStyle/>
          <a:p>
            <a:pPr>
              <a:defRPr/>
            </a:pPr>
            <a:endParaRPr 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cs-CZ" smtClean="0"/>
              <a:t>Těkavé látky - rizika</a:t>
            </a:r>
            <a:endParaRPr lang="en-US" smtClean="0"/>
          </a:p>
        </p:txBody>
      </p:sp>
      <p:sp>
        <p:nvSpPr>
          <p:cNvPr id="23555" name="Rectangle 3"/>
          <p:cNvSpPr>
            <a:spLocks noGrp="1" noChangeArrowheads="1"/>
          </p:cNvSpPr>
          <p:nvPr>
            <p:ph idx="1"/>
          </p:nvPr>
        </p:nvSpPr>
        <p:spPr/>
        <p:txBody>
          <a:bodyPr/>
          <a:lstStyle/>
          <a:p>
            <a:pPr eaLnBrk="1" hangingPunct="1">
              <a:spcAft>
                <a:spcPct val="30000"/>
              </a:spcAft>
              <a:buFont typeface="Wingdings" pitchFamily="2" charset="2"/>
              <a:buNone/>
            </a:pPr>
            <a:endParaRPr lang="cs-CZ" sz="500" smtClean="0"/>
          </a:p>
          <a:p>
            <a:pPr eaLnBrk="1" hangingPunct="1">
              <a:spcAft>
                <a:spcPct val="45000"/>
              </a:spcAft>
            </a:pPr>
            <a:r>
              <a:rPr lang="cs-CZ" sz="2700" smtClean="0"/>
              <a:t>Bezvědomí až smrt.</a:t>
            </a:r>
          </a:p>
          <a:p>
            <a:pPr eaLnBrk="1" hangingPunct="1">
              <a:spcAft>
                <a:spcPct val="45000"/>
              </a:spcAft>
            </a:pPr>
            <a:r>
              <a:rPr lang="cs-CZ" sz="2700" smtClean="0"/>
              <a:t>Udušení, vdechnutí zvratků.</a:t>
            </a:r>
          </a:p>
          <a:p>
            <a:pPr eaLnBrk="1" hangingPunct="1">
              <a:spcAft>
                <a:spcPct val="45000"/>
              </a:spcAft>
            </a:pPr>
            <a:r>
              <a:rPr lang="cs-CZ" sz="2700" smtClean="0"/>
              <a:t>Srdeční arytmie, poškození dýchacích cest.</a:t>
            </a:r>
          </a:p>
          <a:p>
            <a:pPr eaLnBrk="1" hangingPunct="1">
              <a:spcAft>
                <a:spcPct val="45000"/>
              </a:spcAft>
            </a:pPr>
            <a:r>
              <a:rPr lang="cs-CZ" sz="2700" smtClean="0"/>
              <a:t>Hádavost až agresivita.</a:t>
            </a:r>
          </a:p>
          <a:p>
            <a:pPr eaLnBrk="1" hangingPunct="1">
              <a:spcAft>
                <a:spcPct val="45000"/>
              </a:spcAft>
            </a:pPr>
            <a:r>
              <a:rPr lang="cs-CZ" sz="2700" smtClean="0"/>
              <a:t>Narušení psychiky až rozpad osobnosti.</a:t>
            </a:r>
          </a:p>
          <a:p>
            <a:pPr eaLnBrk="1" hangingPunct="1">
              <a:spcAft>
                <a:spcPct val="45000"/>
              </a:spcAft>
            </a:pPr>
            <a:r>
              <a:rPr lang="cs-CZ" sz="2700" smtClean="0"/>
              <a:t>Úrazy, požáry.</a:t>
            </a:r>
            <a:endParaRPr lang="en-US" sz="2700" smtClean="0"/>
          </a:p>
        </p:txBody>
      </p:sp>
      <p:sp>
        <p:nvSpPr>
          <p:cNvPr id="6" name="Zástupný symbol pro zápatí 5"/>
          <p:cNvSpPr>
            <a:spLocks noGrp="1"/>
          </p:cNvSpPr>
          <p:nvPr>
            <p:ph type="ftr" sz="quarter" idx="11"/>
          </p:nvPr>
        </p:nvSpPr>
        <p:spPr/>
        <p:txBody>
          <a:bodyPr/>
          <a:lstStyle/>
          <a:p>
            <a:pPr>
              <a:defRPr/>
            </a:pPr>
            <a:endParaRPr lang="en-U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cs-CZ" smtClean="0"/>
              <a:t>Těkavé látky - odvykací stav</a:t>
            </a:r>
            <a:endParaRPr lang="en-US" smtClean="0"/>
          </a:p>
        </p:txBody>
      </p:sp>
      <p:sp>
        <p:nvSpPr>
          <p:cNvPr id="24579" name="Rectangle 3"/>
          <p:cNvSpPr>
            <a:spLocks noGrp="1" noChangeArrowheads="1"/>
          </p:cNvSpPr>
          <p:nvPr>
            <p:ph idx="1"/>
          </p:nvPr>
        </p:nvSpPr>
        <p:spPr/>
        <p:txBody>
          <a:bodyPr/>
          <a:lstStyle/>
          <a:p>
            <a:pPr eaLnBrk="1" hangingPunct="1">
              <a:spcAft>
                <a:spcPct val="35000"/>
              </a:spcAft>
            </a:pPr>
            <a:r>
              <a:rPr lang="cs-CZ" smtClean="0"/>
              <a:t>Touha po látce.</a:t>
            </a:r>
          </a:p>
          <a:p>
            <a:pPr eaLnBrk="1" hangingPunct="1">
              <a:spcAft>
                <a:spcPct val="35000"/>
              </a:spcAft>
            </a:pPr>
            <a:r>
              <a:rPr lang="cs-CZ" smtClean="0"/>
              <a:t>Úzkostný stav.</a:t>
            </a:r>
          </a:p>
          <a:p>
            <a:pPr eaLnBrk="1" hangingPunct="1">
              <a:spcAft>
                <a:spcPct val="35000"/>
              </a:spcAft>
            </a:pPr>
            <a:r>
              <a:rPr lang="cs-CZ" smtClean="0"/>
              <a:t>Zvýšená dráždivost.</a:t>
            </a:r>
          </a:p>
          <a:p>
            <a:pPr eaLnBrk="1" hangingPunct="1">
              <a:spcAft>
                <a:spcPct val="35000"/>
              </a:spcAft>
            </a:pPr>
            <a:r>
              <a:rPr lang="cs-CZ" smtClean="0"/>
              <a:t>Nevolnost.</a:t>
            </a:r>
          </a:p>
          <a:p>
            <a:pPr eaLnBrk="1" hangingPunct="1">
              <a:spcAft>
                <a:spcPct val="35000"/>
              </a:spcAft>
            </a:pPr>
            <a:r>
              <a:rPr lang="cs-CZ" smtClean="0"/>
              <a:t>Třes.</a:t>
            </a:r>
          </a:p>
          <a:p>
            <a:pPr eaLnBrk="1" hangingPunct="1">
              <a:spcAft>
                <a:spcPct val="35000"/>
              </a:spcAft>
            </a:pPr>
            <a:r>
              <a:rPr lang="cs-CZ" smtClean="0"/>
              <a:t>Intenzivní bolesti hlavy.</a:t>
            </a:r>
            <a:endParaRPr lang="en-US" smtClean="0"/>
          </a:p>
        </p:txBody>
      </p:sp>
      <p:sp>
        <p:nvSpPr>
          <p:cNvPr id="6" name="Zástupný symbol pro zápatí 5"/>
          <p:cNvSpPr>
            <a:spLocks noGrp="1"/>
          </p:cNvSpPr>
          <p:nvPr>
            <p:ph type="ftr" sz="quarter" idx="11"/>
          </p:nvPr>
        </p:nvSpPr>
        <p:spPr/>
        <p:txBody>
          <a:bodyPr/>
          <a:lstStyle/>
          <a:p>
            <a:pPr>
              <a:defRPr/>
            </a:pPr>
            <a:endParaRPr 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cs-CZ" smtClean="0"/>
              <a:t>Léky - sedativa, hypnotika</a:t>
            </a:r>
            <a:endParaRPr lang="en-US" smtClean="0"/>
          </a:p>
        </p:txBody>
      </p:sp>
      <p:sp>
        <p:nvSpPr>
          <p:cNvPr id="25603" name="Rectangle 3"/>
          <p:cNvSpPr>
            <a:spLocks noGrp="1" noChangeArrowheads="1"/>
          </p:cNvSpPr>
          <p:nvPr>
            <p:ph sz="half" idx="1"/>
          </p:nvPr>
        </p:nvSpPr>
        <p:spPr>
          <a:xfrm>
            <a:off x="620713" y="1484313"/>
            <a:ext cx="3957637" cy="5036408"/>
          </a:xfrm>
        </p:spPr>
        <p:txBody>
          <a:bodyPr/>
          <a:lstStyle/>
          <a:p>
            <a:pPr eaLnBrk="1" hangingPunct="1">
              <a:spcAft>
                <a:spcPct val="50000"/>
              </a:spcAft>
            </a:pPr>
            <a:r>
              <a:rPr lang="cs-CZ" dirty="0" smtClean="0"/>
              <a:t>Původ: syntetický.</a:t>
            </a:r>
          </a:p>
          <a:p>
            <a:pPr eaLnBrk="1" hangingPunct="1">
              <a:spcAft>
                <a:spcPct val="50000"/>
              </a:spcAft>
            </a:pPr>
            <a:r>
              <a:rPr lang="cs-CZ" dirty="0" smtClean="0"/>
              <a:t>Zdroj: různé látky.</a:t>
            </a:r>
          </a:p>
          <a:p>
            <a:pPr eaLnBrk="1" hangingPunct="1">
              <a:spcAft>
                <a:spcPct val="50000"/>
              </a:spcAft>
            </a:pPr>
            <a:r>
              <a:rPr lang="cs-CZ" dirty="0" smtClean="0"/>
              <a:t>Vzhled: tablety, tekutina.</a:t>
            </a:r>
          </a:p>
          <a:p>
            <a:pPr eaLnBrk="1" hangingPunct="1">
              <a:spcAft>
                <a:spcPct val="50000"/>
              </a:spcAft>
            </a:pPr>
            <a:r>
              <a:rPr lang="cs-CZ" dirty="0" smtClean="0"/>
              <a:t>Užití: ústně, injekčně.</a:t>
            </a:r>
          </a:p>
          <a:p>
            <a:pPr eaLnBrk="1" hangingPunct="1">
              <a:spcAft>
                <a:spcPct val="50000"/>
              </a:spcAft>
            </a:pPr>
            <a:r>
              <a:rPr lang="cs-CZ" dirty="0" smtClean="0"/>
              <a:t>Příklad: </a:t>
            </a:r>
            <a:r>
              <a:rPr lang="cs-CZ" dirty="0" err="1" smtClean="0"/>
              <a:t>neurol</a:t>
            </a:r>
            <a:r>
              <a:rPr lang="cs-CZ" dirty="0" smtClean="0"/>
              <a:t>, diazepam, </a:t>
            </a:r>
            <a:r>
              <a:rPr lang="cs-CZ" dirty="0" err="1" smtClean="0"/>
              <a:t>valium</a:t>
            </a:r>
            <a:r>
              <a:rPr lang="cs-CZ" dirty="0" smtClean="0"/>
              <a:t>, </a:t>
            </a:r>
            <a:r>
              <a:rPr lang="cs-CZ" dirty="0" err="1" smtClean="0"/>
              <a:t>rohypnol</a:t>
            </a:r>
            <a:r>
              <a:rPr lang="cs-CZ" dirty="0" smtClean="0"/>
              <a:t>, </a:t>
            </a:r>
            <a:r>
              <a:rPr lang="cs-CZ" dirty="0" err="1" smtClean="0"/>
              <a:t>rivotril</a:t>
            </a:r>
            <a:r>
              <a:rPr lang="cs-CZ" dirty="0" smtClean="0"/>
              <a:t>, fenobarbital apod.</a:t>
            </a:r>
          </a:p>
        </p:txBody>
      </p:sp>
      <p:pic>
        <p:nvPicPr>
          <p:cNvPr id="122881" name="Picture 1" descr="C:\Documents and Settings\Sejvl\Plocha\1082531-img-zena-prasky-pilulky-droga-zavislost-leky-crop.jpg"/>
          <p:cNvPicPr>
            <a:picLocks noGrp="1" noChangeAspect="1" noChangeArrowheads="1"/>
          </p:cNvPicPr>
          <p:nvPr>
            <p:ph sz="half" idx="2"/>
          </p:nvPr>
        </p:nvPicPr>
        <p:blipFill>
          <a:blip r:embed="rId3" cstate="print"/>
          <a:stretch>
            <a:fillRect/>
          </a:stretch>
        </p:blipFill>
        <p:spPr bwMode="auto">
          <a:xfrm>
            <a:off x="4648200" y="2525240"/>
            <a:ext cx="4038600" cy="2675882"/>
          </a:xfrm>
          <a:prstGeom prst="rect">
            <a:avLst/>
          </a:prstGeom>
          <a:noFill/>
        </p:spPr>
      </p:pic>
      <p:sp>
        <p:nvSpPr>
          <p:cNvPr id="6" name="Zástupný symbol pro zápatí 5"/>
          <p:cNvSpPr>
            <a:spLocks noGrp="1"/>
          </p:cNvSpPr>
          <p:nvPr>
            <p:ph type="ftr" sz="quarter" idx="11"/>
          </p:nvPr>
        </p:nvSpPr>
        <p:spPr/>
        <p:txBody>
          <a:bodyPr/>
          <a:lstStyle/>
          <a:p>
            <a:pPr>
              <a:defRPr/>
            </a:pPr>
            <a:endParaRPr lang="en-US"/>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cs-CZ" dirty="0" smtClean="0"/>
              <a:t>Sedativa, hypnotika - účinek</a:t>
            </a:r>
            <a:endParaRPr lang="en-US" dirty="0" smtClean="0"/>
          </a:p>
        </p:txBody>
      </p:sp>
      <p:sp>
        <p:nvSpPr>
          <p:cNvPr id="26627" name="Rectangle 3"/>
          <p:cNvSpPr>
            <a:spLocks noGrp="1" noChangeArrowheads="1"/>
          </p:cNvSpPr>
          <p:nvPr>
            <p:ph idx="1"/>
          </p:nvPr>
        </p:nvSpPr>
        <p:spPr/>
        <p:txBody>
          <a:bodyPr/>
          <a:lstStyle/>
          <a:p>
            <a:pPr eaLnBrk="1" hangingPunct="1">
              <a:lnSpc>
                <a:spcPct val="90000"/>
              </a:lnSpc>
              <a:spcAft>
                <a:spcPct val="50000"/>
              </a:spcAft>
              <a:buFont typeface="Arial" pitchFamily="34" charset="0"/>
              <a:buChar char="•"/>
            </a:pPr>
            <a:r>
              <a:rPr lang="cs-CZ" sz="2900" dirty="0" smtClean="0"/>
              <a:t>Euforie.</a:t>
            </a:r>
          </a:p>
          <a:p>
            <a:pPr eaLnBrk="1" hangingPunct="1">
              <a:lnSpc>
                <a:spcPct val="90000"/>
              </a:lnSpc>
              <a:spcAft>
                <a:spcPct val="50000"/>
              </a:spcAft>
              <a:buFont typeface="Arial" pitchFamily="34" charset="0"/>
              <a:buChar char="•"/>
            </a:pPr>
            <a:r>
              <a:rPr lang="cs-CZ" sz="2900" dirty="0" smtClean="0"/>
              <a:t>Útlum, ospalost, otupělost.</a:t>
            </a:r>
          </a:p>
          <a:p>
            <a:pPr eaLnBrk="1" hangingPunct="1">
              <a:lnSpc>
                <a:spcPct val="90000"/>
              </a:lnSpc>
              <a:spcAft>
                <a:spcPct val="50000"/>
              </a:spcAft>
              <a:buFont typeface="Arial" pitchFamily="34" charset="0"/>
              <a:buChar char="•"/>
            </a:pPr>
            <a:r>
              <a:rPr lang="cs-CZ" sz="2900" dirty="0" smtClean="0"/>
              <a:t>Rozmazané vidění, halucinace.</a:t>
            </a:r>
          </a:p>
          <a:p>
            <a:pPr eaLnBrk="1" hangingPunct="1">
              <a:lnSpc>
                <a:spcPct val="90000"/>
              </a:lnSpc>
              <a:spcAft>
                <a:spcPct val="50000"/>
              </a:spcAft>
              <a:buFont typeface="Arial" pitchFamily="34" charset="0"/>
              <a:buChar char="•"/>
            </a:pPr>
            <a:r>
              <a:rPr lang="cs-CZ" sz="2900" dirty="0" smtClean="0"/>
              <a:t>Nekoordinované pohyby.</a:t>
            </a:r>
          </a:p>
          <a:p>
            <a:pPr eaLnBrk="1" hangingPunct="1">
              <a:lnSpc>
                <a:spcPct val="90000"/>
              </a:lnSpc>
              <a:spcAft>
                <a:spcPct val="50000"/>
              </a:spcAft>
              <a:buFont typeface="Arial" pitchFamily="34" charset="0"/>
              <a:buChar char="•"/>
            </a:pPr>
            <a:r>
              <a:rPr lang="cs-CZ" sz="2900" dirty="0" smtClean="0"/>
              <a:t>Zmatenost.</a:t>
            </a:r>
          </a:p>
          <a:p>
            <a:pPr eaLnBrk="1" hangingPunct="1">
              <a:lnSpc>
                <a:spcPct val="90000"/>
              </a:lnSpc>
              <a:spcAft>
                <a:spcPct val="50000"/>
              </a:spcAft>
              <a:buFont typeface="Arial" pitchFamily="34" charset="0"/>
              <a:buChar char="•"/>
            </a:pPr>
            <a:r>
              <a:rPr lang="cs-CZ" sz="2900" dirty="0" smtClean="0"/>
              <a:t>Halucinace.</a:t>
            </a:r>
            <a:endParaRPr lang="en-US" sz="2900" dirty="0" smtClean="0"/>
          </a:p>
        </p:txBody>
      </p:sp>
      <p:sp>
        <p:nvSpPr>
          <p:cNvPr id="6" name="Zástupný symbol pro zápatí 5"/>
          <p:cNvSpPr>
            <a:spLocks noGrp="1"/>
          </p:cNvSpPr>
          <p:nvPr>
            <p:ph type="ftr" sz="quarter" idx="11"/>
          </p:nvPr>
        </p:nvSpPr>
        <p:spPr/>
        <p:txBody>
          <a:bodyPr/>
          <a:lstStyle/>
          <a:p>
            <a:pPr>
              <a:defRPr/>
            </a:pPr>
            <a:endParaRPr lang="en-US"/>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58977" y="304800"/>
            <a:ext cx="7018286" cy="519659"/>
          </a:xfrm>
        </p:spPr>
        <p:txBody>
          <a:bodyPr/>
          <a:lstStyle/>
          <a:p>
            <a:pPr eaLnBrk="1" hangingPunct="1"/>
            <a:r>
              <a:rPr lang="cs-CZ" dirty="0" smtClean="0"/>
              <a:t>Sedativa, hypnotika - rizika</a:t>
            </a:r>
            <a:endParaRPr lang="en-US" dirty="0" smtClean="0"/>
          </a:p>
        </p:txBody>
      </p:sp>
      <p:sp>
        <p:nvSpPr>
          <p:cNvPr id="27651" name="Rectangle 3"/>
          <p:cNvSpPr>
            <a:spLocks noGrp="1" noChangeArrowheads="1"/>
          </p:cNvSpPr>
          <p:nvPr>
            <p:ph type="body" sz="half" idx="1"/>
          </p:nvPr>
        </p:nvSpPr>
        <p:spPr>
          <a:xfrm>
            <a:off x="566738" y="1752600"/>
            <a:ext cx="5300662" cy="4267200"/>
          </a:xfrm>
        </p:spPr>
        <p:txBody>
          <a:bodyPr/>
          <a:lstStyle/>
          <a:p>
            <a:pPr eaLnBrk="1" hangingPunct="1">
              <a:spcBef>
                <a:spcPct val="55000"/>
              </a:spcBef>
            </a:pPr>
            <a:endParaRPr lang="cs-CZ" smtClean="0"/>
          </a:p>
          <a:p>
            <a:pPr eaLnBrk="1" hangingPunct="1">
              <a:spcBef>
                <a:spcPct val="55000"/>
              </a:spcBef>
              <a:spcAft>
                <a:spcPct val="25000"/>
              </a:spcAft>
            </a:pPr>
            <a:r>
              <a:rPr lang="cs-CZ" smtClean="0"/>
              <a:t>Útlum dýchání.</a:t>
            </a:r>
          </a:p>
          <a:p>
            <a:pPr eaLnBrk="1" hangingPunct="1">
              <a:spcBef>
                <a:spcPct val="55000"/>
              </a:spcBef>
              <a:spcAft>
                <a:spcPct val="25000"/>
              </a:spcAft>
            </a:pPr>
            <a:r>
              <a:rPr lang="cs-CZ" smtClean="0"/>
              <a:t>Bezvědomí až smrt.</a:t>
            </a:r>
          </a:p>
          <a:p>
            <a:pPr eaLnBrk="1" hangingPunct="1">
              <a:spcBef>
                <a:spcPct val="55000"/>
              </a:spcBef>
              <a:spcAft>
                <a:spcPct val="25000"/>
              </a:spcAft>
            </a:pPr>
            <a:r>
              <a:rPr lang="cs-CZ" smtClean="0"/>
              <a:t>Vdechnutí slin/zvratků.</a:t>
            </a:r>
          </a:p>
          <a:p>
            <a:pPr eaLnBrk="1" hangingPunct="1">
              <a:spcBef>
                <a:spcPct val="55000"/>
              </a:spcBef>
              <a:spcAft>
                <a:spcPct val="25000"/>
              </a:spcAft>
            </a:pPr>
            <a:r>
              <a:rPr lang="cs-CZ" smtClean="0"/>
              <a:t>Dopravní nehody.</a:t>
            </a:r>
            <a:endParaRPr lang="en-US" smtClean="0"/>
          </a:p>
        </p:txBody>
      </p:sp>
      <p:sp>
        <p:nvSpPr>
          <p:cNvPr id="7" name="Zástupný symbol pro klipart 6"/>
          <p:cNvSpPr>
            <a:spLocks noGrp="1"/>
          </p:cNvSpPr>
          <p:nvPr>
            <p:ph type="clipArt" sz="half" idx="2"/>
          </p:nvPr>
        </p:nvSpPr>
        <p:spPr/>
      </p:sp>
      <p:sp>
        <p:nvSpPr>
          <p:cNvPr id="6" name="Zástupný symbol pro zápatí 5"/>
          <p:cNvSpPr>
            <a:spLocks noGrp="1"/>
          </p:cNvSpPr>
          <p:nvPr>
            <p:ph type="ftr" sz="quarter" idx="11"/>
          </p:nvPr>
        </p:nvSpPr>
        <p:spPr/>
        <p:txBody>
          <a:bodyPr/>
          <a:lstStyle/>
          <a:p>
            <a:pPr>
              <a:defRPr/>
            </a:pPr>
            <a:endParaRPr lang="en-US"/>
          </a:p>
        </p:txBody>
      </p:sp>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cs-CZ" dirty="0" smtClean="0"/>
              <a:t>Sedativa, hypnotika - odvykací stav</a:t>
            </a:r>
          </a:p>
        </p:txBody>
      </p:sp>
      <p:sp>
        <p:nvSpPr>
          <p:cNvPr id="28675" name="Rectangle 3"/>
          <p:cNvSpPr>
            <a:spLocks noGrp="1" noChangeArrowheads="1"/>
          </p:cNvSpPr>
          <p:nvPr>
            <p:ph idx="1"/>
          </p:nvPr>
        </p:nvSpPr>
        <p:spPr>
          <a:xfrm>
            <a:off x="566738" y="1752600"/>
            <a:ext cx="8253412" cy="4267200"/>
          </a:xfrm>
        </p:spPr>
        <p:txBody>
          <a:bodyPr/>
          <a:lstStyle/>
          <a:p>
            <a:pPr eaLnBrk="1" hangingPunct="1">
              <a:spcBef>
                <a:spcPct val="40000"/>
              </a:spcBef>
              <a:spcAft>
                <a:spcPct val="40000"/>
              </a:spcAft>
            </a:pPr>
            <a:r>
              <a:rPr lang="cs-CZ" sz="3000" dirty="0" smtClean="0"/>
              <a:t>Nevolnost, zvracení.</a:t>
            </a:r>
          </a:p>
          <a:p>
            <a:pPr eaLnBrk="1" hangingPunct="1">
              <a:spcBef>
                <a:spcPct val="40000"/>
              </a:spcBef>
              <a:spcAft>
                <a:spcPct val="40000"/>
              </a:spcAft>
            </a:pPr>
            <a:r>
              <a:rPr lang="cs-CZ" sz="3000" dirty="0" smtClean="0"/>
              <a:t>Psychomotorický neklid.</a:t>
            </a:r>
          </a:p>
          <a:p>
            <a:pPr eaLnBrk="1" hangingPunct="1">
              <a:spcBef>
                <a:spcPct val="40000"/>
              </a:spcBef>
              <a:spcAft>
                <a:spcPct val="40000"/>
              </a:spcAft>
            </a:pPr>
            <a:r>
              <a:rPr lang="cs-CZ" sz="3000" dirty="0" smtClean="0"/>
              <a:t>Nespavost.</a:t>
            </a:r>
          </a:p>
          <a:p>
            <a:pPr eaLnBrk="1" hangingPunct="1">
              <a:spcBef>
                <a:spcPct val="40000"/>
              </a:spcBef>
              <a:spcAft>
                <a:spcPct val="40000"/>
              </a:spcAft>
            </a:pPr>
            <a:r>
              <a:rPr lang="cs-CZ" sz="3000" dirty="0" smtClean="0"/>
              <a:t>Malátnost, slabost.</a:t>
            </a:r>
          </a:p>
          <a:p>
            <a:pPr eaLnBrk="1" hangingPunct="1">
              <a:spcBef>
                <a:spcPct val="40000"/>
              </a:spcBef>
              <a:spcAft>
                <a:spcPct val="40000"/>
              </a:spcAft>
            </a:pPr>
            <a:r>
              <a:rPr lang="cs-CZ" sz="3000" dirty="0" smtClean="0"/>
              <a:t>Iluze/halucinace.</a:t>
            </a:r>
          </a:p>
          <a:p>
            <a:pPr eaLnBrk="1" hangingPunct="1">
              <a:spcBef>
                <a:spcPct val="40000"/>
              </a:spcBef>
              <a:spcAft>
                <a:spcPct val="40000"/>
              </a:spcAft>
            </a:pPr>
            <a:r>
              <a:rPr lang="cs-CZ" sz="3000" dirty="0" smtClean="0"/>
              <a:t>Třes až křeče typu velkého </a:t>
            </a:r>
            <a:r>
              <a:rPr lang="cs-CZ" sz="3000" dirty="0" err="1" smtClean="0"/>
              <a:t>epilept</a:t>
            </a:r>
            <a:r>
              <a:rPr lang="cs-CZ" sz="3000" dirty="0" smtClean="0"/>
              <a:t>. záchvatu.</a:t>
            </a:r>
          </a:p>
        </p:txBody>
      </p:sp>
      <p:sp>
        <p:nvSpPr>
          <p:cNvPr id="6" name="Zástupný symbol pro zápatí 5"/>
          <p:cNvSpPr>
            <a:spLocks noGrp="1"/>
          </p:cNvSpPr>
          <p:nvPr>
            <p:ph type="ftr" sz="quarter" idx="11"/>
          </p:nvPr>
        </p:nvSpPr>
        <p:spPr/>
        <p:txBody>
          <a:bodyPr/>
          <a:lstStyle/>
          <a:p>
            <a:pPr>
              <a:defRPr/>
            </a:pPr>
            <a:endParaRPr lang="en-US"/>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370742" y="199870"/>
            <a:ext cx="5659645" cy="639580"/>
          </a:xfrm>
        </p:spPr>
        <p:txBody>
          <a:bodyPr/>
          <a:lstStyle/>
          <a:p>
            <a:pPr eaLnBrk="1" hangingPunct="1"/>
            <a:r>
              <a:rPr lang="cs-CZ" dirty="0" smtClean="0"/>
              <a:t>Konopné látky</a:t>
            </a:r>
            <a:endParaRPr lang="en-US" dirty="0" smtClean="0"/>
          </a:p>
        </p:txBody>
      </p:sp>
      <p:sp>
        <p:nvSpPr>
          <p:cNvPr id="29699" name="Rectangle 3"/>
          <p:cNvSpPr>
            <a:spLocks noGrp="1" noChangeArrowheads="1"/>
          </p:cNvSpPr>
          <p:nvPr>
            <p:ph type="body" sz="half" idx="1"/>
          </p:nvPr>
        </p:nvSpPr>
        <p:spPr>
          <a:xfrm>
            <a:off x="566738" y="1752600"/>
            <a:ext cx="8397875" cy="4267200"/>
          </a:xfrm>
        </p:spPr>
        <p:txBody>
          <a:bodyPr/>
          <a:lstStyle/>
          <a:p>
            <a:pPr eaLnBrk="1" hangingPunct="1">
              <a:spcAft>
                <a:spcPct val="40000"/>
              </a:spcAft>
              <a:buFont typeface="Wingdings" pitchFamily="2" charset="2"/>
              <a:buNone/>
            </a:pPr>
            <a:r>
              <a:rPr lang="cs-CZ" sz="2800" dirty="0" smtClean="0"/>
              <a:t>Původ: přírodní.</a:t>
            </a:r>
          </a:p>
          <a:p>
            <a:pPr eaLnBrk="1" hangingPunct="1">
              <a:spcAft>
                <a:spcPct val="40000"/>
              </a:spcAft>
              <a:buFont typeface="Wingdings" pitchFamily="2" charset="2"/>
              <a:buNone/>
            </a:pPr>
            <a:r>
              <a:rPr lang="cs-CZ" sz="2800" dirty="0" smtClean="0"/>
              <a:t>Zdroj: konopí seté.</a:t>
            </a:r>
          </a:p>
          <a:p>
            <a:pPr eaLnBrk="1" hangingPunct="1">
              <a:spcAft>
                <a:spcPct val="40000"/>
              </a:spcAft>
              <a:buFont typeface="Wingdings" pitchFamily="2" charset="2"/>
              <a:buNone/>
            </a:pPr>
            <a:endParaRPr lang="cs-CZ" sz="2800" dirty="0" smtClean="0"/>
          </a:p>
          <a:p>
            <a:pPr eaLnBrk="1" hangingPunct="1">
              <a:spcAft>
                <a:spcPct val="40000"/>
              </a:spcAft>
              <a:buFont typeface="Wingdings" pitchFamily="2" charset="2"/>
              <a:buNone/>
            </a:pPr>
            <a:r>
              <a:rPr lang="cs-CZ" sz="2800" dirty="0" smtClean="0"/>
              <a:t>Vzhled: sušený květ s lístky, hmota/tekutina.</a:t>
            </a:r>
          </a:p>
          <a:p>
            <a:pPr eaLnBrk="1" hangingPunct="1">
              <a:spcAft>
                <a:spcPct val="40000"/>
              </a:spcAft>
              <a:buFont typeface="Wingdings" pitchFamily="2" charset="2"/>
              <a:buNone/>
            </a:pPr>
            <a:r>
              <a:rPr lang="cs-CZ" sz="2800" dirty="0" smtClean="0"/>
              <a:t>Užití: kouření, ústně.</a:t>
            </a:r>
          </a:p>
          <a:p>
            <a:pPr eaLnBrk="1" hangingPunct="1">
              <a:spcAft>
                <a:spcPct val="40000"/>
              </a:spcAft>
              <a:buFont typeface="Wingdings" pitchFamily="2" charset="2"/>
              <a:buNone/>
            </a:pPr>
            <a:endParaRPr lang="cs-CZ" sz="2800" dirty="0" smtClean="0"/>
          </a:p>
          <a:p>
            <a:pPr eaLnBrk="1" hangingPunct="1">
              <a:spcAft>
                <a:spcPct val="40000"/>
              </a:spcAft>
              <a:buFont typeface="Wingdings" pitchFamily="2" charset="2"/>
              <a:buNone/>
            </a:pPr>
            <a:r>
              <a:rPr lang="cs-CZ" sz="2800" dirty="0" smtClean="0"/>
              <a:t>Příklad:marihuana (květ), hašiš (pryskyřice).</a:t>
            </a:r>
          </a:p>
        </p:txBody>
      </p:sp>
      <p:sp>
        <p:nvSpPr>
          <p:cNvPr id="6" name="Zástupný symbol pro zápatí 5"/>
          <p:cNvSpPr>
            <a:spLocks noGrp="1"/>
          </p:cNvSpPr>
          <p:nvPr>
            <p:ph type="ftr" sz="quarter" idx="11"/>
          </p:nvPr>
        </p:nvSpPr>
        <p:spPr/>
        <p:txBody>
          <a:bodyPr/>
          <a:lstStyle/>
          <a:p>
            <a:pPr>
              <a:defRPr/>
            </a:pPr>
            <a:endParaRPr lang="en-US"/>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69035" y="304801"/>
            <a:ext cx="7108227" cy="759502"/>
          </a:xfrm>
        </p:spPr>
        <p:txBody>
          <a:bodyPr>
            <a:normAutofit fontScale="90000"/>
          </a:bodyPr>
          <a:lstStyle/>
          <a:p>
            <a:r>
              <a:rPr lang="cs-CZ" dirty="0" smtClean="0"/>
              <a:t>Karel Kryl</a:t>
            </a:r>
            <a:endParaRPr lang="cs-CZ" dirty="0"/>
          </a:p>
        </p:txBody>
      </p:sp>
      <p:sp>
        <p:nvSpPr>
          <p:cNvPr id="3" name="Zástupný symbol pro obsah 2"/>
          <p:cNvSpPr>
            <a:spLocks noGrp="1"/>
          </p:cNvSpPr>
          <p:nvPr>
            <p:ph type="body" sz="half" idx="1"/>
          </p:nvPr>
        </p:nvSpPr>
        <p:spPr/>
        <p:txBody>
          <a:bodyPr/>
          <a:lstStyle/>
          <a:p>
            <a:r>
              <a:rPr lang="cs-CZ" dirty="0" smtClean="0"/>
              <a:t>Zaujímáme postoje, namísto abychom stáli </a:t>
            </a:r>
          </a:p>
          <a:p>
            <a:r>
              <a:rPr lang="cs-CZ" dirty="0" smtClean="0"/>
              <a:t>(Kryl, Demokracie).</a:t>
            </a:r>
            <a:endParaRPr lang="cs-CZ" dirty="0"/>
          </a:p>
        </p:txBody>
      </p:sp>
      <p:pic>
        <p:nvPicPr>
          <p:cNvPr id="1026" name="Picture 2" descr="http://www.martinosb.eu/wp-content/uploads/2014/03/GRA12957d_kryl.jpg"/>
          <p:cNvPicPr>
            <a:picLocks noGrp="1" noChangeAspect="1" noChangeArrowheads="1"/>
          </p:cNvPicPr>
          <p:nvPr>
            <p:ph type="clipArt" sz="half" idx="2"/>
          </p:nvPr>
        </p:nvPicPr>
        <p:blipFill>
          <a:blip r:embed="rId2" cstate="print"/>
          <a:srcRect/>
          <a:stretch>
            <a:fillRect/>
          </a:stretch>
        </p:blipFill>
        <p:spPr bwMode="auto">
          <a:xfrm>
            <a:off x="4991725" y="1439056"/>
            <a:ext cx="3284804" cy="4810696"/>
          </a:xfrm>
          <a:prstGeom prst="rect">
            <a:avLst/>
          </a:prstGeom>
          <a:noFill/>
        </p:spPr>
      </p:pic>
      <p:sp>
        <p:nvSpPr>
          <p:cNvPr id="4" name="Zástupný symbol pro zápatí 3"/>
          <p:cNvSpPr>
            <a:spLocks noGrp="1"/>
          </p:cNvSpPr>
          <p:nvPr>
            <p:ph type="ftr" sz="quarter" idx="11"/>
          </p:nvPr>
        </p:nvSpPr>
        <p:spPr/>
        <p:txBody>
          <a:bodyPr/>
          <a:lstStyle/>
          <a:p>
            <a:pPr>
              <a:defRPr/>
            </a:pPr>
            <a:endParaRPr lang="cs-CZ"/>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cs-CZ" smtClean="0"/>
              <a:t>Stimulancia - pervitin</a:t>
            </a:r>
            <a:endParaRPr lang="en-US" smtClean="0"/>
          </a:p>
        </p:txBody>
      </p:sp>
      <p:sp>
        <p:nvSpPr>
          <p:cNvPr id="33795" name="Rectangle 3"/>
          <p:cNvSpPr>
            <a:spLocks noGrp="1" noChangeArrowheads="1"/>
          </p:cNvSpPr>
          <p:nvPr>
            <p:ph idx="1"/>
          </p:nvPr>
        </p:nvSpPr>
        <p:spPr/>
        <p:txBody>
          <a:bodyPr/>
          <a:lstStyle/>
          <a:p>
            <a:pPr eaLnBrk="1" hangingPunct="1">
              <a:spcBef>
                <a:spcPct val="40000"/>
              </a:spcBef>
              <a:spcAft>
                <a:spcPct val="60000"/>
              </a:spcAft>
            </a:pPr>
            <a:r>
              <a:rPr lang="cs-CZ" sz="2800" smtClean="0"/>
              <a:t>Původ: syntetický.</a:t>
            </a:r>
          </a:p>
          <a:p>
            <a:pPr eaLnBrk="1" hangingPunct="1">
              <a:spcBef>
                <a:spcPct val="40000"/>
              </a:spcBef>
              <a:spcAft>
                <a:spcPct val="60000"/>
              </a:spcAft>
            </a:pPr>
            <a:r>
              <a:rPr lang="cs-CZ" sz="2800" smtClean="0">
                <a:solidFill>
                  <a:srgbClr val="000000"/>
                </a:solidFill>
              </a:rPr>
              <a:t>Zdroj: efedrin, pseudoefedrin.</a:t>
            </a:r>
          </a:p>
          <a:p>
            <a:pPr eaLnBrk="1" hangingPunct="1">
              <a:spcBef>
                <a:spcPct val="40000"/>
              </a:spcBef>
              <a:spcAft>
                <a:spcPct val="60000"/>
              </a:spcAft>
            </a:pPr>
            <a:r>
              <a:rPr lang="cs-CZ" sz="2800" smtClean="0">
                <a:solidFill>
                  <a:srgbClr val="000000"/>
                </a:solidFill>
              </a:rPr>
              <a:t>Vzhled: bílý krystalický prášek.</a:t>
            </a:r>
          </a:p>
          <a:p>
            <a:pPr eaLnBrk="1" hangingPunct="1">
              <a:spcBef>
                <a:spcPct val="40000"/>
              </a:spcBef>
              <a:spcAft>
                <a:spcPct val="60000"/>
              </a:spcAft>
            </a:pPr>
            <a:r>
              <a:rPr lang="cs-CZ" sz="2800" smtClean="0">
                <a:solidFill>
                  <a:srgbClr val="000000"/>
                </a:solidFill>
              </a:rPr>
              <a:t>Užití: šňupání, injekčně, ústně.</a:t>
            </a:r>
          </a:p>
          <a:p>
            <a:pPr eaLnBrk="1" hangingPunct="1">
              <a:spcBef>
                <a:spcPct val="40000"/>
              </a:spcBef>
              <a:spcAft>
                <a:spcPct val="60000"/>
              </a:spcAft>
            </a:pPr>
            <a:r>
              <a:rPr lang="cs-CZ" sz="2800" smtClean="0">
                <a:solidFill>
                  <a:srgbClr val="000000"/>
                </a:solidFill>
              </a:rPr>
              <a:t>Další stimulancia: amfetaminy, kokain, extáze aj.</a:t>
            </a:r>
            <a:endParaRPr lang="en-US" sz="2800" smtClean="0">
              <a:solidFill>
                <a:srgbClr val="000000"/>
              </a:solidFill>
            </a:endParaRPr>
          </a:p>
        </p:txBody>
      </p:sp>
      <p:sp>
        <p:nvSpPr>
          <p:cNvPr id="6" name="Zástupný symbol pro zápatí 5"/>
          <p:cNvSpPr>
            <a:spLocks noGrp="1"/>
          </p:cNvSpPr>
          <p:nvPr>
            <p:ph type="ftr" sz="quarter" idx="11"/>
          </p:nvPr>
        </p:nvSpPr>
        <p:spPr/>
        <p:txBody>
          <a:bodyPr/>
          <a:lstStyle/>
          <a:p>
            <a:pPr>
              <a:defRPr/>
            </a:pPr>
            <a:endParaRPr lang="en-US"/>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cs-CZ" smtClean="0"/>
              <a:t>Opioidy - heroin</a:t>
            </a:r>
            <a:endParaRPr lang="en-US" smtClean="0"/>
          </a:p>
        </p:txBody>
      </p:sp>
      <p:sp>
        <p:nvSpPr>
          <p:cNvPr id="37891" name="Rectangle 3"/>
          <p:cNvSpPr>
            <a:spLocks noGrp="1" noChangeArrowheads="1"/>
          </p:cNvSpPr>
          <p:nvPr>
            <p:ph idx="1"/>
          </p:nvPr>
        </p:nvSpPr>
        <p:spPr/>
        <p:txBody>
          <a:bodyPr/>
          <a:lstStyle/>
          <a:p>
            <a:pPr eaLnBrk="1" hangingPunct="1">
              <a:lnSpc>
                <a:spcPct val="105000"/>
              </a:lnSpc>
              <a:spcBef>
                <a:spcPct val="35000"/>
              </a:spcBef>
              <a:spcAft>
                <a:spcPct val="30000"/>
              </a:spcAft>
            </a:pPr>
            <a:r>
              <a:rPr lang="cs-CZ" smtClean="0"/>
              <a:t>Původ: polosyntetický.</a:t>
            </a:r>
          </a:p>
          <a:p>
            <a:pPr eaLnBrk="1" hangingPunct="1">
              <a:lnSpc>
                <a:spcPct val="105000"/>
              </a:lnSpc>
              <a:spcBef>
                <a:spcPct val="35000"/>
              </a:spcBef>
              <a:spcAft>
                <a:spcPct val="30000"/>
              </a:spcAft>
            </a:pPr>
            <a:r>
              <a:rPr lang="cs-CZ" smtClean="0"/>
              <a:t>Zdroj: mák setý.</a:t>
            </a:r>
          </a:p>
          <a:p>
            <a:pPr eaLnBrk="1" hangingPunct="1">
              <a:lnSpc>
                <a:spcPct val="105000"/>
              </a:lnSpc>
              <a:spcBef>
                <a:spcPct val="35000"/>
              </a:spcBef>
              <a:spcAft>
                <a:spcPct val="30000"/>
              </a:spcAft>
            </a:pPr>
            <a:r>
              <a:rPr lang="cs-CZ" smtClean="0"/>
              <a:t>Vzhled: prášek.</a:t>
            </a:r>
          </a:p>
          <a:p>
            <a:pPr eaLnBrk="1" hangingPunct="1">
              <a:lnSpc>
                <a:spcPct val="105000"/>
              </a:lnSpc>
              <a:spcBef>
                <a:spcPct val="35000"/>
              </a:spcBef>
              <a:spcAft>
                <a:spcPct val="30000"/>
              </a:spcAft>
            </a:pPr>
            <a:r>
              <a:rPr lang="cs-CZ" smtClean="0"/>
              <a:t>Užití: inhalace, injekčně, ústně.</a:t>
            </a:r>
          </a:p>
          <a:p>
            <a:pPr eaLnBrk="1" hangingPunct="1">
              <a:lnSpc>
                <a:spcPct val="105000"/>
              </a:lnSpc>
              <a:spcBef>
                <a:spcPct val="35000"/>
              </a:spcBef>
              <a:spcAft>
                <a:spcPct val="30000"/>
              </a:spcAft>
            </a:pPr>
            <a:r>
              <a:rPr lang="cs-CZ" smtClean="0"/>
              <a:t>Další opioidy: opium, morfin, kodein, methadon, buprenorfin, fentanyl aj.</a:t>
            </a:r>
            <a:endParaRPr lang="cs-CZ" sz="1700" smtClean="0"/>
          </a:p>
        </p:txBody>
      </p:sp>
      <p:sp>
        <p:nvSpPr>
          <p:cNvPr id="6" name="Zástupný symbol pro zápatí 5"/>
          <p:cNvSpPr>
            <a:spLocks noGrp="1"/>
          </p:cNvSpPr>
          <p:nvPr>
            <p:ph type="ftr" sz="quarter" idx="11"/>
          </p:nvPr>
        </p:nvSpPr>
        <p:spPr/>
        <p:txBody>
          <a:bodyPr/>
          <a:lstStyle/>
          <a:p>
            <a:pPr>
              <a:defRPr/>
            </a:pPr>
            <a:endParaRPr lang="en-US"/>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cs-CZ" smtClean="0"/>
              <a:t>Halucinogeny - lysohlávky</a:t>
            </a:r>
            <a:endParaRPr lang="en-US" smtClean="0"/>
          </a:p>
        </p:txBody>
      </p:sp>
      <p:sp>
        <p:nvSpPr>
          <p:cNvPr id="48131" name="Rectangle 3"/>
          <p:cNvSpPr>
            <a:spLocks noGrp="1" noChangeArrowheads="1"/>
          </p:cNvSpPr>
          <p:nvPr>
            <p:ph idx="1"/>
          </p:nvPr>
        </p:nvSpPr>
        <p:spPr/>
        <p:txBody>
          <a:bodyPr>
            <a:normAutofit fontScale="85000" lnSpcReduction="20000"/>
          </a:bodyPr>
          <a:lstStyle/>
          <a:p>
            <a:pPr marL="274320" indent="-274320" eaLnBrk="1" fontAlgn="auto" hangingPunct="1">
              <a:lnSpc>
                <a:spcPct val="110000"/>
              </a:lnSpc>
              <a:spcBef>
                <a:spcPct val="55000"/>
              </a:spcBef>
              <a:spcAft>
                <a:spcPct val="20000"/>
              </a:spcAft>
              <a:buClr>
                <a:schemeClr val="accent3"/>
              </a:buClr>
              <a:buFont typeface="Wingdings 2"/>
              <a:buChar char=""/>
              <a:defRPr/>
            </a:pPr>
            <a:r>
              <a:rPr lang="cs-CZ" dirty="0" smtClean="0"/>
              <a:t>Původ: rostlinný.</a:t>
            </a:r>
          </a:p>
          <a:p>
            <a:pPr marL="274320" indent="-274320" eaLnBrk="1" fontAlgn="auto" hangingPunct="1">
              <a:lnSpc>
                <a:spcPct val="110000"/>
              </a:lnSpc>
              <a:spcBef>
                <a:spcPct val="55000"/>
              </a:spcBef>
              <a:spcAft>
                <a:spcPct val="20000"/>
              </a:spcAft>
              <a:buClr>
                <a:schemeClr val="accent3"/>
              </a:buClr>
              <a:buFont typeface="Wingdings 2"/>
              <a:buChar char=""/>
              <a:defRPr/>
            </a:pPr>
            <a:endParaRPr lang="cs-CZ" dirty="0" smtClean="0"/>
          </a:p>
          <a:p>
            <a:pPr marL="274320" indent="-274320" eaLnBrk="1" fontAlgn="auto" hangingPunct="1">
              <a:lnSpc>
                <a:spcPct val="110000"/>
              </a:lnSpc>
              <a:spcBef>
                <a:spcPct val="55000"/>
              </a:spcBef>
              <a:spcAft>
                <a:spcPct val="20000"/>
              </a:spcAft>
              <a:buClr>
                <a:schemeClr val="accent3"/>
              </a:buClr>
              <a:buFont typeface="Wingdings 2"/>
              <a:buChar char=""/>
              <a:defRPr/>
            </a:pPr>
            <a:r>
              <a:rPr lang="cs-CZ" dirty="0" smtClean="0"/>
              <a:t>Vzhled: sušené části hub.</a:t>
            </a:r>
          </a:p>
          <a:p>
            <a:pPr marL="274320" indent="-274320" eaLnBrk="1" fontAlgn="auto" hangingPunct="1">
              <a:lnSpc>
                <a:spcPct val="110000"/>
              </a:lnSpc>
              <a:spcBef>
                <a:spcPct val="55000"/>
              </a:spcBef>
              <a:spcAft>
                <a:spcPct val="20000"/>
              </a:spcAft>
              <a:buClr>
                <a:schemeClr val="accent3"/>
              </a:buClr>
              <a:buFont typeface="Wingdings 2"/>
              <a:buChar char=""/>
              <a:defRPr/>
            </a:pPr>
            <a:endParaRPr lang="cs-CZ" dirty="0" smtClean="0"/>
          </a:p>
          <a:p>
            <a:pPr marL="274320" indent="-274320" eaLnBrk="1" fontAlgn="auto" hangingPunct="1">
              <a:lnSpc>
                <a:spcPct val="110000"/>
              </a:lnSpc>
              <a:spcBef>
                <a:spcPct val="55000"/>
              </a:spcBef>
              <a:spcAft>
                <a:spcPct val="20000"/>
              </a:spcAft>
              <a:buClr>
                <a:schemeClr val="accent3"/>
              </a:buClr>
              <a:buFont typeface="Wingdings 2"/>
              <a:buChar char=""/>
              <a:defRPr/>
            </a:pPr>
            <a:r>
              <a:rPr lang="cs-CZ" dirty="0" smtClean="0"/>
              <a:t>Užití: ústně.</a:t>
            </a:r>
          </a:p>
          <a:p>
            <a:pPr marL="274320" indent="-274320" eaLnBrk="1" fontAlgn="auto" hangingPunct="1">
              <a:lnSpc>
                <a:spcPct val="110000"/>
              </a:lnSpc>
              <a:spcBef>
                <a:spcPct val="55000"/>
              </a:spcBef>
              <a:spcAft>
                <a:spcPct val="20000"/>
              </a:spcAft>
              <a:buClr>
                <a:schemeClr val="accent3"/>
              </a:buClr>
              <a:buFont typeface="Wingdings 2"/>
              <a:buChar char=""/>
              <a:defRPr/>
            </a:pPr>
            <a:endParaRPr lang="cs-CZ" dirty="0" smtClean="0"/>
          </a:p>
          <a:p>
            <a:pPr marL="274320" indent="-274320" eaLnBrk="1" fontAlgn="auto" hangingPunct="1">
              <a:lnSpc>
                <a:spcPct val="110000"/>
              </a:lnSpc>
              <a:spcBef>
                <a:spcPct val="55000"/>
              </a:spcBef>
              <a:spcAft>
                <a:spcPct val="20000"/>
              </a:spcAft>
              <a:buClr>
                <a:schemeClr val="accent3"/>
              </a:buClr>
              <a:buFont typeface="Wingdings 2"/>
              <a:buChar char=""/>
              <a:defRPr/>
            </a:pPr>
            <a:r>
              <a:rPr lang="cs-CZ" dirty="0" smtClean="0"/>
              <a:t>Další halucinogeny: mezkalin, durman, …</a:t>
            </a:r>
            <a:endParaRPr lang="en-US" dirty="0" smtClean="0"/>
          </a:p>
        </p:txBody>
      </p:sp>
      <p:sp>
        <p:nvSpPr>
          <p:cNvPr id="6" name="Zástupný symbol pro zápatí 5"/>
          <p:cNvSpPr>
            <a:spLocks noGrp="1"/>
          </p:cNvSpPr>
          <p:nvPr>
            <p:ph type="ftr" sz="quarter" idx="11"/>
          </p:nvPr>
        </p:nvSpPr>
        <p:spPr/>
        <p:txBody>
          <a:bodyPr/>
          <a:lstStyle/>
          <a:p>
            <a:pPr>
              <a:defRPr/>
            </a:pPr>
            <a:endParaRPr lang="en-US"/>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Rizikové chování v dopravě</a:t>
            </a:r>
            <a:endParaRPr lang="cs-CZ" dirty="0"/>
          </a:p>
        </p:txBody>
      </p:sp>
      <p:sp>
        <p:nvSpPr>
          <p:cNvPr id="3" name="Zástupný symbol pro obsah 2"/>
          <p:cNvSpPr>
            <a:spLocks noGrp="1"/>
          </p:cNvSpPr>
          <p:nvPr>
            <p:ph idx="1"/>
          </p:nvPr>
        </p:nvSpPr>
        <p:spPr/>
        <p:txBody>
          <a:bodyPr/>
          <a:lstStyle/>
          <a:p>
            <a:r>
              <a:rPr lang="cs-CZ" dirty="0" smtClean="0"/>
              <a:t>Chodec / cyklista / cestující / spolujezdec / řidič (zák. o provozu na pozemních komunikacích)</a:t>
            </a:r>
          </a:p>
          <a:p>
            <a:endParaRPr lang="cs-CZ" dirty="0" smtClean="0"/>
          </a:p>
          <a:p>
            <a:r>
              <a:rPr lang="cs-CZ" dirty="0" smtClean="0"/>
              <a:t>Znalost dopravních předpisů.</a:t>
            </a:r>
          </a:p>
          <a:p>
            <a:endParaRPr lang="cs-CZ" dirty="0" smtClean="0"/>
          </a:p>
          <a:p>
            <a:r>
              <a:rPr lang="cs-CZ" dirty="0" smtClean="0"/>
              <a:t>Spolupráce – MP / PČR / BESIP</a:t>
            </a:r>
            <a:endParaRPr lang="cs-CZ" dirty="0"/>
          </a:p>
        </p:txBody>
      </p:sp>
      <p:sp>
        <p:nvSpPr>
          <p:cNvPr id="4" name="Zástupný symbol pro zápatí 3"/>
          <p:cNvSpPr>
            <a:spLocks noGrp="1"/>
          </p:cNvSpPr>
          <p:nvPr>
            <p:ph type="ftr" sz="quarter" idx="11"/>
          </p:nvPr>
        </p:nvSpPr>
        <p:spPr/>
        <p:txBody>
          <a:bodyPr/>
          <a:lstStyle/>
          <a:p>
            <a:pPr>
              <a:defRPr/>
            </a:pPr>
            <a:endParaRPr lang="cs-CZ"/>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Poruchy příjmu potravy</a:t>
            </a:r>
            <a:endParaRPr lang="cs-CZ" dirty="0"/>
          </a:p>
        </p:txBody>
      </p:sp>
      <p:sp>
        <p:nvSpPr>
          <p:cNvPr id="3" name="Zástupný symbol pro obsah 2"/>
          <p:cNvSpPr>
            <a:spLocks noGrp="1"/>
          </p:cNvSpPr>
          <p:nvPr>
            <p:ph idx="1"/>
          </p:nvPr>
        </p:nvSpPr>
        <p:spPr/>
        <p:txBody>
          <a:bodyPr/>
          <a:lstStyle/>
          <a:p>
            <a:r>
              <a:rPr lang="cs-CZ" dirty="0" smtClean="0"/>
              <a:t>Výchova ke zdraví – poruchy příjmu potravy (mentální anorexie a bulimie).</a:t>
            </a:r>
          </a:p>
          <a:p>
            <a:endParaRPr lang="cs-CZ" dirty="0" smtClean="0"/>
          </a:p>
          <a:p>
            <a:r>
              <a:rPr lang="cs-CZ" dirty="0" smtClean="0"/>
              <a:t>Anorexie – úmyslné snižování hmotnosti.</a:t>
            </a:r>
          </a:p>
          <a:p>
            <a:endParaRPr lang="cs-CZ" dirty="0" smtClean="0"/>
          </a:p>
          <a:p>
            <a:r>
              <a:rPr lang="cs-CZ" dirty="0" smtClean="0"/>
              <a:t>Bulimie – záchvaty přejídání.</a:t>
            </a:r>
          </a:p>
          <a:p>
            <a:endParaRPr lang="cs-CZ" dirty="0" smtClean="0"/>
          </a:p>
          <a:p>
            <a:r>
              <a:rPr lang="cs-CZ" dirty="0" smtClean="0"/>
              <a:t>Vývoj ke zdravé výživě a zdravému životnímu stylu.</a:t>
            </a:r>
          </a:p>
        </p:txBody>
      </p:sp>
      <p:sp>
        <p:nvSpPr>
          <p:cNvPr id="4" name="Zástupný symbol pro zápatí 3"/>
          <p:cNvSpPr>
            <a:spLocks noGrp="1"/>
          </p:cNvSpPr>
          <p:nvPr>
            <p:ph type="ftr" sz="quarter" idx="11"/>
          </p:nvPr>
        </p:nvSpPr>
        <p:spPr/>
        <p:txBody>
          <a:bodyPr/>
          <a:lstStyle/>
          <a:p>
            <a:pPr>
              <a:defRPr/>
            </a:pPr>
            <a:endParaRPr lang="cs-CZ"/>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Child</a:t>
            </a:r>
            <a:r>
              <a:rPr lang="cs-CZ" dirty="0" smtClean="0"/>
              <a:t> Abuse </a:t>
            </a:r>
            <a:r>
              <a:rPr lang="cs-CZ" dirty="0" err="1" smtClean="0"/>
              <a:t>and</a:t>
            </a:r>
            <a:r>
              <a:rPr lang="cs-CZ" dirty="0" smtClean="0"/>
              <a:t> </a:t>
            </a:r>
            <a:r>
              <a:rPr lang="cs-CZ" dirty="0" err="1" smtClean="0"/>
              <a:t>Neglect</a:t>
            </a:r>
            <a:endParaRPr lang="cs-CZ" dirty="0"/>
          </a:p>
        </p:txBody>
      </p:sp>
      <p:sp>
        <p:nvSpPr>
          <p:cNvPr id="3" name="Zástupný symbol pro obsah 2"/>
          <p:cNvSpPr>
            <a:spLocks noGrp="1"/>
          </p:cNvSpPr>
          <p:nvPr>
            <p:ph idx="1"/>
          </p:nvPr>
        </p:nvSpPr>
        <p:spPr/>
        <p:txBody>
          <a:bodyPr/>
          <a:lstStyle/>
          <a:p>
            <a:endParaRPr lang="cs-CZ" dirty="0" smtClean="0"/>
          </a:p>
          <a:p>
            <a:r>
              <a:rPr lang="cs-CZ" dirty="0" smtClean="0"/>
              <a:t>Nepřekažení / neoznámení tr. činu.</a:t>
            </a:r>
          </a:p>
          <a:p>
            <a:endParaRPr lang="cs-CZ" dirty="0" smtClean="0"/>
          </a:p>
          <a:p>
            <a:r>
              <a:rPr lang="cs-CZ" dirty="0" smtClean="0"/>
              <a:t>Týrání svěřené osoby.</a:t>
            </a:r>
          </a:p>
          <a:p>
            <a:endParaRPr lang="cs-CZ" dirty="0" smtClean="0"/>
          </a:p>
          <a:p>
            <a:r>
              <a:rPr lang="cs-CZ" dirty="0" smtClean="0"/>
              <a:t>Pohlavní zneužívání / znásilnění.</a:t>
            </a:r>
            <a:endParaRPr lang="cs-CZ" dirty="0"/>
          </a:p>
        </p:txBody>
      </p:sp>
      <p:sp>
        <p:nvSpPr>
          <p:cNvPr id="4" name="Zástupný symbol pro zápatí 3"/>
          <p:cNvSpPr>
            <a:spLocks noGrp="1"/>
          </p:cNvSpPr>
          <p:nvPr>
            <p:ph type="ftr" sz="quarter" idx="11"/>
          </p:nvPr>
        </p:nvSpPr>
        <p:spPr/>
        <p:txBody>
          <a:bodyPr/>
          <a:lstStyle/>
          <a:p>
            <a:pPr>
              <a:defRPr/>
            </a:pPr>
            <a:endParaRPr lang="cs-CZ"/>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Šikana</a:t>
            </a:r>
            <a:endParaRPr lang="cs-CZ" dirty="0"/>
          </a:p>
        </p:txBody>
      </p:sp>
      <p:sp>
        <p:nvSpPr>
          <p:cNvPr id="3" name="Zástupný symbol pro obsah 2"/>
          <p:cNvSpPr>
            <a:spLocks noGrp="1"/>
          </p:cNvSpPr>
          <p:nvPr>
            <p:ph idx="1"/>
          </p:nvPr>
        </p:nvSpPr>
        <p:spPr/>
        <p:txBody>
          <a:bodyPr/>
          <a:lstStyle/>
          <a:p>
            <a:r>
              <a:rPr lang="cs-CZ" dirty="0" smtClean="0"/>
              <a:t>Přestupek / trestný čin.</a:t>
            </a:r>
          </a:p>
          <a:p>
            <a:endParaRPr lang="cs-CZ" dirty="0" smtClean="0"/>
          </a:p>
          <a:p>
            <a:r>
              <a:rPr lang="cs-CZ" dirty="0" smtClean="0"/>
              <a:t>Omezování osobní svobody / vydírání / loupež / ublížení na zdraví / poškozování cizí věci / krádež / pohlavní zneužívání / znásilnění / a mnohé další……</a:t>
            </a:r>
            <a:endParaRPr lang="cs-CZ" dirty="0"/>
          </a:p>
        </p:txBody>
      </p:sp>
      <p:sp>
        <p:nvSpPr>
          <p:cNvPr id="4" name="Zástupný symbol pro zápatí 3"/>
          <p:cNvSpPr>
            <a:spLocks noGrp="1"/>
          </p:cNvSpPr>
          <p:nvPr>
            <p:ph type="ftr" sz="quarter" idx="11"/>
          </p:nvPr>
        </p:nvSpPr>
        <p:spPr/>
        <p:txBody>
          <a:bodyPr/>
          <a:lstStyle/>
          <a:p>
            <a:pPr>
              <a:defRPr/>
            </a:pPr>
            <a:endParaRPr lang="cs-CZ"/>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Kyberšikana</a:t>
            </a:r>
            <a:endParaRPr lang="cs-CZ" dirty="0"/>
          </a:p>
        </p:txBody>
      </p:sp>
      <p:sp>
        <p:nvSpPr>
          <p:cNvPr id="3" name="Zástupný symbol pro obsah 2"/>
          <p:cNvSpPr>
            <a:spLocks noGrp="1"/>
          </p:cNvSpPr>
          <p:nvPr>
            <p:ph idx="1"/>
          </p:nvPr>
        </p:nvSpPr>
        <p:spPr/>
        <p:txBody>
          <a:bodyPr/>
          <a:lstStyle/>
          <a:p>
            <a:r>
              <a:rPr lang="cs-CZ" dirty="0" smtClean="0"/>
              <a:t>Pravidla pro rodiče a děti k bezpečnějšímu užívání internetu.</a:t>
            </a:r>
          </a:p>
          <a:p>
            <a:r>
              <a:rPr lang="cs-CZ" dirty="0" smtClean="0"/>
              <a:t>Kdykoli / kdekoli.</a:t>
            </a:r>
          </a:p>
          <a:p>
            <a:r>
              <a:rPr lang="cs-CZ" dirty="0" smtClean="0"/>
              <a:t>Obsah se šíří velmi rychle.</a:t>
            </a:r>
          </a:p>
          <a:p>
            <a:r>
              <a:rPr lang="cs-CZ" dirty="0" smtClean="0"/>
              <a:t>Anonymita.</a:t>
            </a:r>
          </a:p>
          <a:p>
            <a:r>
              <a:rPr lang="cs-CZ" dirty="0" smtClean="0"/>
              <a:t>Úmysl i neúmyslné následky.</a:t>
            </a:r>
          </a:p>
        </p:txBody>
      </p:sp>
      <p:sp>
        <p:nvSpPr>
          <p:cNvPr id="4" name="Zástupný symbol pro zápatí 3"/>
          <p:cNvSpPr>
            <a:spLocks noGrp="1"/>
          </p:cNvSpPr>
          <p:nvPr>
            <p:ph type="ftr" sz="quarter" idx="11"/>
          </p:nvPr>
        </p:nvSpPr>
        <p:spPr/>
        <p:txBody>
          <a:bodyPr/>
          <a:lstStyle/>
          <a:p>
            <a:pPr>
              <a:defRPr/>
            </a:pPr>
            <a:endParaRPr lang="cs-CZ"/>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Homofobie, extremismus, rasismus, xenofobie a antisemitismus</a:t>
            </a:r>
            <a:endParaRPr lang="cs-CZ" dirty="0"/>
          </a:p>
        </p:txBody>
      </p:sp>
      <p:sp>
        <p:nvSpPr>
          <p:cNvPr id="3" name="Zástupný symbol pro obsah 2"/>
          <p:cNvSpPr>
            <a:spLocks noGrp="1"/>
          </p:cNvSpPr>
          <p:nvPr>
            <p:ph idx="1"/>
          </p:nvPr>
        </p:nvSpPr>
        <p:spPr/>
        <p:txBody>
          <a:bodyPr/>
          <a:lstStyle/>
          <a:p>
            <a:r>
              <a:rPr lang="cs-CZ" dirty="0" smtClean="0"/>
              <a:t>Přestupek – proti veřejnému pořádku.</a:t>
            </a:r>
          </a:p>
          <a:p>
            <a:r>
              <a:rPr lang="cs-CZ" dirty="0" smtClean="0"/>
              <a:t>Trestný čin – poškození cizích práv / podvod / násilí proti skupině obyvatelů a proti jednotlivci / nebezpečné vyhrožování / nebezpečné pronásledování / hanobení národa, rasy, etnické nebo jiné skupiny / podněcování k nenávisti vůči skupině osob nebo omezování jejich práv a svobod</a:t>
            </a:r>
            <a:endParaRPr lang="cs-CZ" dirty="0"/>
          </a:p>
        </p:txBody>
      </p:sp>
      <p:sp>
        <p:nvSpPr>
          <p:cNvPr id="4" name="Zástupný symbol pro zápatí 3"/>
          <p:cNvSpPr>
            <a:spLocks noGrp="1"/>
          </p:cNvSpPr>
          <p:nvPr>
            <p:ph type="ftr" sz="quarter" idx="11"/>
          </p:nvPr>
        </p:nvSpPr>
        <p:spPr/>
        <p:txBody>
          <a:bodyPr/>
          <a:lstStyle/>
          <a:p>
            <a:pPr>
              <a:defRPr/>
            </a:pPr>
            <a:endParaRPr lang="cs-CZ"/>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Záškoláctví</a:t>
            </a:r>
            <a:endParaRPr lang="cs-CZ" dirty="0"/>
          </a:p>
        </p:txBody>
      </p:sp>
      <p:sp>
        <p:nvSpPr>
          <p:cNvPr id="3" name="Zástupný symbol pro obsah 2"/>
          <p:cNvSpPr>
            <a:spLocks noGrp="1"/>
          </p:cNvSpPr>
          <p:nvPr>
            <p:ph idx="1"/>
          </p:nvPr>
        </p:nvSpPr>
        <p:spPr/>
        <p:txBody>
          <a:bodyPr/>
          <a:lstStyle/>
          <a:p>
            <a:r>
              <a:rPr lang="cs-CZ" dirty="0" smtClean="0"/>
              <a:t>Metodický pokyn k jednotnému postupu při uvolňování a omlouvání žáků z vyučování, prevenci a postihu záškoláctví (přestupek § 31).</a:t>
            </a:r>
          </a:p>
          <a:p>
            <a:endParaRPr lang="cs-CZ" dirty="0" smtClean="0"/>
          </a:p>
          <a:p>
            <a:r>
              <a:rPr lang="cs-CZ" dirty="0" smtClean="0"/>
              <a:t>Č.j.: 10 194/2002 – 14.</a:t>
            </a:r>
          </a:p>
          <a:p>
            <a:endParaRPr lang="cs-CZ" dirty="0" smtClean="0"/>
          </a:p>
          <a:p>
            <a:r>
              <a:rPr lang="cs-CZ" dirty="0" smtClean="0"/>
              <a:t>Věstník MŠMT, sešit 3/2002.</a:t>
            </a:r>
            <a:endParaRPr lang="cs-CZ" dirty="0"/>
          </a:p>
        </p:txBody>
      </p:sp>
      <p:sp>
        <p:nvSpPr>
          <p:cNvPr id="4" name="Zástupný symbol pro zápatí 3"/>
          <p:cNvSpPr>
            <a:spLocks noGrp="1"/>
          </p:cNvSpPr>
          <p:nvPr>
            <p:ph type="ftr" sz="quarter" idx="11"/>
          </p:nvPr>
        </p:nvSpPr>
        <p:spPr/>
        <p:txBody>
          <a:bodyPr/>
          <a:lstStyle/>
          <a:p>
            <a:pPr>
              <a:defRPr/>
            </a:pPr>
            <a:endParaRPr 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Definice rizikového chování</a:t>
            </a:r>
            <a:endParaRPr lang="cs-CZ" dirty="0"/>
          </a:p>
        </p:txBody>
      </p:sp>
      <p:sp>
        <p:nvSpPr>
          <p:cNvPr id="3" name="Zástupný symbol pro obsah 2"/>
          <p:cNvSpPr>
            <a:spLocks noGrp="1"/>
          </p:cNvSpPr>
          <p:nvPr>
            <p:ph idx="1"/>
          </p:nvPr>
        </p:nvSpPr>
        <p:spPr/>
        <p:txBody>
          <a:bodyPr/>
          <a:lstStyle/>
          <a:p>
            <a:r>
              <a:rPr lang="cs-CZ" dirty="0" smtClean="0"/>
              <a:t>Rizikové chování – takové chování, v jehož důsledku dochází k prokazatelnému nárůstu zdravotních, sociálních, výchovných a dalších rizik pro jedince nebo společnost, a tímto pojmem nahrazujeme doposud používaný termín </a:t>
            </a:r>
            <a:r>
              <a:rPr lang="cs-CZ" dirty="0" err="1" smtClean="0"/>
              <a:t>sociálněpatologické</a:t>
            </a:r>
            <a:r>
              <a:rPr lang="cs-CZ" dirty="0" smtClean="0"/>
              <a:t> jevy (Miovský, 2010, s. 23).</a:t>
            </a:r>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Sexuální rizikové chování</a:t>
            </a:r>
            <a:endParaRPr lang="cs-CZ" dirty="0"/>
          </a:p>
        </p:txBody>
      </p:sp>
      <p:sp>
        <p:nvSpPr>
          <p:cNvPr id="3" name="Zástupný symbol pro obsah 2"/>
          <p:cNvSpPr>
            <a:spLocks noGrp="1"/>
          </p:cNvSpPr>
          <p:nvPr>
            <p:ph idx="1"/>
          </p:nvPr>
        </p:nvSpPr>
        <p:spPr/>
        <p:txBody>
          <a:bodyPr/>
          <a:lstStyle/>
          <a:p>
            <a:r>
              <a:rPr lang="cs-CZ" dirty="0" smtClean="0"/>
              <a:t>Projevy doprovázející sexuální aktivity a vykazující prokazatelný nárůst zdravotních, sociálních a dalších typů rizik.</a:t>
            </a:r>
          </a:p>
          <a:p>
            <a:r>
              <a:rPr lang="cs-CZ" dirty="0" smtClean="0"/>
              <a:t>Nechráněný pohlavní styk při náhodné známosti, výrazně promiskuitní chování, rizikové sexuální praktiky, ….</a:t>
            </a:r>
          </a:p>
          <a:p>
            <a:r>
              <a:rPr lang="cs-CZ" dirty="0" smtClean="0"/>
              <a:t>Kombinace rizikových projevů.</a:t>
            </a:r>
          </a:p>
          <a:p>
            <a:r>
              <a:rPr lang="cs-CZ" dirty="0" smtClean="0"/>
              <a:t>Nové trendy – foto, video, …. </a:t>
            </a:r>
          </a:p>
          <a:p>
            <a:endParaRPr lang="cs-CZ" dirty="0" smtClean="0"/>
          </a:p>
          <a:p>
            <a:endParaRPr lang="cs-CZ" dirty="0" smtClean="0"/>
          </a:p>
          <a:p>
            <a:endParaRPr lang="cs-CZ" dirty="0"/>
          </a:p>
        </p:txBody>
      </p:sp>
      <p:sp>
        <p:nvSpPr>
          <p:cNvPr id="4" name="Zástupný symbol pro zápatí 3"/>
          <p:cNvSpPr>
            <a:spLocks noGrp="1"/>
          </p:cNvSpPr>
          <p:nvPr>
            <p:ph type="ftr" sz="quarter" idx="11"/>
          </p:nvPr>
        </p:nvSpPr>
        <p:spPr/>
        <p:txBody>
          <a:bodyPr/>
          <a:lstStyle/>
          <a:p>
            <a:pPr>
              <a:defRPr/>
            </a:pPr>
            <a:endParaRPr lang="cs-CZ"/>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Návykové látky – drogy </a:t>
            </a:r>
            <a:endParaRPr lang="cs-CZ" dirty="0"/>
          </a:p>
        </p:txBody>
      </p:sp>
      <p:sp>
        <p:nvSpPr>
          <p:cNvPr id="3" name="Zástupný symbol pro obsah 2"/>
          <p:cNvSpPr>
            <a:spLocks noGrp="1"/>
          </p:cNvSpPr>
          <p:nvPr>
            <p:ph idx="1"/>
          </p:nvPr>
        </p:nvSpPr>
        <p:spPr/>
        <p:txBody>
          <a:bodyPr/>
          <a:lstStyle/>
          <a:p>
            <a:r>
              <a:rPr lang="cs-CZ" dirty="0" smtClean="0"/>
              <a:t>Chybící přesná a praktická metodika.</a:t>
            </a:r>
          </a:p>
          <a:p>
            <a:endParaRPr lang="cs-CZ" dirty="0" smtClean="0"/>
          </a:p>
          <a:p>
            <a:r>
              <a:rPr lang="cs-CZ" dirty="0" smtClean="0"/>
              <a:t>Přestupkové právo (§ 30).</a:t>
            </a:r>
          </a:p>
          <a:p>
            <a:endParaRPr lang="cs-CZ" dirty="0" smtClean="0"/>
          </a:p>
          <a:p>
            <a:r>
              <a:rPr lang="cs-CZ" dirty="0" smtClean="0"/>
              <a:t>Trestní právo (§ 283 – § 289).</a:t>
            </a:r>
          </a:p>
          <a:p>
            <a:endParaRPr lang="cs-CZ" dirty="0" smtClean="0"/>
          </a:p>
          <a:p>
            <a:r>
              <a:rPr lang="cs-CZ" dirty="0" smtClean="0"/>
              <a:t>Zkušenost, praxe, konzultace, …</a:t>
            </a:r>
            <a:endParaRPr lang="cs-CZ" dirty="0"/>
          </a:p>
        </p:txBody>
      </p:sp>
      <p:sp>
        <p:nvSpPr>
          <p:cNvPr id="4" name="Zástupný symbol pro zápatí 3"/>
          <p:cNvSpPr>
            <a:spLocks noGrp="1"/>
          </p:cNvSpPr>
          <p:nvPr>
            <p:ph type="ftr" sz="quarter" idx="11"/>
          </p:nvPr>
        </p:nvSpPr>
        <p:spPr/>
        <p:txBody>
          <a:bodyPr/>
          <a:lstStyle/>
          <a:p>
            <a:pPr>
              <a:defRPr/>
            </a:pPr>
            <a:endParaRPr lang="cs-CZ"/>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30 zákona o přestupcích</a:t>
            </a:r>
            <a:endParaRPr lang="cs-CZ" dirty="0"/>
          </a:p>
        </p:txBody>
      </p:sp>
      <p:sp>
        <p:nvSpPr>
          <p:cNvPr id="3" name="Zástupný symbol pro obsah 2"/>
          <p:cNvSpPr>
            <a:spLocks noGrp="1"/>
          </p:cNvSpPr>
          <p:nvPr>
            <p:ph idx="1"/>
          </p:nvPr>
        </p:nvSpPr>
        <p:spPr/>
        <p:txBody>
          <a:bodyPr/>
          <a:lstStyle/>
          <a:p>
            <a:endParaRPr lang="cs-CZ" dirty="0" smtClean="0"/>
          </a:p>
          <a:p>
            <a:endParaRPr lang="cs-CZ" dirty="0" smtClean="0"/>
          </a:p>
          <a:p>
            <a:endParaRPr lang="cs-CZ" dirty="0" smtClean="0"/>
          </a:p>
          <a:p>
            <a:r>
              <a:rPr lang="cs-CZ" dirty="0" smtClean="0"/>
              <a:t>Přestupky na úseku ochrany před alkoholismem a jinými toxikomaniemi</a:t>
            </a:r>
          </a:p>
          <a:p>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30 odst. 1 písm. a)</a:t>
            </a:r>
            <a:endParaRPr lang="cs-CZ" dirty="0"/>
          </a:p>
        </p:txBody>
      </p:sp>
      <p:sp>
        <p:nvSpPr>
          <p:cNvPr id="3" name="Zástupný symbol pro obsah 2"/>
          <p:cNvSpPr>
            <a:spLocks noGrp="1"/>
          </p:cNvSpPr>
          <p:nvPr>
            <p:ph idx="1"/>
          </p:nvPr>
        </p:nvSpPr>
        <p:spPr/>
        <p:txBody>
          <a:bodyPr/>
          <a:lstStyle/>
          <a:p>
            <a:r>
              <a:rPr lang="cs-CZ" dirty="0" smtClean="0"/>
              <a:t>prodá, podá nebo jinak umožní požití alkoholického nápoje osobě zjevně ovlivněné alkoholickým nápojem nebo jinou návykovou látkou, osobě mladší osmnácti let, osobě, o níž lze mít pochybnost, zda splňuje podmínku věku, nebo osobě o níž ví, že bude vykonávat zaměstnání nebo jinou činnost, při níž by mohla ohrozit zdraví lidí nebo poškodit majetek,</a:t>
            </a:r>
          </a:p>
          <a:p>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30 odst. 1 písm. e)</a:t>
            </a:r>
            <a:endParaRPr lang="cs-CZ" dirty="0"/>
          </a:p>
        </p:txBody>
      </p:sp>
      <p:sp>
        <p:nvSpPr>
          <p:cNvPr id="3" name="Zástupný symbol pro obsah 2"/>
          <p:cNvSpPr>
            <a:spLocks noGrp="1"/>
          </p:cNvSpPr>
          <p:nvPr>
            <p:ph idx="1"/>
          </p:nvPr>
        </p:nvSpPr>
        <p:spPr/>
        <p:txBody>
          <a:bodyPr/>
          <a:lstStyle/>
          <a:p>
            <a:r>
              <a:rPr lang="cs-CZ" dirty="0" smtClean="0"/>
              <a:t>úmyslně umožňuje požívání alkoholických nápojů nebo užívání jiných návykových látek než látek omamných a psychotropních osobě mladší osmnácti let, ohrožuje-li tím její tělesný nebo mravní vývoj,</a:t>
            </a:r>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30 odst. 1 písm. g – ch)</a:t>
            </a:r>
            <a:endParaRPr lang="cs-CZ" dirty="0"/>
          </a:p>
        </p:txBody>
      </p:sp>
      <p:sp>
        <p:nvSpPr>
          <p:cNvPr id="3" name="Zástupný symbol pro obsah 2"/>
          <p:cNvSpPr>
            <a:spLocks noGrp="1"/>
          </p:cNvSpPr>
          <p:nvPr>
            <p:ph idx="1"/>
          </p:nvPr>
        </p:nvSpPr>
        <p:spPr/>
        <p:txBody>
          <a:bodyPr/>
          <a:lstStyle/>
          <a:p>
            <a:r>
              <a:rPr lang="cs-CZ" sz="2800" dirty="0" smtClean="0"/>
              <a:t>g) požije alkoholický nápoj nebo užije jinou návykovou látku, ačkoliv ví, že bude vykonávat zaměstnání nebo jinou činnost, při níž by mohl ohrozit zdraví lidí nebo poškodit majetek,</a:t>
            </a:r>
          </a:p>
          <a:p>
            <a:r>
              <a:rPr lang="cs-CZ" sz="2800" dirty="0" smtClean="0"/>
              <a:t>h) po požití alkoholického nápoje nebo užití jiné návykové látky vykonává činnost uvedenou v písmenu g),</a:t>
            </a:r>
          </a:p>
          <a:p>
            <a:r>
              <a:rPr lang="cs-CZ" sz="2800" dirty="0" smtClean="0"/>
              <a:t>ch) ve stavu vylučujícím způsobilost, který si přivodil požitím alkoholického nápoje nebo užitím jiné návykové látky, vykonává činnost uvedenou v písmenu g),</a:t>
            </a:r>
            <a:endParaRPr lang="cs-CZ" sz="2800"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30 odst. 1 písm. i – k)</a:t>
            </a:r>
            <a:endParaRPr lang="cs-CZ" dirty="0"/>
          </a:p>
        </p:txBody>
      </p:sp>
      <p:sp>
        <p:nvSpPr>
          <p:cNvPr id="3" name="Zástupný symbol pro obsah 2"/>
          <p:cNvSpPr>
            <a:spLocks noGrp="1"/>
          </p:cNvSpPr>
          <p:nvPr>
            <p:ph idx="1"/>
          </p:nvPr>
        </p:nvSpPr>
        <p:spPr/>
        <p:txBody>
          <a:bodyPr/>
          <a:lstStyle/>
          <a:p>
            <a:r>
              <a:rPr lang="cs-CZ" sz="2800" dirty="0" smtClean="0"/>
              <a:t>i) odepře se podrobit vyšetření, zda není ovlivněn alkoholem nebo jinou návykovou látkou, k němuž byl vyzván podle zvláštního právního předpisu,</a:t>
            </a:r>
          </a:p>
          <a:p>
            <a:r>
              <a:rPr lang="cs-CZ" sz="2800" dirty="0" smtClean="0"/>
              <a:t>j) neoprávněně přechovává v malém množství pro svoji potřebu omamnou nebo psychotropní látku,</a:t>
            </a:r>
          </a:p>
          <a:p>
            <a:r>
              <a:rPr lang="cs-CZ" sz="2800" dirty="0" smtClean="0"/>
              <a:t>k) neoprávněně pěstuje pro vlastní potřebu v malém množství rostlinu nebo houbu obsahující omamnou nebo psychotropní látku,</a:t>
            </a:r>
            <a:endParaRPr lang="cs-CZ" sz="2800"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30 odst. 2 (pokuty)</a:t>
            </a:r>
            <a:endParaRPr lang="cs-CZ" dirty="0"/>
          </a:p>
        </p:txBody>
      </p:sp>
      <p:sp>
        <p:nvSpPr>
          <p:cNvPr id="3" name="Zástupný symbol pro obsah 2"/>
          <p:cNvSpPr>
            <a:spLocks noGrp="1"/>
          </p:cNvSpPr>
          <p:nvPr>
            <p:ph idx="1"/>
          </p:nvPr>
        </p:nvSpPr>
        <p:spPr/>
        <p:txBody>
          <a:bodyPr/>
          <a:lstStyle/>
          <a:p>
            <a:r>
              <a:rPr lang="cs-CZ" dirty="0" smtClean="0"/>
              <a:t>Za přestupek podle odstavce 1 písm. a) až d) lze uložit pokutu do 3 000 Kč, za přestupek podle odstavce 1 písm. e) a f) pokutu do 5 000 Kč a zákaz činnosti do 1 roku, za přestupek podle odstavce 1 písm. g) až i) pokutu od 25 000 Kč do 50 000 Kč a zákaz činnosti od 1 do 2 let a za přestupek podle odstavce 1 písm. j) a k) pokutu do 15 000 Kč.</a:t>
            </a:r>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Trestní zákoník – trestné činy</a:t>
            </a:r>
            <a:endParaRPr lang="cs-CZ" dirty="0"/>
          </a:p>
        </p:txBody>
      </p:sp>
      <p:sp>
        <p:nvSpPr>
          <p:cNvPr id="3" name="Zástupný symbol pro obsah 2"/>
          <p:cNvSpPr>
            <a:spLocks noGrp="1"/>
          </p:cNvSpPr>
          <p:nvPr>
            <p:ph idx="1"/>
          </p:nvPr>
        </p:nvSpPr>
        <p:spPr/>
        <p:txBody>
          <a:bodyPr/>
          <a:lstStyle/>
          <a:p>
            <a:endParaRPr lang="cs-CZ" dirty="0" smtClean="0"/>
          </a:p>
          <a:p>
            <a:r>
              <a:rPr lang="cs-CZ" dirty="0" smtClean="0"/>
              <a:t>Zvláštní část </a:t>
            </a:r>
            <a:r>
              <a:rPr lang="cs-CZ" smtClean="0"/>
              <a:t>trestního zákoníku</a:t>
            </a:r>
            <a:endParaRPr lang="cs-CZ" dirty="0" smtClean="0"/>
          </a:p>
          <a:p>
            <a:endParaRPr lang="cs-CZ" dirty="0" smtClean="0"/>
          </a:p>
          <a:p>
            <a:r>
              <a:rPr lang="cs-CZ" dirty="0" smtClean="0"/>
              <a:t>§ 283 - § 287 </a:t>
            </a:r>
          </a:p>
          <a:p>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283 odst. 1 tr. zákoníku</a:t>
            </a:r>
            <a:endParaRPr lang="cs-CZ" dirty="0"/>
          </a:p>
        </p:txBody>
      </p:sp>
      <p:sp>
        <p:nvSpPr>
          <p:cNvPr id="3" name="Zástupný symbol pro obsah 2"/>
          <p:cNvSpPr>
            <a:spLocks noGrp="1"/>
          </p:cNvSpPr>
          <p:nvPr>
            <p:ph idx="1"/>
          </p:nvPr>
        </p:nvSpPr>
        <p:spPr/>
        <p:txBody>
          <a:bodyPr/>
          <a:lstStyle/>
          <a:p>
            <a:pPr algn="ctr">
              <a:buNone/>
            </a:pPr>
            <a:r>
              <a:rPr lang="cs-CZ" sz="2800" dirty="0" smtClean="0"/>
              <a:t>	Nedovolená výroba a jiné nakládání s omamnými a psychotropními látkami a s jedy</a:t>
            </a:r>
          </a:p>
          <a:p>
            <a:pPr>
              <a:buNone/>
            </a:pPr>
            <a:r>
              <a:rPr lang="cs-CZ" sz="2800" dirty="0" smtClean="0"/>
              <a:t>	Kdo neoprávněně vyrobí, doveze, vyveze, proveze, nabídne, zprostředkuje, prodá nebo jinak jinému opatří nebo pro jiného přechovává omamnou nebo psychotropní látku, přípravek obsahující omamnou nebo psychotropní látku, </a:t>
            </a:r>
            <a:r>
              <a:rPr lang="cs-CZ" sz="2800" dirty="0" err="1" smtClean="0"/>
              <a:t>prekursor</a:t>
            </a:r>
            <a:r>
              <a:rPr lang="cs-CZ" sz="2800" dirty="0" smtClean="0"/>
              <a:t> nebo jed, bude potrestán odnětím svobody na jeden rok až pět let nebo peněžitým trestem.</a:t>
            </a:r>
          </a:p>
          <a:p>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Báječní rodiče</a:t>
            </a:r>
            <a:endParaRPr lang="cs-CZ" dirty="0"/>
          </a:p>
        </p:txBody>
      </p:sp>
      <p:pic>
        <p:nvPicPr>
          <p:cNvPr id="5" name="Zástupný symbol pro obsah 4" descr="596850-img-rozvod.jpg"/>
          <p:cNvPicPr>
            <a:picLocks noGrp="1" noChangeAspect="1"/>
          </p:cNvPicPr>
          <p:nvPr>
            <p:ph idx="1"/>
          </p:nvPr>
        </p:nvPicPr>
        <p:blipFill>
          <a:blip r:embed="rId2" cstate="print"/>
          <a:stretch>
            <a:fillRect/>
          </a:stretch>
        </p:blipFill>
        <p:spPr>
          <a:xfrm>
            <a:off x="1162168" y="1600200"/>
            <a:ext cx="6819663" cy="4525963"/>
          </a:xfrm>
        </p:spPr>
      </p:pic>
      <p:sp>
        <p:nvSpPr>
          <p:cNvPr id="4" name="Zástupný symbol pro zápatí 3"/>
          <p:cNvSpPr>
            <a:spLocks noGrp="1"/>
          </p:cNvSpPr>
          <p:nvPr>
            <p:ph type="ftr" sz="quarter" idx="11"/>
          </p:nvPr>
        </p:nvSpPr>
        <p:spPr/>
        <p:txBody>
          <a:bodyPr/>
          <a:lstStyle/>
          <a:p>
            <a:pPr>
              <a:defRPr/>
            </a:pPr>
            <a:endParaRPr lang="cs-CZ"/>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283 odst. 2 tr. zákoníku</a:t>
            </a:r>
            <a:endParaRPr lang="cs-CZ" dirty="0"/>
          </a:p>
        </p:txBody>
      </p:sp>
      <p:sp>
        <p:nvSpPr>
          <p:cNvPr id="3" name="Zástupný symbol pro obsah 2"/>
          <p:cNvSpPr>
            <a:spLocks noGrp="1"/>
          </p:cNvSpPr>
          <p:nvPr>
            <p:ph idx="1"/>
          </p:nvPr>
        </p:nvSpPr>
        <p:spPr/>
        <p:txBody>
          <a:bodyPr/>
          <a:lstStyle/>
          <a:p>
            <a:r>
              <a:rPr lang="cs-CZ" sz="2800" dirty="0" smtClean="0"/>
              <a:t>Odnětím svobody na dvě léta až deset let nebo propadnutím majetku bude pachatel potrestán, spáchá-li čin uvedený v odstavci 1</a:t>
            </a:r>
          </a:p>
          <a:p>
            <a:pPr>
              <a:buNone/>
            </a:pPr>
            <a:r>
              <a:rPr lang="cs-CZ" sz="2800" dirty="0" smtClean="0"/>
              <a:t>	a) jako člen organizované skupiny, </a:t>
            </a:r>
          </a:p>
          <a:p>
            <a:pPr>
              <a:buNone/>
            </a:pPr>
            <a:r>
              <a:rPr lang="cs-CZ" sz="2800" dirty="0" smtClean="0"/>
              <a:t>	b) ač byl za takový čin v posledních třech letech odsouzen nebo potrestán,</a:t>
            </a:r>
          </a:p>
          <a:p>
            <a:pPr>
              <a:buNone/>
            </a:pPr>
            <a:r>
              <a:rPr lang="cs-CZ" sz="2800" dirty="0" smtClean="0"/>
              <a:t>	c) ve značném rozsahu, nebo</a:t>
            </a:r>
          </a:p>
          <a:p>
            <a:pPr>
              <a:buNone/>
            </a:pPr>
            <a:r>
              <a:rPr lang="cs-CZ" sz="2800" dirty="0" smtClean="0"/>
              <a:t>	d) ve větším rozsahu vůči dítěti nebo v množství větším než malém vůči dítěti mladšímu patnácti let.</a:t>
            </a:r>
          </a:p>
          <a:p>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284 odst. 3 a 4 tr. zákoníku</a:t>
            </a:r>
            <a:endParaRPr lang="cs-CZ" dirty="0"/>
          </a:p>
        </p:txBody>
      </p:sp>
      <p:sp>
        <p:nvSpPr>
          <p:cNvPr id="3" name="Zástupný symbol pro obsah 2"/>
          <p:cNvSpPr>
            <a:spLocks noGrp="1"/>
          </p:cNvSpPr>
          <p:nvPr>
            <p:ph idx="1"/>
          </p:nvPr>
        </p:nvSpPr>
        <p:spPr/>
        <p:txBody>
          <a:bodyPr/>
          <a:lstStyle/>
          <a:p>
            <a:r>
              <a:rPr lang="cs-CZ" dirty="0" smtClean="0"/>
              <a:t>§ 284 odst. 3 a 4 tr. zákoníku</a:t>
            </a:r>
          </a:p>
          <a:p>
            <a:endParaRPr lang="cs-CZ" dirty="0" smtClean="0"/>
          </a:p>
          <a:p>
            <a:r>
              <a:rPr lang="cs-CZ" dirty="0" smtClean="0"/>
              <a:t>Tzv. kvalifikované skutkové podstaty trestného činu.</a:t>
            </a:r>
          </a:p>
          <a:p>
            <a:endParaRPr lang="cs-CZ" dirty="0" smtClean="0"/>
          </a:p>
          <a:p>
            <a:r>
              <a:rPr lang="cs-CZ" dirty="0" smtClean="0"/>
              <a:t>Jednání, které je postihováno přísnějším trestem.</a:t>
            </a:r>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284 odst. 1 tr. zákoníku</a:t>
            </a:r>
            <a:endParaRPr lang="cs-CZ" dirty="0"/>
          </a:p>
        </p:txBody>
      </p:sp>
      <p:sp>
        <p:nvSpPr>
          <p:cNvPr id="3" name="Zástupný symbol pro obsah 2"/>
          <p:cNvSpPr>
            <a:spLocks noGrp="1"/>
          </p:cNvSpPr>
          <p:nvPr>
            <p:ph idx="1"/>
          </p:nvPr>
        </p:nvSpPr>
        <p:spPr/>
        <p:txBody>
          <a:bodyPr/>
          <a:lstStyle/>
          <a:p>
            <a:r>
              <a:rPr lang="cs-CZ" sz="3000" dirty="0" smtClean="0"/>
              <a:t>Přechovávání omamné a psychotropní látky a jedu</a:t>
            </a:r>
          </a:p>
          <a:p>
            <a:pPr>
              <a:buNone/>
            </a:pPr>
            <a:r>
              <a:rPr lang="cs-CZ" sz="3000" dirty="0" smtClean="0"/>
              <a:t>	Kdo neoprávněně pro vlastní potřebu přechovává v množství větším než malém omamnou látku konopí, pryskyřici z konopí nebo psychotropní látku obsahující jakýkoli </a:t>
            </a:r>
            <a:r>
              <a:rPr lang="cs-CZ" sz="3000" dirty="0" err="1" smtClean="0"/>
              <a:t>tetrahydrokanabinol</a:t>
            </a:r>
            <a:r>
              <a:rPr lang="cs-CZ" sz="3000" dirty="0" smtClean="0"/>
              <a:t>, izomer nebo jeho stereochemickou variantu (THC), bude potrestán odnětím svobody až na jeden rok, zákazem činnosti nebo propadnutím věci nebo jiné majetkové hodnoty.</a:t>
            </a:r>
          </a:p>
          <a:p>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284 odst. 2 tr. zákoníku</a:t>
            </a:r>
            <a:endParaRPr lang="cs-CZ" dirty="0"/>
          </a:p>
        </p:txBody>
      </p:sp>
      <p:sp>
        <p:nvSpPr>
          <p:cNvPr id="3" name="Zástupný symbol pro obsah 2"/>
          <p:cNvSpPr>
            <a:spLocks noGrp="1"/>
          </p:cNvSpPr>
          <p:nvPr>
            <p:ph idx="1"/>
          </p:nvPr>
        </p:nvSpPr>
        <p:spPr/>
        <p:txBody>
          <a:bodyPr/>
          <a:lstStyle/>
          <a:p>
            <a:r>
              <a:rPr lang="cs-CZ" dirty="0" smtClean="0"/>
              <a:t>Kdo neoprávněně pro vlastní potřebu přechovává jinou omamnou nebo psychotropní látku než uvedenou v odstavci 1 nebo jed v množství větším než malém, bude potrestán odnětím svobody až na dvě léta, zákazem činnosti nebo propadnutím věci nebo jiné majetkové hodnoty.</a:t>
            </a:r>
          </a:p>
          <a:p>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284 odst. 3 a 4 tr. zákoníku</a:t>
            </a:r>
            <a:endParaRPr lang="cs-CZ" dirty="0"/>
          </a:p>
        </p:txBody>
      </p:sp>
      <p:sp>
        <p:nvSpPr>
          <p:cNvPr id="3" name="Zástupný symbol pro obsah 2"/>
          <p:cNvSpPr>
            <a:spLocks noGrp="1"/>
          </p:cNvSpPr>
          <p:nvPr>
            <p:ph idx="1"/>
          </p:nvPr>
        </p:nvSpPr>
        <p:spPr/>
        <p:txBody>
          <a:bodyPr/>
          <a:lstStyle/>
          <a:p>
            <a:r>
              <a:rPr lang="cs-CZ" dirty="0" smtClean="0"/>
              <a:t>Odnětím svobody na šest měsíců až pět let nebo peněžitým trestem bude pachatel potrestán, spáchá-li čin uvedený v odstavci 1 nebo 2 ve větším rozsahu.</a:t>
            </a:r>
          </a:p>
          <a:p>
            <a:r>
              <a:rPr lang="cs-CZ" dirty="0" smtClean="0"/>
              <a:t> </a:t>
            </a:r>
          </a:p>
          <a:p>
            <a:r>
              <a:rPr lang="cs-CZ" dirty="0" smtClean="0"/>
              <a:t>Odnětím svobody na dvě léta až osm let bude pachatel potrestán, spáchá-li čin uvedený v odstavci 1 nebo 2 ve značném rozsahu.</a:t>
            </a:r>
          </a:p>
          <a:p>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285 odst. 1 tr. zákoníku</a:t>
            </a:r>
            <a:endParaRPr lang="cs-CZ" dirty="0"/>
          </a:p>
        </p:txBody>
      </p:sp>
      <p:sp>
        <p:nvSpPr>
          <p:cNvPr id="3" name="Zástupný symbol pro obsah 2"/>
          <p:cNvSpPr>
            <a:spLocks noGrp="1"/>
          </p:cNvSpPr>
          <p:nvPr>
            <p:ph idx="1"/>
          </p:nvPr>
        </p:nvSpPr>
        <p:spPr/>
        <p:txBody>
          <a:bodyPr/>
          <a:lstStyle/>
          <a:p>
            <a:pPr algn="ctr">
              <a:buNone/>
            </a:pPr>
            <a:r>
              <a:rPr lang="cs-CZ" dirty="0" smtClean="0"/>
              <a:t>	Nedovolené pěstování rostlin obsahujících omamnou nebo psychotropní látku</a:t>
            </a:r>
          </a:p>
          <a:p>
            <a:r>
              <a:rPr lang="cs-CZ" dirty="0" smtClean="0"/>
              <a:t>Kdo neoprávněně pro vlastní potřebu pěstuje v množství větším než malém rostlinu konopí, bude potrestán odnětím svobody až na šest měsíců, peněžitým trestem nebo propadnutím věci nebo jiné majetkové hodnoty.</a:t>
            </a:r>
          </a:p>
          <a:p>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285 odst. 2 tr. zákoníku</a:t>
            </a:r>
            <a:endParaRPr lang="cs-CZ" dirty="0"/>
          </a:p>
        </p:txBody>
      </p:sp>
      <p:sp>
        <p:nvSpPr>
          <p:cNvPr id="3" name="Zástupný symbol pro obsah 2"/>
          <p:cNvSpPr>
            <a:spLocks noGrp="1"/>
          </p:cNvSpPr>
          <p:nvPr>
            <p:ph idx="1"/>
          </p:nvPr>
        </p:nvSpPr>
        <p:spPr/>
        <p:txBody>
          <a:bodyPr/>
          <a:lstStyle/>
          <a:p>
            <a:r>
              <a:rPr lang="cs-CZ" dirty="0" smtClean="0"/>
              <a:t>Kdo neoprávněně pro vlastní potřebu pěstuje v množství větším než malém houbu nebo jinou rostlinu než uvedenou v odstavci 1 obsahující omamnou nebo psychotropní látku, bude potrestán odnětím svobody až na jeden rok, peněžitým trestem nebo propadnutím věci nebo jiné majetkové hodnoty.</a:t>
            </a:r>
          </a:p>
          <a:p>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285 odst. 3 a 4 tr. zákoníku</a:t>
            </a:r>
            <a:endParaRPr lang="cs-CZ" dirty="0"/>
          </a:p>
        </p:txBody>
      </p:sp>
      <p:sp>
        <p:nvSpPr>
          <p:cNvPr id="3" name="Zástupný symbol pro obsah 2"/>
          <p:cNvSpPr>
            <a:spLocks noGrp="1"/>
          </p:cNvSpPr>
          <p:nvPr>
            <p:ph idx="1"/>
          </p:nvPr>
        </p:nvSpPr>
        <p:spPr/>
        <p:txBody>
          <a:bodyPr/>
          <a:lstStyle/>
          <a:p>
            <a:r>
              <a:rPr lang="cs-CZ" dirty="0" smtClean="0"/>
              <a:t>Odnětím svobody až na tři léta nebo peněžitým trestem bude pachatel potrestán, spáchá-li čin uvedený v odstavci 1 nebo 2 ve větším rozsahu.</a:t>
            </a:r>
          </a:p>
          <a:p>
            <a:pPr>
              <a:buNone/>
            </a:pPr>
            <a:endParaRPr lang="cs-CZ" dirty="0" smtClean="0"/>
          </a:p>
          <a:p>
            <a:r>
              <a:rPr lang="cs-CZ" dirty="0" smtClean="0"/>
              <a:t>Odnětím svobody na šest měsíců až pět let bude pachatel potrestán, spáchá-li čin uvedený v odstavci 1 nebo 2 ve značném rozsahu.</a:t>
            </a:r>
          </a:p>
          <a:p>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286 odst. 1 tr. zákoníku</a:t>
            </a:r>
            <a:endParaRPr lang="cs-CZ" dirty="0"/>
          </a:p>
        </p:txBody>
      </p:sp>
      <p:sp>
        <p:nvSpPr>
          <p:cNvPr id="3" name="Zástupný symbol pro obsah 2"/>
          <p:cNvSpPr>
            <a:spLocks noGrp="1"/>
          </p:cNvSpPr>
          <p:nvPr>
            <p:ph idx="1"/>
          </p:nvPr>
        </p:nvSpPr>
        <p:spPr/>
        <p:txBody>
          <a:bodyPr/>
          <a:lstStyle/>
          <a:p>
            <a:pPr algn="ctr">
              <a:buNone/>
            </a:pPr>
            <a:r>
              <a:rPr lang="cs-CZ" sz="2800" dirty="0" smtClean="0"/>
              <a:t>	Výroba a držení předmětu k nedovolené výrobě omamné a psychotropní látky a jedu</a:t>
            </a:r>
          </a:p>
          <a:p>
            <a:r>
              <a:rPr lang="cs-CZ" sz="2800" dirty="0" smtClean="0"/>
              <a:t>Kdo vyrobí, sobě nebo jinému opatří anebo přechovává </a:t>
            </a:r>
            <a:r>
              <a:rPr lang="cs-CZ" sz="2800" dirty="0" err="1" smtClean="0"/>
              <a:t>prekursor</a:t>
            </a:r>
            <a:r>
              <a:rPr lang="cs-CZ" sz="2800" dirty="0" smtClean="0"/>
              <a:t> nebo jiný předmět určený k nedovolené výrobě omamné nebo psychotropní látky, přípravku, který obsahuje omamnou nebo psychotropní látku, nebo jedu, bude potrestán odnětím svobody až na pět let, peněžitým trestem, zákazem činnosti nebo propadnutím věci nebo jiné majetkové hodnoty.</a:t>
            </a:r>
          </a:p>
          <a:p>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286 odst. 2 tr. zákoníku</a:t>
            </a:r>
            <a:endParaRPr lang="cs-CZ" dirty="0"/>
          </a:p>
        </p:txBody>
      </p:sp>
      <p:sp>
        <p:nvSpPr>
          <p:cNvPr id="3" name="Zástupný symbol pro obsah 2"/>
          <p:cNvSpPr>
            <a:spLocks noGrp="1"/>
          </p:cNvSpPr>
          <p:nvPr>
            <p:ph idx="1"/>
          </p:nvPr>
        </p:nvSpPr>
        <p:spPr/>
        <p:txBody>
          <a:bodyPr/>
          <a:lstStyle/>
          <a:p>
            <a:r>
              <a:rPr lang="cs-CZ" sz="3000" dirty="0" smtClean="0"/>
              <a:t>Odnětím svobody na dvě léta až deset let bude pachatel potrestán,</a:t>
            </a:r>
          </a:p>
          <a:p>
            <a:pPr>
              <a:buNone/>
            </a:pPr>
            <a:r>
              <a:rPr lang="cs-CZ" sz="3000" dirty="0" smtClean="0"/>
              <a:t>	a) spáchá-li čin uvedený v odstavci 1 jako člen organizované skupiny,</a:t>
            </a:r>
          </a:p>
          <a:p>
            <a:pPr>
              <a:buNone/>
            </a:pPr>
            <a:r>
              <a:rPr lang="cs-CZ" sz="3000" dirty="0" smtClean="0"/>
              <a:t>	b) spáchá-li takový čin ve značném rozsahu,</a:t>
            </a:r>
          </a:p>
          <a:p>
            <a:pPr>
              <a:buNone/>
            </a:pPr>
            <a:r>
              <a:rPr lang="cs-CZ" sz="3000" dirty="0" smtClean="0"/>
              <a:t>	c) spáchá-li takový čin ve větším rozsahu vůči dítěti, nebo</a:t>
            </a:r>
          </a:p>
          <a:p>
            <a:pPr>
              <a:buNone/>
            </a:pPr>
            <a:r>
              <a:rPr lang="cs-CZ" sz="3000" dirty="0" smtClean="0"/>
              <a:t>	d) získá-li takovým činem pro sebe nebo pro jiného značný prospěch</a:t>
            </a:r>
            <a:r>
              <a:rPr lang="cs-CZ" dirty="0" smtClean="0"/>
              <a:t>.</a:t>
            </a:r>
          </a:p>
          <a:p>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Substituce právem</a:t>
            </a:r>
            <a:endParaRPr lang="cs-CZ" dirty="0"/>
          </a:p>
        </p:txBody>
      </p:sp>
      <p:sp>
        <p:nvSpPr>
          <p:cNvPr id="3" name="Zástupný symbol pro obsah 2"/>
          <p:cNvSpPr>
            <a:spLocks noGrp="1"/>
          </p:cNvSpPr>
          <p:nvPr>
            <p:ph idx="1"/>
          </p:nvPr>
        </p:nvSpPr>
        <p:spPr/>
        <p:txBody>
          <a:bodyPr/>
          <a:lstStyle/>
          <a:p>
            <a:r>
              <a:rPr lang="cs-CZ" dirty="0" smtClean="0"/>
              <a:t>Metodické doporučení – nemá tedy závaznou legislativní povahu.</a:t>
            </a:r>
          </a:p>
          <a:p>
            <a:endParaRPr lang="cs-CZ" dirty="0" smtClean="0"/>
          </a:p>
          <a:p>
            <a:r>
              <a:rPr lang="cs-CZ" dirty="0" smtClean="0"/>
              <a:t>Není dogma – ale to ani zákony.</a:t>
            </a:r>
          </a:p>
          <a:p>
            <a:endParaRPr lang="cs-CZ" dirty="0" smtClean="0"/>
          </a:p>
          <a:p>
            <a:r>
              <a:rPr lang="cs-CZ" dirty="0" smtClean="0"/>
              <a:t>Nemůže nahradit pedagogickou a výchovnou roli subjektů (zákony nic nezachrání).</a:t>
            </a:r>
            <a:endParaRPr lang="cs-CZ" dirty="0"/>
          </a:p>
        </p:txBody>
      </p:sp>
      <p:sp>
        <p:nvSpPr>
          <p:cNvPr id="4" name="Zástupný symbol pro zápatí 3"/>
          <p:cNvSpPr>
            <a:spLocks noGrp="1"/>
          </p:cNvSpPr>
          <p:nvPr>
            <p:ph type="ftr" sz="quarter" idx="11"/>
          </p:nvPr>
        </p:nvSpPr>
        <p:spPr/>
        <p:txBody>
          <a:bodyPr/>
          <a:lstStyle/>
          <a:p>
            <a:pPr>
              <a:defRPr/>
            </a:pPr>
            <a:endParaRPr lang="cs-CZ"/>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287 odst. 1 tr. zákoníku</a:t>
            </a:r>
            <a:endParaRPr lang="cs-CZ" dirty="0"/>
          </a:p>
        </p:txBody>
      </p:sp>
      <p:sp>
        <p:nvSpPr>
          <p:cNvPr id="3" name="Zástupný symbol pro obsah 2"/>
          <p:cNvSpPr>
            <a:spLocks noGrp="1"/>
          </p:cNvSpPr>
          <p:nvPr>
            <p:ph idx="1"/>
          </p:nvPr>
        </p:nvSpPr>
        <p:spPr/>
        <p:txBody>
          <a:bodyPr/>
          <a:lstStyle/>
          <a:p>
            <a:pPr algn="ctr">
              <a:buNone/>
            </a:pPr>
            <a:r>
              <a:rPr lang="cs-CZ" dirty="0" smtClean="0"/>
              <a:t>Šíření toxikomanie</a:t>
            </a:r>
          </a:p>
          <a:p>
            <a:pPr>
              <a:buNone/>
            </a:pPr>
            <a:r>
              <a:rPr lang="cs-CZ" dirty="0" smtClean="0"/>
              <a:t> </a:t>
            </a:r>
          </a:p>
          <a:p>
            <a:r>
              <a:rPr lang="cs-CZ" dirty="0" smtClean="0"/>
              <a:t>Kdo svádí jiného ke zneužívání jiné návykové látky než alkoholu nebo ho v tom podporuje anebo kdo zneužívání takové látky jinak podněcuje nebo šíří, bude potrestán odnětím svobody až na tři léta nebo zákazem činnosti.</a:t>
            </a:r>
          </a:p>
          <a:p>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287 odst. 2 a 3 tr. zákoníku</a:t>
            </a:r>
            <a:endParaRPr lang="cs-CZ" dirty="0"/>
          </a:p>
        </p:txBody>
      </p:sp>
      <p:sp>
        <p:nvSpPr>
          <p:cNvPr id="3" name="Zástupný symbol pro obsah 2"/>
          <p:cNvSpPr>
            <a:spLocks noGrp="1"/>
          </p:cNvSpPr>
          <p:nvPr>
            <p:ph idx="1"/>
          </p:nvPr>
        </p:nvSpPr>
        <p:spPr/>
        <p:txBody>
          <a:bodyPr/>
          <a:lstStyle/>
          <a:p>
            <a:r>
              <a:rPr lang="cs-CZ" sz="2600" dirty="0" smtClean="0"/>
              <a:t>Odnětím svobody na jeden rok až pět let nebo peněžitým trestem bude pachatel potrestán, spáchá-li čin uvedený v odstavci 1</a:t>
            </a:r>
          </a:p>
          <a:p>
            <a:pPr>
              <a:buNone/>
            </a:pPr>
            <a:r>
              <a:rPr lang="cs-CZ" sz="2600" dirty="0" smtClean="0"/>
              <a:t>	a) jako člen organizované skupiny,</a:t>
            </a:r>
          </a:p>
          <a:p>
            <a:pPr>
              <a:buNone/>
            </a:pPr>
            <a:r>
              <a:rPr lang="cs-CZ" sz="2600" dirty="0" smtClean="0"/>
              <a:t>	b) vůči dítěti, nebo</a:t>
            </a:r>
          </a:p>
          <a:p>
            <a:pPr>
              <a:buNone/>
            </a:pPr>
            <a:r>
              <a:rPr lang="cs-CZ" sz="2600" dirty="0" smtClean="0"/>
              <a:t>	c) tiskem, filmem, rozhlasem, televizí, veřejně přístupnou počítačovou sítí nebo jiným obdobně účinným způsobem.</a:t>
            </a:r>
          </a:p>
          <a:p>
            <a:r>
              <a:rPr lang="cs-CZ" sz="2600" dirty="0" smtClean="0"/>
              <a:t>Odnětím svobody na dvě léta až osm let bude pachatel potrestán, spáchá-li čin uvedený v odstavci 1 vůči dítěti mladšímu patnácti let.</a:t>
            </a:r>
          </a:p>
          <a:p>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Přestupek a trestný čin</a:t>
            </a:r>
            <a:endParaRPr lang="cs-CZ" dirty="0"/>
          </a:p>
        </p:txBody>
      </p:sp>
      <p:sp>
        <p:nvSpPr>
          <p:cNvPr id="3" name="Zástupný symbol pro obsah 2"/>
          <p:cNvSpPr>
            <a:spLocks noGrp="1"/>
          </p:cNvSpPr>
          <p:nvPr>
            <p:ph idx="1"/>
          </p:nvPr>
        </p:nvSpPr>
        <p:spPr/>
        <p:txBody>
          <a:bodyPr/>
          <a:lstStyle/>
          <a:p>
            <a:r>
              <a:rPr lang="cs-CZ" dirty="0" smtClean="0"/>
              <a:t>Množství, které je vodítkem mezi přestupkem a trestným činem.</a:t>
            </a:r>
          </a:p>
          <a:p>
            <a:r>
              <a:rPr lang="cs-CZ" dirty="0" smtClean="0"/>
              <a:t>NV č. 455/2009 Sb., kterým se pro účely trestního zákoníku stanoví, které rostliny nebo houby se považují za rostliny a houby obsahující omamnou nebo psychotropní látku a jaké je jejich množství větší než malé ve smyslu trestního zákoníku.</a:t>
            </a:r>
          </a:p>
          <a:p>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Hranice mezi přestupkem a tr. činem</a:t>
            </a:r>
            <a:endParaRPr lang="cs-CZ" dirty="0"/>
          </a:p>
        </p:txBody>
      </p:sp>
      <p:sp>
        <p:nvSpPr>
          <p:cNvPr id="3" name="Zástupný symbol pro obsah 2"/>
          <p:cNvSpPr>
            <a:spLocks noGrp="1"/>
          </p:cNvSpPr>
          <p:nvPr>
            <p:ph idx="1"/>
          </p:nvPr>
        </p:nvSpPr>
        <p:spPr/>
        <p:txBody>
          <a:bodyPr/>
          <a:lstStyle/>
          <a:p>
            <a:r>
              <a:rPr lang="cs-CZ" dirty="0" smtClean="0"/>
              <a:t>Je to právě ono množství, uvedené v nařízení vlády (byť zrušené).</a:t>
            </a:r>
          </a:p>
          <a:p>
            <a:r>
              <a:rPr lang="cs-CZ" dirty="0" smtClean="0"/>
              <a:t>Přestupek začíná na stopovém množství dané (konkrétní) látky a končí na hranici množství většího než malého.</a:t>
            </a:r>
          </a:p>
          <a:p>
            <a:r>
              <a:rPr lang="cs-CZ" u="sng" dirty="0" smtClean="0"/>
              <a:t>Příklad</a:t>
            </a:r>
            <a:r>
              <a:rPr lang="cs-CZ" dirty="0" smtClean="0"/>
              <a:t>: marihuana</a:t>
            </a:r>
          </a:p>
          <a:p>
            <a:pPr>
              <a:buNone/>
            </a:pPr>
            <a:r>
              <a:rPr lang="cs-CZ" dirty="0" smtClean="0"/>
              <a:t>	přestupek 0,000… až 15 g sušiny, trestný čin od 15 g sušiny</a:t>
            </a:r>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graphicFrame>
        <p:nvGraphicFramePr>
          <p:cNvPr id="7" name="Zástupný symbol pro obsah 6"/>
          <p:cNvGraphicFramePr>
            <a:graphicFrameLocks noGrp="1"/>
          </p:cNvGraphicFramePr>
          <p:nvPr>
            <p:ph idx="1"/>
          </p:nvPr>
        </p:nvGraphicFramePr>
        <p:xfrm>
          <a:off x="348916" y="1520408"/>
          <a:ext cx="8470230" cy="4218656"/>
        </p:xfrm>
        <a:graphic>
          <a:graphicData uri="http://schemas.openxmlformats.org/drawingml/2006/table">
            <a:tbl>
              <a:tblPr firstRow="1" bandRow="1">
                <a:tableStyleId>{5C22544A-7EE6-4342-B048-85BDC9FD1C3A}</a:tableStyleId>
              </a:tblPr>
              <a:tblGrid>
                <a:gridCol w="2823410"/>
                <a:gridCol w="2823410"/>
                <a:gridCol w="2823410"/>
              </a:tblGrid>
              <a:tr h="696658">
                <a:tc>
                  <a:txBody>
                    <a:bodyPr/>
                    <a:lstStyle/>
                    <a:p>
                      <a:r>
                        <a:rPr lang="cs-CZ" dirty="0" smtClean="0"/>
                        <a:t>Druh látky</a:t>
                      </a:r>
                      <a:endParaRPr lang="cs-CZ" dirty="0"/>
                    </a:p>
                  </a:txBody>
                  <a:tcPr/>
                </a:tc>
                <a:tc>
                  <a:txBody>
                    <a:bodyPr/>
                    <a:lstStyle/>
                    <a:p>
                      <a:r>
                        <a:rPr lang="cs-CZ" dirty="0" smtClean="0"/>
                        <a:t>Množství větší než malé</a:t>
                      </a:r>
                      <a:endParaRPr lang="cs-CZ" dirty="0"/>
                    </a:p>
                  </a:txBody>
                  <a:tcPr/>
                </a:tc>
                <a:tc>
                  <a:txBody>
                    <a:bodyPr/>
                    <a:lstStyle/>
                    <a:p>
                      <a:r>
                        <a:rPr lang="cs-CZ" dirty="0" smtClean="0"/>
                        <a:t>Kvalitativní hledisko</a:t>
                      </a:r>
                      <a:endParaRPr lang="cs-CZ" dirty="0"/>
                    </a:p>
                  </a:txBody>
                  <a:tcPr/>
                </a:tc>
              </a:tr>
              <a:tr h="403620">
                <a:tc>
                  <a:txBody>
                    <a:bodyPr/>
                    <a:lstStyle/>
                    <a:p>
                      <a:r>
                        <a:rPr lang="cs-CZ" dirty="0" err="1" smtClean="0"/>
                        <a:t>Metamfetamin</a:t>
                      </a:r>
                      <a:endParaRPr lang="cs-CZ" dirty="0"/>
                    </a:p>
                  </a:txBody>
                  <a:tcPr/>
                </a:tc>
                <a:tc>
                  <a:txBody>
                    <a:bodyPr/>
                    <a:lstStyle/>
                    <a:p>
                      <a:pPr algn="ctr"/>
                      <a:r>
                        <a:rPr lang="cs-CZ" dirty="0" smtClean="0"/>
                        <a:t>Více než 2g</a:t>
                      </a:r>
                      <a:endParaRPr lang="cs-CZ" dirty="0"/>
                    </a:p>
                  </a:txBody>
                  <a:tcPr/>
                </a:tc>
                <a:tc>
                  <a:txBody>
                    <a:bodyPr/>
                    <a:lstStyle/>
                    <a:p>
                      <a:pPr algn="ctr"/>
                      <a:r>
                        <a:rPr lang="cs-CZ" dirty="0" smtClean="0"/>
                        <a:t>0,6g</a:t>
                      </a:r>
                    </a:p>
                  </a:txBody>
                  <a:tcPr/>
                </a:tc>
              </a:tr>
              <a:tr h="403620">
                <a:tc>
                  <a:txBody>
                    <a:bodyPr/>
                    <a:lstStyle/>
                    <a:p>
                      <a:r>
                        <a:rPr lang="cs-CZ" dirty="0" smtClean="0"/>
                        <a:t>Heroin</a:t>
                      </a:r>
                      <a:endParaRPr lang="cs-CZ" dirty="0"/>
                    </a:p>
                  </a:txBody>
                  <a:tcPr/>
                </a:tc>
                <a:tc>
                  <a:txBody>
                    <a:bodyPr/>
                    <a:lstStyle/>
                    <a:p>
                      <a:pPr algn="ctr"/>
                      <a:r>
                        <a:rPr lang="cs-CZ" dirty="0" smtClean="0"/>
                        <a:t>Více než 1,5g</a:t>
                      </a:r>
                      <a:endParaRPr lang="cs-CZ" dirty="0"/>
                    </a:p>
                  </a:txBody>
                  <a:tcPr/>
                </a:tc>
                <a:tc>
                  <a:txBody>
                    <a:bodyPr/>
                    <a:lstStyle/>
                    <a:p>
                      <a:pPr algn="ctr"/>
                      <a:r>
                        <a:rPr lang="cs-CZ" dirty="0" smtClean="0"/>
                        <a:t>0,5g</a:t>
                      </a:r>
                    </a:p>
                  </a:txBody>
                  <a:tcPr/>
                </a:tc>
              </a:tr>
              <a:tr h="403620">
                <a:tc>
                  <a:txBody>
                    <a:bodyPr/>
                    <a:lstStyle/>
                    <a:p>
                      <a:r>
                        <a:rPr lang="cs-CZ" dirty="0" smtClean="0"/>
                        <a:t>Kokain</a:t>
                      </a:r>
                      <a:endParaRPr lang="cs-CZ" dirty="0"/>
                    </a:p>
                  </a:txBody>
                  <a:tcPr/>
                </a:tc>
                <a:tc>
                  <a:txBody>
                    <a:bodyPr/>
                    <a:lstStyle/>
                    <a:p>
                      <a:pPr algn="ctr"/>
                      <a:r>
                        <a:rPr lang="cs-CZ" dirty="0" smtClean="0"/>
                        <a:t>Více než 1g</a:t>
                      </a:r>
                      <a:endParaRPr lang="cs-CZ" dirty="0"/>
                    </a:p>
                  </a:txBody>
                  <a:tcPr/>
                </a:tc>
                <a:tc>
                  <a:txBody>
                    <a:bodyPr/>
                    <a:lstStyle/>
                    <a:p>
                      <a:pPr algn="ctr"/>
                      <a:r>
                        <a:rPr lang="cs-CZ" dirty="0" smtClean="0"/>
                        <a:t>0,54g</a:t>
                      </a:r>
                    </a:p>
                  </a:txBody>
                  <a:tcPr/>
                </a:tc>
              </a:tr>
              <a:tr h="403620">
                <a:tc>
                  <a:txBody>
                    <a:bodyPr/>
                    <a:lstStyle/>
                    <a:p>
                      <a:r>
                        <a:rPr lang="cs-CZ" dirty="0" smtClean="0"/>
                        <a:t>LSD</a:t>
                      </a:r>
                      <a:endParaRPr lang="cs-CZ" dirty="0"/>
                    </a:p>
                  </a:txBody>
                  <a:tcPr/>
                </a:tc>
                <a:tc>
                  <a:txBody>
                    <a:bodyPr/>
                    <a:lstStyle/>
                    <a:p>
                      <a:pPr algn="ctr"/>
                      <a:r>
                        <a:rPr lang="cs-CZ" dirty="0" smtClean="0"/>
                        <a:t>5 ks</a:t>
                      </a:r>
                      <a:endParaRPr lang="cs-CZ" dirty="0"/>
                    </a:p>
                  </a:txBody>
                  <a:tcPr/>
                </a:tc>
                <a:tc>
                  <a:txBody>
                    <a:bodyPr/>
                    <a:lstStyle/>
                    <a:p>
                      <a:pPr algn="ctr"/>
                      <a:r>
                        <a:rPr lang="cs-CZ" dirty="0" smtClean="0"/>
                        <a:t>0,000 134g</a:t>
                      </a:r>
                    </a:p>
                  </a:txBody>
                  <a:tcPr/>
                </a:tc>
              </a:tr>
              <a:tr h="403620">
                <a:tc>
                  <a:txBody>
                    <a:bodyPr/>
                    <a:lstStyle/>
                    <a:p>
                      <a:r>
                        <a:rPr lang="cs-CZ" dirty="0" smtClean="0"/>
                        <a:t>Extáze</a:t>
                      </a:r>
                      <a:endParaRPr lang="cs-CZ" dirty="0"/>
                    </a:p>
                  </a:txBody>
                  <a:tcPr/>
                </a:tc>
                <a:tc>
                  <a:txBody>
                    <a:bodyPr/>
                    <a:lstStyle/>
                    <a:p>
                      <a:pPr algn="ctr"/>
                      <a:r>
                        <a:rPr lang="cs-CZ" dirty="0" smtClean="0"/>
                        <a:t>4 </a:t>
                      </a:r>
                      <a:r>
                        <a:rPr lang="cs-CZ" dirty="0" err="1" smtClean="0"/>
                        <a:t>tbl</a:t>
                      </a:r>
                      <a:r>
                        <a:rPr lang="cs-CZ" dirty="0" smtClean="0"/>
                        <a:t>.</a:t>
                      </a:r>
                      <a:endParaRPr lang="cs-CZ" dirty="0"/>
                    </a:p>
                  </a:txBody>
                  <a:tcPr/>
                </a:tc>
                <a:tc>
                  <a:txBody>
                    <a:bodyPr/>
                    <a:lstStyle/>
                    <a:p>
                      <a:pPr algn="ctr"/>
                      <a:r>
                        <a:rPr lang="cs-CZ" dirty="0" smtClean="0"/>
                        <a:t>0,03</a:t>
                      </a:r>
                    </a:p>
                  </a:txBody>
                  <a:tcPr/>
                </a:tc>
              </a:tr>
              <a:tr h="403620">
                <a:tc>
                  <a:txBody>
                    <a:bodyPr/>
                    <a:lstStyle/>
                    <a:p>
                      <a:r>
                        <a:rPr lang="cs-CZ" dirty="0" smtClean="0"/>
                        <a:t>Lysohlávky</a:t>
                      </a:r>
                      <a:endParaRPr lang="cs-CZ" dirty="0"/>
                    </a:p>
                  </a:txBody>
                  <a:tcPr/>
                </a:tc>
                <a:tc>
                  <a:txBody>
                    <a:bodyPr/>
                    <a:lstStyle/>
                    <a:p>
                      <a:pPr algn="ctr"/>
                      <a:r>
                        <a:rPr lang="cs-CZ" dirty="0" smtClean="0"/>
                        <a:t>Více než 40 plodnic</a:t>
                      </a:r>
                      <a:endParaRPr lang="cs-CZ" dirty="0"/>
                    </a:p>
                  </a:txBody>
                  <a:tcPr/>
                </a:tc>
                <a:tc>
                  <a:txBody>
                    <a:bodyPr/>
                    <a:lstStyle/>
                    <a:p>
                      <a:pPr algn="ctr"/>
                      <a:r>
                        <a:rPr lang="cs-CZ" dirty="0" smtClean="0"/>
                        <a:t>0,05</a:t>
                      </a:r>
                    </a:p>
                  </a:txBody>
                  <a:tcPr/>
                </a:tc>
              </a:tr>
              <a:tr h="403620">
                <a:tc>
                  <a:txBody>
                    <a:bodyPr/>
                    <a:lstStyle/>
                    <a:p>
                      <a:r>
                        <a:rPr lang="cs-CZ" dirty="0" smtClean="0"/>
                        <a:t>Hašiš</a:t>
                      </a:r>
                      <a:endParaRPr lang="cs-CZ" dirty="0"/>
                    </a:p>
                  </a:txBody>
                  <a:tcPr/>
                </a:tc>
                <a:tc>
                  <a:txBody>
                    <a:bodyPr/>
                    <a:lstStyle/>
                    <a:p>
                      <a:pPr algn="ctr"/>
                      <a:r>
                        <a:rPr lang="cs-CZ" dirty="0" smtClean="0"/>
                        <a:t>Více než 5g</a:t>
                      </a:r>
                      <a:endParaRPr lang="cs-CZ" dirty="0"/>
                    </a:p>
                  </a:txBody>
                  <a:tcPr/>
                </a:tc>
                <a:tc>
                  <a:txBody>
                    <a:bodyPr/>
                    <a:lstStyle/>
                    <a:p>
                      <a:pPr algn="ctr"/>
                      <a:r>
                        <a:rPr lang="cs-CZ" dirty="0" smtClean="0"/>
                        <a:t>1 THC</a:t>
                      </a:r>
                    </a:p>
                  </a:txBody>
                  <a:tcPr/>
                </a:tc>
              </a:tr>
              <a:tr h="696658">
                <a:tc>
                  <a:txBody>
                    <a:bodyPr/>
                    <a:lstStyle/>
                    <a:p>
                      <a:r>
                        <a:rPr lang="cs-CZ" dirty="0" smtClean="0"/>
                        <a:t>Marihuana </a:t>
                      </a:r>
                      <a:endParaRPr lang="cs-CZ" dirty="0"/>
                    </a:p>
                  </a:txBody>
                  <a:tcPr/>
                </a:tc>
                <a:tc>
                  <a:txBody>
                    <a:bodyPr/>
                    <a:lstStyle/>
                    <a:p>
                      <a:pPr algn="ctr"/>
                      <a:r>
                        <a:rPr lang="cs-CZ" dirty="0" smtClean="0"/>
                        <a:t>Více než 15g sušiny/</a:t>
                      </a:r>
                    </a:p>
                    <a:p>
                      <a:pPr algn="ctr"/>
                      <a:r>
                        <a:rPr lang="cs-CZ" dirty="0" smtClean="0"/>
                        <a:t>Více než 5 rostlin</a:t>
                      </a:r>
                      <a:endParaRPr lang="cs-CZ" dirty="0"/>
                    </a:p>
                  </a:txBody>
                  <a:tcPr/>
                </a:tc>
                <a:tc>
                  <a:txBody>
                    <a:bodyPr/>
                    <a:lstStyle/>
                    <a:p>
                      <a:pPr algn="ctr"/>
                      <a:r>
                        <a:rPr lang="cs-CZ" dirty="0" smtClean="0"/>
                        <a:t>1,5 THC</a:t>
                      </a:r>
                    </a:p>
                  </a:txBody>
                  <a:tcPr/>
                </a:tc>
              </a:tr>
            </a:tbl>
          </a:graphicData>
        </a:graphic>
      </p:graphicFrame>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Další protiprávní jednání</a:t>
            </a:r>
            <a:endParaRPr lang="cs-CZ" dirty="0"/>
          </a:p>
        </p:txBody>
      </p:sp>
      <p:sp>
        <p:nvSpPr>
          <p:cNvPr id="3" name="Zástupný symbol pro obsah 2"/>
          <p:cNvSpPr>
            <a:spLocks noGrp="1"/>
          </p:cNvSpPr>
          <p:nvPr>
            <p:ph idx="1"/>
          </p:nvPr>
        </p:nvSpPr>
        <p:spPr/>
        <p:txBody>
          <a:bodyPr/>
          <a:lstStyle/>
          <a:p>
            <a:r>
              <a:rPr lang="cs-CZ" dirty="0" smtClean="0"/>
              <a:t>§ 47 přestupky proti veřejnému pořádku</a:t>
            </a:r>
          </a:p>
          <a:p>
            <a:r>
              <a:rPr lang="cs-CZ" dirty="0" smtClean="0"/>
              <a:t>§ 49 přestupky proti občanskému soužití</a:t>
            </a:r>
          </a:p>
          <a:p>
            <a:r>
              <a:rPr lang="cs-CZ" dirty="0" smtClean="0"/>
              <a:t>§ 50 přestupky proti majetku</a:t>
            </a:r>
          </a:p>
          <a:p>
            <a:endParaRPr lang="cs-CZ" dirty="0" smtClean="0"/>
          </a:p>
          <a:p>
            <a:r>
              <a:rPr lang="cs-CZ" u="sng" dirty="0" smtClean="0"/>
              <a:t>Sankce</a:t>
            </a:r>
            <a:r>
              <a:rPr lang="cs-CZ" dirty="0" smtClean="0"/>
              <a:t>: </a:t>
            </a:r>
          </a:p>
          <a:p>
            <a:pPr>
              <a:buFontTx/>
              <a:buChar char="-"/>
            </a:pPr>
            <a:r>
              <a:rPr lang="cs-CZ" dirty="0" smtClean="0"/>
              <a:t>napomenutí</a:t>
            </a:r>
          </a:p>
          <a:p>
            <a:pPr>
              <a:buFontTx/>
              <a:buChar char="-"/>
            </a:pPr>
            <a:r>
              <a:rPr lang="cs-CZ" dirty="0" smtClean="0"/>
              <a:t>pokuta</a:t>
            </a:r>
          </a:p>
          <a:p>
            <a:pPr>
              <a:buFontTx/>
              <a:buChar char="-"/>
            </a:pPr>
            <a:r>
              <a:rPr lang="cs-CZ" dirty="0" smtClean="0"/>
              <a:t>zákaz činnosti, propadnutí věci.</a:t>
            </a:r>
          </a:p>
          <a:p>
            <a:pPr>
              <a:buFontTx/>
              <a:buChar char="-"/>
            </a:pPr>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Násilná trestná činnost</a:t>
            </a:r>
            <a:endParaRPr lang="cs-CZ" dirty="0"/>
          </a:p>
        </p:txBody>
      </p:sp>
      <p:sp>
        <p:nvSpPr>
          <p:cNvPr id="3" name="Zástupný symbol pro obsah 2"/>
          <p:cNvSpPr>
            <a:spLocks noGrp="1"/>
          </p:cNvSpPr>
          <p:nvPr>
            <p:ph idx="1"/>
          </p:nvPr>
        </p:nvSpPr>
        <p:spPr/>
        <p:txBody>
          <a:bodyPr/>
          <a:lstStyle/>
          <a:p>
            <a:pPr>
              <a:lnSpc>
                <a:spcPct val="150000"/>
              </a:lnSpc>
            </a:pPr>
            <a:r>
              <a:rPr lang="cs-CZ" dirty="0" smtClean="0"/>
              <a:t>§ 140 vražda</a:t>
            </a:r>
          </a:p>
          <a:p>
            <a:pPr>
              <a:lnSpc>
                <a:spcPct val="150000"/>
              </a:lnSpc>
            </a:pPr>
            <a:r>
              <a:rPr lang="cs-CZ" dirty="0" smtClean="0"/>
              <a:t>§ 141 zabití </a:t>
            </a:r>
          </a:p>
          <a:p>
            <a:pPr>
              <a:lnSpc>
                <a:spcPct val="150000"/>
              </a:lnSpc>
            </a:pPr>
            <a:r>
              <a:rPr lang="cs-CZ" dirty="0" smtClean="0"/>
              <a:t>§ 145 a násl. – ublížení na zdraví</a:t>
            </a:r>
          </a:p>
          <a:p>
            <a:pPr>
              <a:lnSpc>
                <a:spcPct val="150000"/>
              </a:lnSpc>
            </a:pPr>
            <a:r>
              <a:rPr lang="cs-CZ" dirty="0" smtClean="0"/>
              <a:t>§ 171 omezování osobní svobody</a:t>
            </a:r>
          </a:p>
          <a:p>
            <a:pPr>
              <a:lnSpc>
                <a:spcPct val="150000"/>
              </a:lnSpc>
            </a:pPr>
            <a:r>
              <a:rPr lang="cs-CZ" dirty="0" smtClean="0"/>
              <a:t>§ 173 loupež</a:t>
            </a:r>
          </a:p>
          <a:p>
            <a:pPr>
              <a:lnSpc>
                <a:spcPct val="150000"/>
              </a:lnSpc>
            </a:pPr>
            <a:r>
              <a:rPr lang="cs-CZ" dirty="0" smtClean="0"/>
              <a:t>§ 175 vydírání</a:t>
            </a:r>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Sexuální trestné činy</a:t>
            </a:r>
            <a:endParaRPr lang="cs-CZ" dirty="0"/>
          </a:p>
        </p:txBody>
      </p:sp>
      <p:sp>
        <p:nvSpPr>
          <p:cNvPr id="3" name="Zástupný symbol pro obsah 2"/>
          <p:cNvSpPr>
            <a:spLocks noGrp="1"/>
          </p:cNvSpPr>
          <p:nvPr>
            <p:ph idx="1"/>
          </p:nvPr>
        </p:nvSpPr>
        <p:spPr/>
        <p:txBody>
          <a:bodyPr/>
          <a:lstStyle/>
          <a:p>
            <a:pPr>
              <a:lnSpc>
                <a:spcPct val="150000"/>
              </a:lnSpc>
            </a:pPr>
            <a:r>
              <a:rPr lang="cs-CZ" dirty="0" smtClean="0"/>
              <a:t>§ 155 ohrožení pohlavní nemocí</a:t>
            </a:r>
          </a:p>
          <a:p>
            <a:pPr>
              <a:lnSpc>
                <a:spcPct val="150000"/>
              </a:lnSpc>
            </a:pPr>
            <a:r>
              <a:rPr lang="cs-CZ" dirty="0" smtClean="0"/>
              <a:t>§ 185 znásilnění</a:t>
            </a:r>
          </a:p>
          <a:p>
            <a:pPr>
              <a:lnSpc>
                <a:spcPct val="150000"/>
              </a:lnSpc>
            </a:pPr>
            <a:r>
              <a:rPr lang="cs-CZ" dirty="0" smtClean="0"/>
              <a:t>§ 186 sexuální nátlak</a:t>
            </a:r>
          </a:p>
          <a:p>
            <a:pPr>
              <a:lnSpc>
                <a:spcPct val="150000"/>
              </a:lnSpc>
            </a:pPr>
            <a:r>
              <a:rPr lang="cs-CZ" dirty="0" smtClean="0"/>
              <a:t>§ 187 pohlavní zneužití</a:t>
            </a:r>
          </a:p>
          <a:p>
            <a:pPr>
              <a:lnSpc>
                <a:spcPct val="150000"/>
              </a:lnSpc>
            </a:pPr>
            <a:r>
              <a:rPr lang="cs-CZ" dirty="0" smtClean="0"/>
              <a:t>§ 188 soulož mezi příbuznými</a:t>
            </a:r>
          </a:p>
          <a:p>
            <a:pPr>
              <a:lnSpc>
                <a:spcPct val="150000"/>
              </a:lnSpc>
            </a:pPr>
            <a:r>
              <a:rPr lang="cs-CZ" dirty="0" smtClean="0"/>
              <a:t>§ 203 beztrestnost dítěte</a:t>
            </a:r>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Majetková kriminalita</a:t>
            </a:r>
            <a:endParaRPr lang="cs-CZ" dirty="0"/>
          </a:p>
        </p:txBody>
      </p:sp>
      <p:sp>
        <p:nvSpPr>
          <p:cNvPr id="3" name="Zástupný symbol pro obsah 2"/>
          <p:cNvSpPr>
            <a:spLocks noGrp="1"/>
          </p:cNvSpPr>
          <p:nvPr>
            <p:ph idx="1"/>
          </p:nvPr>
        </p:nvSpPr>
        <p:spPr/>
        <p:txBody>
          <a:bodyPr/>
          <a:lstStyle/>
          <a:p>
            <a:r>
              <a:rPr lang="cs-CZ" dirty="0" smtClean="0"/>
              <a:t>§ 205 krádež</a:t>
            </a:r>
          </a:p>
          <a:p>
            <a:endParaRPr lang="cs-CZ" dirty="0" smtClean="0"/>
          </a:p>
          <a:p>
            <a:r>
              <a:rPr lang="cs-CZ" dirty="0" smtClean="0"/>
              <a:t>§ 207 neoprávněné užívání cizí věci</a:t>
            </a:r>
          </a:p>
          <a:p>
            <a:endParaRPr lang="cs-CZ" dirty="0" smtClean="0"/>
          </a:p>
          <a:p>
            <a:r>
              <a:rPr lang="cs-CZ" dirty="0" smtClean="0"/>
              <a:t>§ 228 poškození cizí věci</a:t>
            </a:r>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Jiné trestné činy	</a:t>
            </a:r>
            <a:endParaRPr lang="cs-CZ" dirty="0"/>
          </a:p>
        </p:txBody>
      </p:sp>
      <p:sp>
        <p:nvSpPr>
          <p:cNvPr id="3" name="Zástupný symbol pro obsah 2"/>
          <p:cNvSpPr>
            <a:spLocks noGrp="1"/>
          </p:cNvSpPr>
          <p:nvPr>
            <p:ph idx="1"/>
          </p:nvPr>
        </p:nvSpPr>
        <p:spPr/>
        <p:txBody>
          <a:bodyPr/>
          <a:lstStyle/>
          <a:p>
            <a:pPr>
              <a:lnSpc>
                <a:spcPct val="150000"/>
              </a:lnSpc>
            </a:pPr>
            <a:r>
              <a:rPr lang="cs-CZ" dirty="0" smtClean="0"/>
              <a:t>§ 272 obecné ohrožení (i nedbalost)</a:t>
            </a:r>
          </a:p>
          <a:p>
            <a:pPr>
              <a:lnSpc>
                <a:spcPct val="150000"/>
              </a:lnSpc>
            </a:pPr>
            <a:r>
              <a:rPr lang="cs-CZ" dirty="0" smtClean="0"/>
              <a:t>§ 302 týrání zvířat</a:t>
            </a:r>
          </a:p>
          <a:p>
            <a:pPr>
              <a:lnSpc>
                <a:spcPct val="150000"/>
              </a:lnSpc>
            </a:pPr>
            <a:r>
              <a:rPr lang="cs-CZ" dirty="0" smtClean="0"/>
              <a:t>§ 353 nebezpečné vyhrožování</a:t>
            </a:r>
          </a:p>
          <a:p>
            <a:pPr>
              <a:lnSpc>
                <a:spcPct val="150000"/>
              </a:lnSpc>
            </a:pPr>
            <a:r>
              <a:rPr lang="cs-CZ" dirty="0" smtClean="0"/>
              <a:t>§ 354 nebezpečné pronásledování</a:t>
            </a:r>
          </a:p>
          <a:p>
            <a:pPr>
              <a:lnSpc>
                <a:spcPct val="150000"/>
              </a:lnSpc>
            </a:pPr>
            <a:r>
              <a:rPr lang="cs-CZ" dirty="0" smtClean="0"/>
              <a:t>§ 357 šíření poplašné zprávy</a:t>
            </a:r>
          </a:p>
          <a:p>
            <a:pPr>
              <a:lnSpc>
                <a:spcPct val="150000"/>
              </a:lnSpc>
            </a:pPr>
            <a:r>
              <a:rPr lang="cs-CZ" dirty="0" smtClean="0"/>
              <a:t>§ 359 hanobení lidských ostatků</a:t>
            </a:r>
          </a:p>
          <a:p>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Právo v životě</a:t>
            </a:r>
            <a:endParaRPr lang="cs-CZ" dirty="0"/>
          </a:p>
        </p:txBody>
      </p:sp>
      <p:pic>
        <p:nvPicPr>
          <p:cNvPr id="5" name="Zástupný symbol pro obsah 4" descr="pravo-na-rozvod-aneb-zkusit-se-ma-vsechno.jpg"/>
          <p:cNvPicPr>
            <a:picLocks noGrp="1" noChangeAspect="1"/>
          </p:cNvPicPr>
          <p:nvPr>
            <p:ph idx="1"/>
          </p:nvPr>
        </p:nvPicPr>
        <p:blipFill>
          <a:blip r:embed="rId2" cstate="print"/>
          <a:stretch>
            <a:fillRect/>
          </a:stretch>
        </p:blipFill>
        <p:spPr>
          <a:xfrm>
            <a:off x="2052637" y="2186781"/>
            <a:ext cx="5038725" cy="3352800"/>
          </a:xfrm>
        </p:spPr>
      </p:pic>
      <p:sp>
        <p:nvSpPr>
          <p:cNvPr id="4" name="Zástupný symbol pro zápatí 3"/>
          <p:cNvSpPr>
            <a:spLocks noGrp="1"/>
          </p:cNvSpPr>
          <p:nvPr>
            <p:ph type="ftr" sz="quarter" idx="11"/>
          </p:nvPr>
        </p:nvSpPr>
        <p:spPr/>
        <p:txBody>
          <a:bodyPr/>
          <a:lstStyle/>
          <a:p>
            <a:pPr>
              <a:defRPr/>
            </a:pPr>
            <a:endParaRPr lang="cs-CZ"/>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algn="ctr"/>
            <a:endParaRPr lang="cs-CZ" dirty="0" smtClean="0"/>
          </a:p>
          <a:p>
            <a:pPr algn="ctr"/>
            <a:endParaRPr lang="cs-CZ" dirty="0" smtClean="0"/>
          </a:p>
          <a:p>
            <a:pPr algn="ctr"/>
            <a:endParaRPr lang="cs-CZ" dirty="0" smtClean="0"/>
          </a:p>
          <a:p>
            <a:pPr algn="ctr">
              <a:buNone/>
            </a:pPr>
            <a:r>
              <a:rPr lang="cs-CZ" sz="7200" dirty="0" smtClean="0"/>
              <a:t>TESTOVÁNÍ</a:t>
            </a:r>
            <a:endParaRPr lang="cs-CZ" sz="7200" dirty="0"/>
          </a:p>
        </p:txBody>
      </p:sp>
      <p:sp>
        <p:nvSpPr>
          <p:cNvPr id="4" name="Zástupný symbol pro zápatí 3"/>
          <p:cNvSpPr>
            <a:spLocks noGrp="1"/>
          </p:cNvSpPr>
          <p:nvPr>
            <p:ph type="ftr" sz="quarter" idx="11"/>
          </p:nvPr>
        </p:nvSpPr>
        <p:spPr/>
        <p:txBody>
          <a:bodyPr/>
          <a:lstStyle/>
          <a:p>
            <a:pPr>
              <a:defRPr/>
            </a:pPr>
            <a:endParaRPr lang="cs-CZ"/>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Obsah prezentace</a:t>
            </a:r>
            <a:endParaRPr lang="cs-CZ" dirty="0"/>
          </a:p>
        </p:txBody>
      </p:sp>
      <p:sp>
        <p:nvSpPr>
          <p:cNvPr id="3" name="Zástupný symbol pro obsah 2"/>
          <p:cNvSpPr>
            <a:spLocks noGrp="1"/>
          </p:cNvSpPr>
          <p:nvPr>
            <p:ph idx="1"/>
          </p:nvPr>
        </p:nvSpPr>
        <p:spPr/>
        <p:txBody>
          <a:bodyPr/>
          <a:lstStyle/>
          <a:p>
            <a:pPr>
              <a:lnSpc>
                <a:spcPct val="150000"/>
              </a:lnSpc>
            </a:pPr>
            <a:r>
              <a:rPr lang="cs-CZ" dirty="0" smtClean="0"/>
              <a:t>Legislativa v oblasti návykových látek – testování.</a:t>
            </a:r>
          </a:p>
          <a:p>
            <a:pPr>
              <a:lnSpc>
                <a:spcPct val="150000"/>
              </a:lnSpc>
            </a:pPr>
            <a:r>
              <a:rPr lang="cs-CZ" dirty="0" smtClean="0"/>
              <a:t>Výklad hlavních pojmů – názvosloví.</a:t>
            </a:r>
          </a:p>
          <a:p>
            <a:pPr>
              <a:lnSpc>
                <a:spcPct val="150000"/>
              </a:lnSpc>
            </a:pPr>
            <a:r>
              <a:rPr lang="cs-CZ" dirty="0" smtClean="0"/>
              <a:t>Proces testování a jeho rizika.</a:t>
            </a:r>
          </a:p>
          <a:p>
            <a:pPr>
              <a:lnSpc>
                <a:spcPct val="150000"/>
              </a:lnSpc>
            </a:pPr>
            <a:r>
              <a:rPr lang="cs-CZ" dirty="0" smtClean="0"/>
              <a:t>Odkazy na související literaturu.</a:t>
            </a:r>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p:txBody>
          <a:bodyPr/>
          <a:lstStyle/>
          <a:p>
            <a:r>
              <a:rPr lang="cs-CZ" smtClean="0"/>
              <a:t>Úvod</a:t>
            </a:r>
          </a:p>
        </p:txBody>
      </p:sp>
      <p:sp>
        <p:nvSpPr>
          <p:cNvPr id="6147" name="Zástupný symbol pro obsah 2"/>
          <p:cNvSpPr>
            <a:spLocks noGrp="1"/>
          </p:cNvSpPr>
          <p:nvPr>
            <p:ph idx="1"/>
          </p:nvPr>
        </p:nvSpPr>
        <p:spPr/>
        <p:txBody>
          <a:bodyPr/>
          <a:lstStyle/>
          <a:p>
            <a:r>
              <a:rPr lang="cs-CZ" dirty="0" smtClean="0"/>
              <a:t>Složitost a </a:t>
            </a:r>
            <a:r>
              <a:rPr lang="cs-CZ" dirty="0" err="1" smtClean="0"/>
              <a:t>multidisciplinarita</a:t>
            </a:r>
            <a:r>
              <a:rPr lang="cs-CZ" dirty="0" smtClean="0"/>
              <a:t> procesu a úkonu testování – pedagogika, sociální přístup, psychologie, právo, metodika, zdravotnictví, morálka, etika, …</a:t>
            </a:r>
          </a:p>
          <a:p>
            <a:endParaRPr lang="cs-CZ" dirty="0" smtClean="0"/>
          </a:p>
          <a:p>
            <a:r>
              <a:rPr lang="cs-CZ" dirty="0" smtClean="0"/>
              <a:t>Proč nelze ztotožňovat s právním vztahem: řidič – policista / zaměstnanec – zaměstnavatel / </a:t>
            </a:r>
            <a:r>
              <a:rPr lang="cs-CZ" smtClean="0"/>
              <a:t>či jinými?</a:t>
            </a:r>
            <a:endParaRPr lang="cs-CZ" dirty="0" smtClean="0"/>
          </a:p>
        </p:txBody>
      </p:sp>
      <p:sp>
        <p:nvSpPr>
          <p:cNvPr id="6150" name="Zástupný symbol pro zápatí 5"/>
          <p:cNvSpPr>
            <a:spLocks noGrp="1"/>
          </p:cNvSpPr>
          <p:nvPr>
            <p:ph type="ftr" sz="quarter" idx="11"/>
          </p:nvPr>
        </p:nvSpPr>
        <p:spPr>
          <a:noFill/>
        </p:spPr>
        <p:txBody>
          <a:bodyPr/>
          <a:lstStyle/>
          <a:p>
            <a:endParaRPr lang="cs-CZ" smtClean="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lstStyle/>
          <a:p>
            <a:r>
              <a:rPr lang="cs-CZ" smtClean="0"/>
              <a:t>Složitost právního vztahu</a:t>
            </a:r>
          </a:p>
        </p:txBody>
      </p:sp>
      <p:sp>
        <p:nvSpPr>
          <p:cNvPr id="7171" name="Zástupný symbol pro obsah 2"/>
          <p:cNvSpPr>
            <a:spLocks noGrp="1"/>
          </p:cNvSpPr>
          <p:nvPr>
            <p:ph idx="1"/>
          </p:nvPr>
        </p:nvSpPr>
        <p:spPr/>
        <p:txBody>
          <a:bodyPr/>
          <a:lstStyle/>
          <a:p>
            <a:endParaRPr lang="cs-CZ" dirty="0" smtClean="0"/>
          </a:p>
          <a:p>
            <a:r>
              <a:rPr lang="cs-CZ" dirty="0" smtClean="0"/>
              <a:t>Veřejnoprávní a soukromoprávní vztahy.</a:t>
            </a:r>
          </a:p>
          <a:p>
            <a:endParaRPr lang="cs-CZ" dirty="0" smtClean="0"/>
          </a:p>
          <a:p>
            <a:r>
              <a:rPr lang="cs-CZ" dirty="0" smtClean="0"/>
              <a:t>Neexistence doplňujících legislativních nástrojů.</a:t>
            </a:r>
          </a:p>
          <a:p>
            <a:endParaRPr lang="cs-CZ" dirty="0" smtClean="0"/>
          </a:p>
          <a:p>
            <a:r>
              <a:rPr lang="cs-CZ" dirty="0" smtClean="0"/>
              <a:t>Různost dvou elementárních postojů.</a:t>
            </a:r>
          </a:p>
        </p:txBody>
      </p:sp>
      <p:sp>
        <p:nvSpPr>
          <p:cNvPr id="7174" name="Zástupný symbol pro zápatí 5"/>
          <p:cNvSpPr>
            <a:spLocks noGrp="1"/>
          </p:cNvSpPr>
          <p:nvPr>
            <p:ph type="ftr" sz="quarter" idx="11"/>
          </p:nvPr>
        </p:nvSpPr>
        <p:spPr>
          <a:noFill/>
        </p:spPr>
        <p:txBody>
          <a:bodyPr/>
          <a:lstStyle/>
          <a:p>
            <a:endParaRPr lang="cs-CZ"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r>
              <a:rPr lang="cs-CZ" smtClean="0"/>
              <a:t>Postoj č. I.</a:t>
            </a:r>
          </a:p>
        </p:txBody>
      </p:sp>
      <p:sp>
        <p:nvSpPr>
          <p:cNvPr id="9219" name="Zástupný symbol pro obsah 2"/>
          <p:cNvSpPr>
            <a:spLocks noGrp="1"/>
          </p:cNvSpPr>
          <p:nvPr>
            <p:ph idx="1"/>
          </p:nvPr>
        </p:nvSpPr>
        <p:spPr/>
        <p:txBody>
          <a:bodyPr/>
          <a:lstStyle/>
          <a:p>
            <a:r>
              <a:rPr lang="cs-CZ" smtClean="0"/>
              <a:t>Podpora testování: zakotvení do školního řádu. </a:t>
            </a:r>
          </a:p>
          <a:p>
            <a:r>
              <a:rPr lang="cs-CZ" smtClean="0"/>
              <a:t>Argument: právo na to, aby děti vyrůstaly v bezdrogové škole, aby byly vychovávány k úctě k právu a ctily (dodržovaly) jej (drogy jsou nelegální), a aby rodiče plnily svoji rodičovskou (zákonnou) povinnost, týkající se řádné výchovy svých dětí. </a:t>
            </a:r>
          </a:p>
          <a:p>
            <a:endParaRPr lang="cs-CZ" smtClean="0"/>
          </a:p>
        </p:txBody>
      </p:sp>
      <p:sp>
        <p:nvSpPr>
          <p:cNvPr id="9222" name="Zástupný symbol pro zápatí 5"/>
          <p:cNvSpPr>
            <a:spLocks noGrp="1"/>
          </p:cNvSpPr>
          <p:nvPr>
            <p:ph type="ftr" sz="quarter" idx="11"/>
          </p:nvPr>
        </p:nvSpPr>
        <p:spPr>
          <a:noFill/>
        </p:spPr>
        <p:txBody>
          <a:bodyPr/>
          <a:lstStyle/>
          <a:p>
            <a:endParaRPr lang="cs-CZ" smtClean="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lstStyle/>
          <a:p>
            <a:r>
              <a:rPr lang="cs-CZ" smtClean="0"/>
              <a:t>Postoj č. II.</a:t>
            </a:r>
          </a:p>
        </p:txBody>
      </p:sp>
      <p:sp>
        <p:nvSpPr>
          <p:cNvPr id="10243" name="Zástupný symbol pro obsah 2"/>
          <p:cNvSpPr>
            <a:spLocks noGrp="1"/>
          </p:cNvSpPr>
          <p:nvPr>
            <p:ph idx="1"/>
          </p:nvPr>
        </p:nvSpPr>
        <p:spPr/>
        <p:txBody>
          <a:bodyPr/>
          <a:lstStyle/>
          <a:p>
            <a:endParaRPr lang="cs-CZ" smtClean="0"/>
          </a:p>
          <a:p>
            <a:r>
              <a:rPr lang="cs-CZ" smtClean="0"/>
              <a:t>Odmítání možnosti testování.</a:t>
            </a:r>
          </a:p>
          <a:p>
            <a:endParaRPr lang="cs-CZ" smtClean="0"/>
          </a:p>
          <a:p>
            <a:r>
              <a:rPr lang="cs-CZ" smtClean="0"/>
              <a:t>Riziko stigmatizace dítěte a neoprávněným zásahem do jeho práv a integrity.</a:t>
            </a:r>
          </a:p>
          <a:p>
            <a:endParaRPr lang="cs-CZ" smtClean="0"/>
          </a:p>
        </p:txBody>
      </p:sp>
      <p:sp>
        <p:nvSpPr>
          <p:cNvPr id="10246" name="Zástupný symbol pro zápatí 5"/>
          <p:cNvSpPr>
            <a:spLocks noGrp="1"/>
          </p:cNvSpPr>
          <p:nvPr>
            <p:ph type="ftr" sz="quarter" idx="11"/>
          </p:nvPr>
        </p:nvSpPr>
        <p:spPr>
          <a:noFill/>
        </p:spPr>
        <p:txBody>
          <a:bodyPr/>
          <a:lstStyle/>
          <a:p>
            <a:endParaRPr lang="cs-CZ"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r>
              <a:rPr lang="cs-CZ" dirty="0" smtClean="0"/>
              <a:t>Proč metodika?</a:t>
            </a:r>
          </a:p>
        </p:txBody>
      </p:sp>
      <p:sp>
        <p:nvSpPr>
          <p:cNvPr id="11267" name="Zástupný symbol pro obsah 2"/>
          <p:cNvSpPr>
            <a:spLocks noGrp="1"/>
          </p:cNvSpPr>
          <p:nvPr>
            <p:ph idx="1"/>
          </p:nvPr>
        </p:nvSpPr>
        <p:spPr/>
        <p:txBody>
          <a:bodyPr/>
          <a:lstStyle/>
          <a:p>
            <a:r>
              <a:rPr lang="cs-CZ" dirty="0" smtClean="0"/>
              <a:t>Mezinárodní/národní legislativa neposkytuje jasné vodítko a názor, neboť je v této oblasti vágní, resp. neurčitá (problematikou testování se nezabývá), je tedy nutné vycházet z obecných deklarací mezinárodních úmluv a zákona.</a:t>
            </a:r>
          </a:p>
          <a:p>
            <a:r>
              <a:rPr lang="cs-CZ" dirty="0" smtClean="0"/>
              <a:t>Objektivita úkonu.</a:t>
            </a:r>
          </a:p>
          <a:p>
            <a:r>
              <a:rPr lang="cs-CZ" dirty="0" smtClean="0"/>
              <a:t>Ochrana oprávněných zájmů – </a:t>
            </a:r>
            <a:r>
              <a:rPr lang="cs-CZ" dirty="0" smtClean="0">
                <a:solidFill>
                  <a:srgbClr val="FF0000"/>
                </a:solidFill>
              </a:rPr>
              <a:t>práva a povinnosti</a:t>
            </a:r>
            <a:r>
              <a:rPr lang="cs-CZ" dirty="0" smtClean="0"/>
              <a:t>.</a:t>
            </a:r>
          </a:p>
          <a:p>
            <a:endParaRPr lang="cs-CZ" dirty="0" smtClean="0"/>
          </a:p>
        </p:txBody>
      </p:sp>
      <p:sp>
        <p:nvSpPr>
          <p:cNvPr id="11270" name="Zástupný symbol pro zápatí 5"/>
          <p:cNvSpPr>
            <a:spLocks noGrp="1"/>
          </p:cNvSpPr>
          <p:nvPr>
            <p:ph type="ftr" sz="quarter" idx="11"/>
          </p:nvPr>
        </p:nvSpPr>
        <p:spPr>
          <a:noFill/>
        </p:spPr>
        <p:txBody>
          <a:bodyPr/>
          <a:lstStyle/>
          <a:p>
            <a:endParaRPr lang="cs-CZ" smtClean="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r>
              <a:rPr lang="cs-CZ" dirty="0" smtClean="0"/>
              <a:t>Legislativa I.</a:t>
            </a:r>
          </a:p>
        </p:txBody>
      </p:sp>
      <p:sp>
        <p:nvSpPr>
          <p:cNvPr id="12291" name="Zástupný symbol pro obsah 2"/>
          <p:cNvSpPr>
            <a:spLocks noGrp="1"/>
          </p:cNvSpPr>
          <p:nvPr>
            <p:ph idx="1"/>
          </p:nvPr>
        </p:nvSpPr>
        <p:spPr/>
        <p:txBody>
          <a:bodyPr/>
          <a:lstStyle/>
          <a:p>
            <a:r>
              <a:rPr lang="cs-CZ" dirty="0" smtClean="0"/>
              <a:t>Ústava a Listina základních práv a svobod (čl. 1; 4; 7; 10 odst. 1; 31; 32 odst. 1 a 33 odst. 1).</a:t>
            </a:r>
          </a:p>
          <a:p>
            <a:r>
              <a:rPr lang="cs-CZ" dirty="0" smtClean="0"/>
              <a:t>Úmluva o právech dítěte: čl. 1; 3 odst. 1, 2 a 3; 18 odst. 1; 28 odst. 2 a čl. 33.</a:t>
            </a:r>
          </a:p>
          <a:p>
            <a:r>
              <a:rPr lang="cs-CZ" dirty="0" smtClean="0"/>
              <a:t>Úmluva o lidských právech a biomedicíně: čl. 5; 6 odst. 2 a čl. 8.</a:t>
            </a:r>
          </a:p>
          <a:p>
            <a:r>
              <a:rPr lang="cs-CZ" dirty="0" smtClean="0"/>
              <a:t>Zákon o ochraně veřejného zdraví: § 2 odst. 1.</a:t>
            </a:r>
          </a:p>
          <a:p>
            <a:endParaRPr lang="cs-CZ" dirty="0" smtClean="0"/>
          </a:p>
          <a:p>
            <a:endParaRPr lang="cs-CZ" dirty="0" smtClean="0"/>
          </a:p>
          <a:p>
            <a:endParaRPr lang="cs-CZ" dirty="0" smtClean="0"/>
          </a:p>
        </p:txBody>
      </p:sp>
      <p:sp>
        <p:nvSpPr>
          <p:cNvPr id="12294" name="Zástupný symbol pro zápatí 5"/>
          <p:cNvSpPr>
            <a:spLocks noGrp="1"/>
          </p:cNvSpPr>
          <p:nvPr>
            <p:ph type="ftr" sz="quarter" idx="11"/>
          </p:nvPr>
        </p:nvSpPr>
        <p:spPr>
          <a:noFill/>
        </p:spPr>
        <p:txBody>
          <a:bodyPr/>
          <a:lstStyle/>
          <a:p>
            <a:endParaRPr lang="cs-CZ"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r>
              <a:rPr lang="cs-CZ" dirty="0" smtClean="0"/>
              <a:t>Legislativa II.</a:t>
            </a:r>
          </a:p>
        </p:txBody>
      </p:sp>
      <p:sp>
        <p:nvSpPr>
          <p:cNvPr id="15363" name="Zástupný symbol pro obsah 2"/>
          <p:cNvSpPr>
            <a:spLocks noGrp="1"/>
          </p:cNvSpPr>
          <p:nvPr>
            <p:ph idx="1"/>
          </p:nvPr>
        </p:nvSpPr>
        <p:spPr/>
        <p:txBody>
          <a:bodyPr/>
          <a:lstStyle/>
          <a:p>
            <a:r>
              <a:rPr lang="cs-CZ" sz="3000" dirty="0" smtClean="0"/>
              <a:t>Zákon o sociálně právní ochraně dětí: § 6 odst. 1 písm. c) a § 7 odst. 1 a 2.</a:t>
            </a:r>
          </a:p>
          <a:p>
            <a:r>
              <a:rPr lang="cs-CZ" sz="3000" dirty="0" smtClean="0"/>
              <a:t>Zákon o rodině: § 31 odst. 1, 2 a 3 a § 32 odst. 1.</a:t>
            </a:r>
          </a:p>
          <a:p>
            <a:r>
              <a:rPr lang="cs-CZ" sz="3000" dirty="0" smtClean="0"/>
              <a:t>Školský zákon: § 2 odst. 2; § 21 odst. 1; § 22 odst. 1; § 28 odst. 2; § 29 odst. 1 a 2; § 30 odst. 1; § 31 odst. 1 a 2; § 44 a § 164 odst. 1.</a:t>
            </a:r>
          </a:p>
          <a:p>
            <a:r>
              <a:rPr lang="cs-CZ" sz="3000" dirty="0" smtClean="0"/>
              <a:t>Zákon o návykových látkách: § 2 písm. a) </a:t>
            </a:r>
            <a:r>
              <a:rPr lang="cs-CZ" sz="3000" dirty="0" err="1" smtClean="0"/>
              <a:t>a</a:t>
            </a:r>
            <a:r>
              <a:rPr lang="cs-CZ" sz="3000" dirty="0" smtClean="0"/>
              <a:t> f).</a:t>
            </a:r>
          </a:p>
          <a:p>
            <a:endParaRPr lang="cs-CZ" dirty="0" smtClean="0"/>
          </a:p>
          <a:p>
            <a:endParaRPr lang="cs-CZ" dirty="0" smtClean="0"/>
          </a:p>
          <a:p>
            <a:endParaRPr lang="cs-CZ" dirty="0" smtClean="0"/>
          </a:p>
          <a:p>
            <a:pPr>
              <a:buFontTx/>
              <a:buNone/>
            </a:pPr>
            <a:r>
              <a:rPr lang="cs-CZ" dirty="0" smtClean="0"/>
              <a:t> </a:t>
            </a:r>
          </a:p>
        </p:txBody>
      </p:sp>
      <p:sp>
        <p:nvSpPr>
          <p:cNvPr id="15366" name="Zástupný symbol pro zápatí 5"/>
          <p:cNvSpPr>
            <a:spLocks noGrp="1"/>
          </p:cNvSpPr>
          <p:nvPr>
            <p:ph type="ftr" sz="quarter" idx="11"/>
          </p:nvPr>
        </p:nvSpPr>
        <p:spPr>
          <a:noFill/>
        </p:spPr>
        <p:txBody>
          <a:bodyPr/>
          <a:lstStyle/>
          <a:p>
            <a:endParaRPr lang="cs-CZ"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r>
              <a:rPr lang="cs-CZ" smtClean="0"/>
              <a:t>Národní legislativa</a:t>
            </a:r>
          </a:p>
        </p:txBody>
      </p:sp>
      <p:sp>
        <p:nvSpPr>
          <p:cNvPr id="17411" name="Zástupný symbol pro obsah 2"/>
          <p:cNvSpPr>
            <a:spLocks noGrp="1"/>
          </p:cNvSpPr>
          <p:nvPr>
            <p:ph idx="1"/>
          </p:nvPr>
        </p:nvSpPr>
        <p:spPr/>
        <p:txBody>
          <a:bodyPr/>
          <a:lstStyle/>
          <a:p>
            <a:r>
              <a:rPr lang="cs-CZ" dirty="0" smtClean="0"/>
              <a:t>Tzv. „tabákový zákon“: § 2 písm. m) – q); § 15, § 16, § 19, § 20 a 21.</a:t>
            </a:r>
          </a:p>
          <a:p>
            <a:endParaRPr lang="cs-CZ" dirty="0" smtClean="0"/>
          </a:p>
          <a:p>
            <a:r>
              <a:rPr lang="cs-CZ" dirty="0" smtClean="0"/>
              <a:t>Přestupkový zákon: § 5 odst. 1 a 2; § 12 odst. 1; § 19 odst. 1 a 4; § 31 odst. 1 a 3.</a:t>
            </a:r>
          </a:p>
          <a:p>
            <a:endParaRPr lang="cs-CZ" dirty="0" smtClean="0"/>
          </a:p>
          <a:p>
            <a:r>
              <a:rPr lang="cs-CZ" dirty="0" smtClean="0"/>
              <a:t>Trestní zákoník: § 284 a § 285.</a:t>
            </a:r>
          </a:p>
        </p:txBody>
      </p:sp>
      <p:sp>
        <p:nvSpPr>
          <p:cNvPr id="17414" name="Zástupný symbol pro zápatí 5"/>
          <p:cNvSpPr>
            <a:spLocks noGrp="1"/>
          </p:cNvSpPr>
          <p:nvPr>
            <p:ph type="ftr" sz="quarter" idx="11"/>
          </p:nvPr>
        </p:nvSpPr>
        <p:spPr>
          <a:noFill/>
        </p:spPr>
        <p:txBody>
          <a:bodyPr/>
          <a:lstStyle/>
          <a:p>
            <a:endParaRPr lang="cs-CZ"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Vybraná školská legislativa</a:t>
            </a:r>
            <a:endParaRPr lang="cs-CZ" dirty="0"/>
          </a:p>
        </p:txBody>
      </p:sp>
      <p:sp>
        <p:nvSpPr>
          <p:cNvPr id="3" name="Zástupný symbol pro obsah 2"/>
          <p:cNvSpPr>
            <a:spLocks noGrp="1"/>
          </p:cNvSpPr>
          <p:nvPr>
            <p:ph idx="1"/>
          </p:nvPr>
        </p:nvSpPr>
        <p:spPr/>
        <p:txBody>
          <a:bodyPr>
            <a:normAutofit lnSpcReduction="10000"/>
          </a:bodyPr>
          <a:lstStyle/>
          <a:p>
            <a:r>
              <a:rPr lang="cs-CZ" sz="3100" dirty="0" smtClean="0"/>
              <a:t>Zákon č. 561/2004 Sb., o předškolním, základním, středním, vyšším odborném a jiném vzdělávání (školský zákon), v platném znění.</a:t>
            </a:r>
          </a:p>
          <a:p>
            <a:r>
              <a:rPr lang="cs-CZ" sz="3100" dirty="0" smtClean="0"/>
              <a:t>Zákon č. 563/2004 Sb., o pedagogických pracovnících a o změně některých zákonů v platném znění.</a:t>
            </a:r>
          </a:p>
          <a:p>
            <a:r>
              <a:rPr lang="cs-CZ" sz="3100" dirty="0" smtClean="0"/>
              <a:t>Vyhláška č. 72/2005 Sb., o poskytování poradenských služeb ve školách a školských zařízeních.</a:t>
            </a:r>
            <a:r>
              <a:rPr lang="cs-CZ" dirty="0" smtClean="0"/>
              <a:t> </a:t>
            </a:r>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r>
              <a:rPr lang="cs-CZ" smtClean="0"/>
              <a:t>Nařízení vlády</a:t>
            </a:r>
          </a:p>
        </p:txBody>
      </p:sp>
      <p:sp>
        <p:nvSpPr>
          <p:cNvPr id="19459" name="Zástupný symbol pro obsah 2"/>
          <p:cNvSpPr>
            <a:spLocks noGrp="1"/>
          </p:cNvSpPr>
          <p:nvPr>
            <p:ph idx="1"/>
          </p:nvPr>
        </p:nvSpPr>
        <p:spPr/>
        <p:txBody>
          <a:bodyPr/>
          <a:lstStyle/>
          <a:p>
            <a:r>
              <a:rPr lang="cs-CZ" sz="2800" dirty="0" smtClean="0"/>
              <a:t>Nařízení vlády č. 455/2009 Sb., kterým se pro účely trestního zákoníku stanoví, které rostliny nebo houby se považují za rostliny a houby obsahující omamnou nebo psychotropní látku a jaké je jejich množství větší než malé ve smyslu trestního zákoníku.</a:t>
            </a:r>
          </a:p>
          <a:p>
            <a:r>
              <a:rPr lang="cs-CZ" sz="2800" dirty="0" smtClean="0"/>
              <a:t>Nařízení vlády č. 467/2009 Sb., kterým se pro účely trestního zákoníku stanoví, co se považuje za jedy a jaké je množství větší než malé u omamných látek, psychotropních látek, přípravků je obsahujících a jedů.</a:t>
            </a:r>
          </a:p>
        </p:txBody>
      </p:sp>
      <p:sp>
        <p:nvSpPr>
          <p:cNvPr id="19462" name="Zástupný symbol pro zápatí 5"/>
          <p:cNvSpPr>
            <a:spLocks noGrp="1"/>
          </p:cNvSpPr>
          <p:nvPr>
            <p:ph type="ftr" sz="quarter" idx="11"/>
          </p:nvPr>
        </p:nvSpPr>
        <p:spPr>
          <a:noFill/>
        </p:spPr>
        <p:txBody>
          <a:bodyPr/>
          <a:lstStyle/>
          <a:p>
            <a:endParaRPr lang="cs-CZ"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dirty="0" smtClean="0"/>
              <a:t>Na koho se zaměřujeme?</a:t>
            </a:r>
          </a:p>
        </p:txBody>
      </p:sp>
      <p:sp>
        <p:nvSpPr>
          <p:cNvPr id="21507" name="Zástupný symbol pro obsah 2"/>
          <p:cNvSpPr>
            <a:spLocks noGrp="1"/>
          </p:cNvSpPr>
          <p:nvPr>
            <p:ph idx="1"/>
          </p:nvPr>
        </p:nvSpPr>
        <p:spPr/>
        <p:txBody>
          <a:bodyPr/>
          <a:lstStyle/>
          <a:p>
            <a:pPr>
              <a:lnSpc>
                <a:spcPct val="150000"/>
              </a:lnSpc>
            </a:pPr>
            <a:r>
              <a:rPr lang="cs-CZ" dirty="0" smtClean="0"/>
              <a:t>Dítě a dospívání – komplikované období.</a:t>
            </a:r>
          </a:p>
          <a:p>
            <a:pPr>
              <a:lnSpc>
                <a:spcPct val="150000"/>
              </a:lnSpc>
            </a:pPr>
            <a:r>
              <a:rPr lang="cs-CZ" dirty="0" smtClean="0"/>
              <a:t>Jednotlivé právní předpisy.</a:t>
            </a:r>
          </a:p>
          <a:p>
            <a:pPr>
              <a:lnSpc>
                <a:spcPct val="150000"/>
              </a:lnSpc>
            </a:pPr>
            <a:r>
              <a:rPr lang="cs-CZ" dirty="0" smtClean="0"/>
              <a:t>Základní práva.</a:t>
            </a:r>
          </a:p>
          <a:p>
            <a:pPr>
              <a:lnSpc>
                <a:spcPct val="150000"/>
              </a:lnSpc>
            </a:pPr>
            <a:r>
              <a:rPr lang="cs-CZ" dirty="0" smtClean="0"/>
              <a:t>Ochrana zdraví.</a:t>
            </a:r>
          </a:p>
          <a:p>
            <a:pPr>
              <a:lnSpc>
                <a:spcPct val="150000"/>
              </a:lnSpc>
            </a:pPr>
            <a:r>
              <a:rPr lang="cs-CZ" dirty="0" smtClean="0"/>
              <a:t>Rodiče a děti.</a:t>
            </a:r>
          </a:p>
          <a:p>
            <a:pPr>
              <a:lnSpc>
                <a:spcPct val="150000"/>
              </a:lnSpc>
            </a:pPr>
            <a:r>
              <a:rPr lang="cs-CZ" dirty="0" smtClean="0"/>
              <a:t>Škola a zaměstnání.</a:t>
            </a:r>
          </a:p>
        </p:txBody>
      </p:sp>
      <p:sp>
        <p:nvSpPr>
          <p:cNvPr id="21510" name="Zástupný symbol pro zápatí 5"/>
          <p:cNvSpPr>
            <a:spLocks noGrp="1"/>
          </p:cNvSpPr>
          <p:nvPr>
            <p:ph type="ftr" sz="quarter" idx="11"/>
          </p:nvPr>
        </p:nvSpPr>
        <p:spPr>
          <a:noFill/>
        </p:spPr>
        <p:txBody>
          <a:bodyPr/>
          <a:lstStyle/>
          <a:p>
            <a:endParaRPr lang="cs-CZ" smtClean="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 čeho vycházíme?</a:t>
            </a:r>
            <a:endParaRPr lang="cs-CZ" dirty="0"/>
          </a:p>
        </p:txBody>
      </p:sp>
      <p:sp>
        <p:nvSpPr>
          <p:cNvPr id="3" name="Zástupný symbol pro obsah 2"/>
          <p:cNvSpPr>
            <a:spLocks noGrp="1"/>
          </p:cNvSpPr>
          <p:nvPr>
            <p:ph idx="1"/>
          </p:nvPr>
        </p:nvSpPr>
        <p:spPr/>
        <p:txBody>
          <a:bodyPr/>
          <a:lstStyle/>
          <a:p>
            <a:endParaRPr lang="cs-CZ" dirty="0" smtClean="0"/>
          </a:p>
          <a:p>
            <a:r>
              <a:rPr lang="cs-CZ" dirty="0" smtClean="0"/>
              <a:t>Hlavním leitmotivem je zákon č. 379/2005 Sb., o opatřeních k ochraně před škodami působenými tabákovými výrobky, alkoholem a jinými návykovými látkami a o změně souvisejících zákonů v platném znění.</a:t>
            </a:r>
            <a:endParaRPr lang="cs-CZ" dirty="0"/>
          </a:p>
        </p:txBody>
      </p:sp>
      <p:sp>
        <p:nvSpPr>
          <p:cNvPr id="6" name="Zástupný symbol pro zápatí 5"/>
          <p:cNvSpPr>
            <a:spLocks noGrp="1"/>
          </p:cNvSpPr>
          <p:nvPr>
            <p:ph type="ftr" sz="quarter" idx="11"/>
          </p:nvPr>
        </p:nvSpPr>
        <p:spPr/>
        <p:txBody>
          <a:bodyPr/>
          <a:lstStyle/>
          <a:p>
            <a:endParaRPr lang="cs-CZ"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Trestní zákoník</a:t>
            </a:r>
            <a:endParaRPr lang="cs-CZ" dirty="0"/>
          </a:p>
        </p:txBody>
      </p:sp>
      <p:sp>
        <p:nvSpPr>
          <p:cNvPr id="3" name="Zástupný symbol pro obsah 2"/>
          <p:cNvSpPr>
            <a:spLocks noGrp="1"/>
          </p:cNvSpPr>
          <p:nvPr>
            <p:ph idx="1"/>
          </p:nvPr>
        </p:nvSpPr>
        <p:spPr/>
        <p:txBody>
          <a:bodyPr/>
          <a:lstStyle/>
          <a:p>
            <a:endParaRPr lang="cs-CZ" dirty="0" smtClean="0"/>
          </a:p>
          <a:p>
            <a:r>
              <a:rPr lang="cs-CZ" dirty="0" smtClean="0"/>
              <a:t>Trestní zákoník – návyková látka – se rozumí alkohol, omamné látky, psychotropní látky a ostatní látky způsobilé nepříznivě ovlivnit psychiku člověka nebo jeho ovládací nebo rozpoznávací schopnosti nebo sociální chování (§ 130 trestního zákoníku).</a:t>
            </a:r>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Zákon o návykových látkách</a:t>
            </a:r>
            <a:endParaRPr lang="cs-CZ" dirty="0"/>
          </a:p>
        </p:txBody>
      </p:sp>
      <p:sp>
        <p:nvSpPr>
          <p:cNvPr id="3" name="Zástupný symbol pro obsah 2"/>
          <p:cNvSpPr>
            <a:spLocks noGrp="1"/>
          </p:cNvSpPr>
          <p:nvPr>
            <p:ph idx="1"/>
          </p:nvPr>
        </p:nvSpPr>
        <p:spPr/>
        <p:txBody>
          <a:bodyPr/>
          <a:lstStyle/>
          <a:p>
            <a:r>
              <a:rPr lang="cs-CZ" dirty="0" smtClean="0"/>
              <a:t>Návykovými látkami se podle tohoto zákona rozumí omamné látky a psychotropní látky uvedené v jeho přílohách č. 1 až 7.</a:t>
            </a:r>
          </a:p>
          <a:p>
            <a:endParaRPr lang="cs-CZ" dirty="0" smtClean="0"/>
          </a:p>
          <a:p>
            <a:r>
              <a:rPr lang="cs-CZ" dirty="0" smtClean="0"/>
              <a:t>Seznam těchto látek je vodítkem pro podezření ze spáchání přestupku a trestného činu.</a:t>
            </a:r>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Když chceme testovat</a:t>
            </a:r>
            <a:endParaRPr lang="cs-CZ" dirty="0"/>
          </a:p>
        </p:txBody>
      </p:sp>
      <p:sp>
        <p:nvSpPr>
          <p:cNvPr id="3" name="Zástupný symbol pro obsah 2"/>
          <p:cNvSpPr>
            <a:spLocks noGrp="1"/>
          </p:cNvSpPr>
          <p:nvPr>
            <p:ph idx="1"/>
          </p:nvPr>
        </p:nvSpPr>
        <p:spPr/>
        <p:txBody>
          <a:bodyPr/>
          <a:lstStyle/>
          <a:p>
            <a:endParaRPr lang="cs-CZ" dirty="0" smtClean="0"/>
          </a:p>
          <a:p>
            <a:r>
              <a:rPr lang="cs-CZ" u="sng" dirty="0" smtClean="0"/>
              <a:t>Tedy</a:t>
            </a:r>
            <a:r>
              <a:rPr lang="cs-CZ" dirty="0" smtClean="0"/>
              <a:t>: je a musí být výjimečným, individuálním úkonem.</a:t>
            </a:r>
          </a:p>
          <a:p>
            <a:endParaRPr lang="cs-CZ" dirty="0" smtClean="0"/>
          </a:p>
          <a:p>
            <a:r>
              <a:rPr lang="cs-CZ" dirty="0" smtClean="0"/>
              <a:t>Ne plošným, ne preventivním. Tuto funkci neplní a nemá.</a:t>
            </a:r>
          </a:p>
          <a:p>
            <a:endParaRPr lang="cs-CZ" dirty="0" smtClean="0"/>
          </a:p>
          <a:p>
            <a:r>
              <a:rPr lang="cs-CZ" dirty="0" smtClean="0"/>
              <a:t>Represivně – preventivní.</a:t>
            </a:r>
            <a:endParaRPr lang="cs-CZ" dirty="0"/>
          </a:p>
        </p:txBody>
      </p:sp>
      <p:sp>
        <p:nvSpPr>
          <p:cNvPr id="6" name="Zástupný symbol pro zápatí 5"/>
          <p:cNvSpPr>
            <a:spLocks noGrp="1"/>
          </p:cNvSpPr>
          <p:nvPr>
            <p:ph type="ftr" sz="quarter" idx="11"/>
          </p:nvPr>
        </p:nvSpPr>
        <p:spPr/>
        <p:txBody>
          <a:bodyPr/>
          <a:lstStyle/>
          <a:p>
            <a:endParaRPr lang="cs-CZ"/>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Podstata testování</a:t>
            </a:r>
            <a:endParaRPr lang="cs-CZ" dirty="0"/>
          </a:p>
        </p:txBody>
      </p:sp>
      <p:sp>
        <p:nvSpPr>
          <p:cNvPr id="3" name="Zástupný symbol pro obsah 2"/>
          <p:cNvSpPr>
            <a:spLocks noGrp="1"/>
          </p:cNvSpPr>
          <p:nvPr>
            <p:ph idx="1"/>
          </p:nvPr>
        </p:nvSpPr>
        <p:spPr/>
        <p:txBody>
          <a:bodyPr/>
          <a:lstStyle/>
          <a:p>
            <a:endParaRPr lang="cs-CZ" dirty="0" smtClean="0"/>
          </a:p>
          <a:p>
            <a:endParaRPr lang="cs-CZ" dirty="0" smtClean="0"/>
          </a:p>
          <a:p>
            <a:endParaRPr lang="cs-CZ" dirty="0" smtClean="0"/>
          </a:p>
          <a:p>
            <a:r>
              <a:rPr lang="cs-CZ" dirty="0" smtClean="0"/>
              <a:t>Nenahrazuje pedagogickou ani preventivní činnost školy a pedagogických pracovníků.</a:t>
            </a:r>
            <a:endParaRPr lang="cs-CZ" dirty="0"/>
          </a:p>
        </p:txBody>
      </p:sp>
      <p:sp>
        <p:nvSpPr>
          <p:cNvPr id="6" name="Zástupný symbol pro zápatí 5"/>
          <p:cNvSpPr>
            <a:spLocks noGrp="1"/>
          </p:cNvSpPr>
          <p:nvPr>
            <p:ph type="ftr" sz="quarter" idx="11"/>
          </p:nvPr>
        </p:nvSpPr>
        <p:spPr/>
        <p:txBody>
          <a:bodyPr/>
          <a:lstStyle/>
          <a:p>
            <a:pPr>
              <a:defRPr/>
            </a:pPr>
            <a:endParaRPr lang="cs-CZ"/>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16 (tabákový zákon)</a:t>
            </a:r>
            <a:endParaRPr lang="cs-CZ" dirty="0"/>
          </a:p>
        </p:txBody>
      </p:sp>
      <p:sp>
        <p:nvSpPr>
          <p:cNvPr id="3" name="Zástupný symbol pro obsah 2"/>
          <p:cNvSpPr>
            <a:spLocks noGrp="1"/>
          </p:cNvSpPr>
          <p:nvPr>
            <p:ph idx="1"/>
          </p:nvPr>
        </p:nvSpPr>
        <p:spPr/>
        <p:txBody>
          <a:bodyPr/>
          <a:lstStyle/>
          <a:p>
            <a:r>
              <a:rPr lang="cs-CZ" sz="2800" dirty="0" smtClean="0"/>
              <a:t>Vyzvat osobu podle ke splnění povinnosti podrobit se </a:t>
            </a:r>
            <a:r>
              <a:rPr lang="cs-CZ" sz="2800" smtClean="0"/>
              <a:t>vyšetření je </a:t>
            </a:r>
            <a:r>
              <a:rPr lang="cs-CZ" sz="2800" dirty="0" smtClean="0"/>
              <a:t>oprávněn příslušník Policie České republiky, příslušník Vojenské policie, příslušník Vězeňské služby České republiky, zaměstnavatel, její ošetřující lékař, strážník obecní policie nebo osoby pověřené kontrolou osob, které vykonávají činnost, při níž by mohly ohrozit život nebo zdraví svoje anebo dalších osob nebo poškodit majetek.</a:t>
            </a:r>
            <a:endParaRPr lang="cs-CZ" sz="2800" dirty="0"/>
          </a:p>
        </p:txBody>
      </p:sp>
      <p:sp>
        <p:nvSpPr>
          <p:cNvPr id="4" name="Zástupný symbol pro zápatí 3"/>
          <p:cNvSpPr>
            <a:spLocks noGrp="1"/>
          </p:cNvSpPr>
          <p:nvPr>
            <p:ph type="ftr" sz="quarter" idx="11"/>
          </p:nvPr>
        </p:nvSpPr>
        <p:spPr/>
        <p:txBody>
          <a:bodyPr/>
          <a:lstStyle/>
          <a:p>
            <a:pPr>
              <a:defRPr/>
            </a:pPr>
            <a:endParaRPr lang="cs-CZ"/>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Zdravotnická služba</a:t>
            </a:r>
            <a:endParaRPr lang="cs-CZ" dirty="0"/>
          </a:p>
        </p:txBody>
      </p:sp>
      <p:sp>
        <p:nvSpPr>
          <p:cNvPr id="3" name="Zástupný symbol pro obsah 2"/>
          <p:cNvSpPr>
            <a:spLocks noGrp="1"/>
          </p:cNvSpPr>
          <p:nvPr>
            <p:ph idx="1"/>
          </p:nvPr>
        </p:nvSpPr>
        <p:spPr/>
        <p:txBody>
          <a:bodyPr/>
          <a:lstStyle/>
          <a:p>
            <a:r>
              <a:rPr lang="cs-CZ" dirty="0" smtClean="0"/>
              <a:t>Zák. č. 372/2011 Sb., o zdravotních službách a podmínkách jejich poskytování.</a:t>
            </a:r>
          </a:p>
          <a:p>
            <a:endParaRPr lang="cs-CZ" dirty="0" smtClean="0"/>
          </a:p>
          <a:p>
            <a:r>
              <a:rPr lang="cs-CZ" dirty="0" smtClean="0"/>
              <a:t>Pokud je poskytována mimo resort má charakter preventivní péče → směřuje k diagnostické péči zajišťované </a:t>
            </a:r>
            <a:r>
              <a:rPr lang="cs-CZ" b="1" dirty="0" smtClean="0"/>
              <a:t>pouze</a:t>
            </a:r>
            <a:r>
              <a:rPr lang="cs-CZ" dirty="0" smtClean="0"/>
              <a:t> zdravotnických pracovníkem.</a:t>
            </a:r>
            <a:endParaRPr lang="cs-CZ" dirty="0"/>
          </a:p>
        </p:txBody>
      </p:sp>
      <p:sp>
        <p:nvSpPr>
          <p:cNvPr id="6" name="Zástupný symbol pro zápatí 5"/>
          <p:cNvSpPr>
            <a:spLocks noGrp="1"/>
          </p:cNvSpPr>
          <p:nvPr>
            <p:ph type="ftr" sz="quarter" idx="11"/>
          </p:nvPr>
        </p:nvSpPr>
        <p:spPr/>
        <p:txBody>
          <a:bodyPr/>
          <a:lstStyle/>
          <a:p>
            <a:pPr>
              <a:defRPr/>
            </a:pPr>
            <a:endParaRPr lang="cs-CZ"/>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nám testování neřekne?</a:t>
            </a:r>
            <a:endParaRPr lang="cs-CZ" dirty="0"/>
          </a:p>
        </p:txBody>
      </p:sp>
      <p:sp>
        <p:nvSpPr>
          <p:cNvPr id="3" name="Zástupný symbol pro obsah 2"/>
          <p:cNvSpPr>
            <a:spLocks noGrp="1"/>
          </p:cNvSpPr>
          <p:nvPr>
            <p:ph idx="1"/>
          </p:nvPr>
        </p:nvSpPr>
        <p:spPr/>
        <p:txBody>
          <a:bodyPr/>
          <a:lstStyle/>
          <a:p>
            <a:endParaRPr lang="cs-CZ" dirty="0" smtClean="0"/>
          </a:p>
          <a:p>
            <a:r>
              <a:rPr lang="cs-CZ" dirty="0" smtClean="0"/>
              <a:t>Míru intoxikace a poškození organismu.</a:t>
            </a:r>
          </a:p>
          <a:p>
            <a:r>
              <a:rPr lang="cs-CZ" dirty="0" smtClean="0"/>
              <a:t>Kvantitu, frekvenci a další okolnosti užívání návykových látek.</a:t>
            </a:r>
          </a:p>
          <a:p>
            <a:endParaRPr lang="cs-CZ" dirty="0" smtClean="0"/>
          </a:p>
          <a:p>
            <a:r>
              <a:rPr lang="cs-CZ" dirty="0" smtClean="0"/>
              <a:t>Formu užívání – problémový uživatel, experimentátor, jednorázové užití látky …</a:t>
            </a:r>
          </a:p>
          <a:p>
            <a:r>
              <a:rPr lang="cs-CZ" dirty="0" smtClean="0"/>
              <a:t>Metabolity – medikace </a:t>
            </a:r>
            <a:r>
              <a:rPr lang="cs-CZ" dirty="0" err="1" smtClean="0"/>
              <a:t>vs</a:t>
            </a:r>
            <a:r>
              <a:rPr lang="cs-CZ" dirty="0" smtClean="0"/>
              <a:t> zneužívání.</a:t>
            </a:r>
            <a:endParaRPr lang="cs-CZ" dirty="0"/>
          </a:p>
        </p:txBody>
      </p:sp>
      <p:sp>
        <p:nvSpPr>
          <p:cNvPr id="6" name="Zástupný symbol pro zápatí 5"/>
          <p:cNvSpPr>
            <a:spLocks noGrp="1"/>
          </p:cNvSpPr>
          <p:nvPr>
            <p:ph type="ftr" sz="quarter" idx="11"/>
          </p:nvPr>
        </p:nvSpPr>
        <p:spPr/>
        <p:txBody>
          <a:bodyPr/>
          <a:lstStyle/>
          <a:p>
            <a:pPr>
              <a:defRPr/>
            </a:pPr>
            <a:endParaRPr lang="cs-CZ"/>
          </a:p>
        </p:txBody>
      </p:sp>
    </p:spTree>
  </p:cSld>
  <p:clrMapOvr>
    <a:masterClrMapping/>
  </p:clrMapOvr>
</p:sld>
</file>

<file path=ppt/theme/theme1.xml><?xml version="1.0" encoding="utf-8"?>
<a:theme xmlns:a="http://schemas.openxmlformats.org/drawingml/2006/main" name="1_CA-cz">
  <a:themeElements>
    <a:clrScheme name="CA 14">
      <a:dk1>
        <a:srgbClr val="061B16"/>
      </a:dk1>
      <a:lt1>
        <a:srgbClr val="FFFFFF"/>
      </a:lt1>
      <a:dk2>
        <a:srgbClr val="061B16"/>
      </a:dk2>
      <a:lt2>
        <a:srgbClr val="808080"/>
      </a:lt2>
      <a:accent1>
        <a:srgbClr val="061B16"/>
      </a:accent1>
      <a:accent2>
        <a:srgbClr val="CF1513"/>
      </a:accent2>
      <a:accent3>
        <a:srgbClr val="FFFFFF"/>
      </a:accent3>
      <a:accent4>
        <a:srgbClr val="041511"/>
      </a:accent4>
      <a:accent5>
        <a:srgbClr val="AAABAB"/>
      </a:accent5>
      <a:accent6>
        <a:srgbClr val="BB1210"/>
      </a:accent6>
      <a:hlink>
        <a:srgbClr val="619208"/>
      </a:hlink>
      <a:folHlink>
        <a:srgbClr val="99CC00"/>
      </a:folHlink>
    </a:clrScheme>
    <a:fontScheme name="CA">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 13">
        <a:dk1>
          <a:srgbClr val="000000"/>
        </a:dk1>
        <a:lt1>
          <a:srgbClr val="FFFFFF"/>
        </a:lt1>
        <a:dk2>
          <a:srgbClr val="000000"/>
        </a:dk2>
        <a:lt2>
          <a:srgbClr val="808080"/>
        </a:lt2>
        <a:accent1>
          <a:srgbClr val="061B16"/>
        </a:accent1>
        <a:accent2>
          <a:srgbClr val="CF1513"/>
        </a:accent2>
        <a:accent3>
          <a:srgbClr val="FFFFFF"/>
        </a:accent3>
        <a:accent4>
          <a:srgbClr val="000000"/>
        </a:accent4>
        <a:accent5>
          <a:srgbClr val="AAABAB"/>
        </a:accent5>
        <a:accent6>
          <a:srgbClr val="BB1210"/>
        </a:accent6>
        <a:hlink>
          <a:srgbClr val="619208"/>
        </a:hlink>
        <a:folHlink>
          <a:srgbClr val="99CC00"/>
        </a:folHlink>
      </a:clrScheme>
      <a:clrMap bg1="lt1" tx1="dk1" bg2="lt2" tx2="dk2" accent1="accent1" accent2="accent2" accent3="accent3" accent4="accent4" accent5="accent5" accent6="accent6" hlink="hlink" folHlink="folHlink"/>
    </a:extraClrScheme>
    <a:extraClrScheme>
      <a:clrScheme name="CA 14">
        <a:dk1>
          <a:srgbClr val="061B16"/>
        </a:dk1>
        <a:lt1>
          <a:srgbClr val="FFFFFF"/>
        </a:lt1>
        <a:dk2>
          <a:srgbClr val="061B16"/>
        </a:dk2>
        <a:lt2>
          <a:srgbClr val="808080"/>
        </a:lt2>
        <a:accent1>
          <a:srgbClr val="061B16"/>
        </a:accent1>
        <a:accent2>
          <a:srgbClr val="CF1513"/>
        </a:accent2>
        <a:accent3>
          <a:srgbClr val="FFFFFF"/>
        </a:accent3>
        <a:accent4>
          <a:srgbClr val="041511"/>
        </a:accent4>
        <a:accent5>
          <a:srgbClr val="AAABAB"/>
        </a:accent5>
        <a:accent6>
          <a:srgbClr val="BB1210"/>
        </a:accent6>
        <a:hlink>
          <a:srgbClr val="619208"/>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CA-CZ-final</Template>
  <TotalTime>852</TotalTime>
  <Words>4395</Words>
  <Application>Microsoft Office PowerPoint</Application>
  <PresentationFormat>Předvádění na obrazovce (4:3)</PresentationFormat>
  <Paragraphs>722</Paragraphs>
  <Slides>130</Slides>
  <Notes>24</Notes>
  <HiddenSlides>0</HiddenSlides>
  <MMClips>0</MMClips>
  <ScaleCrop>false</ScaleCrop>
  <HeadingPairs>
    <vt:vector size="4" baseType="variant">
      <vt:variant>
        <vt:lpstr>Motiv</vt:lpstr>
      </vt:variant>
      <vt:variant>
        <vt:i4>2</vt:i4>
      </vt:variant>
      <vt:variant>
        <vt:lpstr>Nadpisy snímků</vt:lpstr>
      </vt:variant>
      <vt:variant>
        <vt:i4>130</vt:i4>
      </vt:variant>
    </vt:vector>
  </HeadingPairs>
  <TitlesOfParts>
    <vt:vector size="132" baseType="lpstr">
      <vt:lpstr>1_CA-cz</vt:lpstr>
      <vt:lpstr>Motiv systému Office</vt:lpstr>
      <vt:lpstr> </vt:lpstr>
      <vt:lpstr>Obsah prezentace</vt:lpstr>
      <vt:lpstr>Právní ideály</vt:lpstr>
      <vt:lpstr>Karel Kryl</vt:lpstr>
      <vt:lpstr>Definice rizikového chování</vt:lpstr>
      <vt:lpstr>Báječní rodiče</vt:lpstr>
      <vt:lpstr>Substituce právem</vt:lpstr>
      <vt:lpstr>Právo v životě</vt:lpstr>
      <vt:lpstr>Vybraná školská legislativa</vt:lpstr>
      <vt:lpstr>Užitečná a důležitá legislativa</vt:lpstr>
      <vt:lpstr>Další legislativa – I. </vt:lpstr>
      <vt:lpstr>Další legislativa – II.</vt:lpstr>
      <vt:lpstr>Další dokumenty</vt:lpstr>
      <vt:lpstr>MŠMT – 21291/2010 – 28 </vt:lpstr>
      <vt:lpstr>Přílohy č. 1 – 10 </vt:lpstr>
      <vt:lpstr>Přílohy č. 11 – 14.</vt:lpstr>
      <vt:lpstr>Co je vlastně droga?</vt:lpstr>
      <vt:lpstr>Droga (i když ji zenáme) je když …</vt:lpstr>
      <vt:lpstr>Co má vliv na účinek drogy?</vt:lpstr>
      <vt:lpstr>Alkohol</vt:lpstr>
      <vt:lpstr>Alkohol </vt:lpstr>
      <vt:lpstr>Olympijský team </vt:lpstr>
      <vt:lpstr>Alkohol - rizika</vt:lpstr>
      <vt:lpstr>Alkohol - odvykací stav</vt:lpstr>
      <vt:lpstr>Tabák - obecně</vt:lpstr>
      <vt:lpstr>Tabák a jeho formy</vt:lpstr>
      <vt:lpstr>Tabák - účinky</vt:lpstr>
      <vt:lpstr>Tabák - rizika</vt:lpstr>
      <vt:lpstr>Tabák - odvykací stav</vt:lpstr>
      <vt:lpstr>Těkavé látky</vt:lpstr>
      <vt:lpstr>Toluen – skutečně to tak je?</vt:lpstr>
      <vt:lpstr>Těkavé látky - účinky</vt:lpstr>
      <vt:lpstr>Těkavé látky - rizika</vt:lpstr>
      <vt:lpstr>Těkavé látky - odvykací stav</vt:lpstr>
      <vt:lpstr>Léky - sedativa, hypnotika</vt:lpstr>
      <vt:lpstr>Sedativa, hypnotika - účinek</vt:lpstr>
      <vt:lpstr>Sedativa, hypnotika - rizika</vt:lpstr>
      <vt:lpstr>Sedativa, hypnotika - odvykací stav</vt:lpstr>
      <vt:lpstr>Konopné látky</vt:lpstr>
      <vt:lpstr>Stimulancia - pervitin</vt:lpstr>
      <vt:lpstr>Opioidy - heroin</vt:lpstr>
      <vt:lpstr>Halucinogeny - lysohlávky</vt:lpstr>
      <vt:lpstr>Rizikové chování v dopravě</vt:lpstr>
      <vt:lpstr>Poruchy příjmu potravy</vt:lpstr>
      <vt:lpstr>Child Abuse and Neglect</vt:lpstr>
      <vt:lpstr>Šikana</vt:lpstr>
      <vt:lpstr>Kyberšikana</vt:lpstr>
      <vt:lpstr>Homofobie, extremismus, rasismus, xenofobie a antisemitismus</vt:lpstr>
      <vt:lpstr>Záškoláctví</vt:lpstr>
      <vt:lpstr>Sexuální rizikové chování</vt:lpstr>
      <vt:lpstr>Návykové látky – drogy </vt:lpstr>
      <vt:lpstr>§ 30 zákona o přestupcích</vt:lpstr>
      <vt:lpstr>§ 30 odst. 1 písm. a)</vt:lpstr>
      <vt:lpstr>§ 30 odst. 1 písm. e)</vt:lpstr>
      <vt:lpstr>§ 30 odst. 1 písm. g – ch)</vt:lpstr>
      <vt:lpstr>§ 30 odst. 1 písm. i – k)</vt:lpstr>
      <vt:lpstr>§ 30 odst. 2 (pokuty)</vt:lpstr>
      <vt:lpstr>Trestní zákoník – trestné činy</vt:lpstr>
      <vt:lpstr>§ 283 odst. 1 tr. zákoníku</vt:lpstr>
      <vt:lpstr>§ 283 odst. 2 tr. zákoníku</vt:lpstr>
      <vt:lpstr>§ 284 odst. 3 a 4 tr. zákoníku</vt:lpstr>
      <vt:lpstr>§ 284 odst. 1 tr. zákoníku</vt:lpstr>
      <vt:lpstr>§ 284 odst. 2 tr. zákoníku</vt:lpstr>
      <vt:lpstr>§ 284 odst. 3 a 4 tr. zákoníku</vt:lpstr>
      <vt:lpstr>§ 285 odst. 1 tr. zákoníku</vt:lpstr>
      <vt:lpstr>§ 285 odst. 2 tr. zákoníku</vt:lpstr>
      <vt:lpstr>§ 285 odst. 3 a 4 tr. zákoníku</vt:lpstr>
      <vt:lpstr>§ 286 odst. 1 tr. zákoníku</vt:lpstr>
      <vt:lpstr>§ 286 odst. 2 tr. zákoníku</vt:lpstr>
      <vt:lpstr>§ 287 odst. 1 tr. zákoníku</vt:lpstr>
      <vt:lpstr>§ 287 odst. 2 a 3 tr. zákoníku</vt:lpstr>
      <vt:lpstr>Přestupek a trestný čin</vt:lpstr>
      <vt:lpstr>Hranice mezi přestupkem a tr. činem</vt:lpstr>
      <vt:lpstr>Prezentace aplikace PowerPoint</vt:lpstr>
      <vt:lpstr>Další protiprávní jednání</vt:lpstr>
      <vt:lpstr>Násilná trestná činnost</vt:lpstr>
      <vt:lpstr>Sexuální trestné činy</vt:lpstr>
      <vt:lpstr>Majetková kriminalita</vt:lpstr>
      <vt:lpstr>Jiné trestné činy </vt:lpstr>
      <vt:lpstr>Prezentace aplikace PowerPoint</vt:lpstr>
      <vt:lpstr>Obsah prezentace</vt:lpstr>
      <vt:lpstr>Úvod</vt:lpstr>
      <vt:lpstr>Složitost právního vztahu</vt:lpstr>
      <vt:lpstr>Postoj č. I.</vt:lpstr>
      <vt:lpstr>Postoj č. II.</vt:lpstr>
      <vt:lpstr>Proč metodika?</vt:lpstr>
      <vt:lpstr>Legislativa I.</vt:lpstr>
      <vt:lpstr>Legislativa II.</vt:lpstr>
      <vt:lpstr>Národní legislativa</vt:lpstr>
      <vt:lpstr>Nařízení vlády</vt:lpstr>
      <vt:lpstr>Na koho se zaměřujeme?</vt:lpstr>
      <vt:lpstr>Z čeho vycházíme?</vt:lpstr>
      <vt:lpstr>Trestní zákoník</vt:lpstr>
      <vt:lpstr>Zákon o návykových látkách</vt:lpstr>
      <vt:lpstr>Když chceme testovat</vt:lpstr>
      <vt:lpstr>Podstata testování</vt:lpstr>
      <vt:lpstr>§ 16 (tabákový zákon)</vt:lpstr>
      <vt:lpstr>Zdravotnická služba</vt:lpstr>
      <vt:lpstr>Co nám testování neřekne?</vt:lpstr>
      <vt:lpstr>Školní řád</vt:lpstr>
      <vt:lpstr>Písemný souhlas</vt:lpstr>
      <vt:lpstr>Neexistence písemného souhlasu</vt:lpstr>
      <vt:lpstr>Výjimka</vt:lpstr>
      <vt:lpstr>Důvodné podezření</vt:lpstr>
      <vt:lpstr>Kdo by měl testovat?</vt:lpstr>
      <vt:lpstr>Ohrožení života a zdraví</vt:lpstr>
      <vt:lpstr>Vyrozumění</vt:lpstr>
      <vt:lpstr>Kde testovat?</vt:lpstr>
      <vt:lpstr>Testujeme …</vt:lpstr>
      <vt:lpstr>Informace</vt:lpstr>
      <vt:lpstr>Test</vt:lpstr>
      <vt:lpstr>Výsledek</vt:lpstr>
      <vt:lpstr>Platba</vt:lpstr>
      <vt:lpstr>Dokumentace</vt:lpstr>
      <vt:lpstr>Presumpce neviny</vt:lpstr>
      <vt:lpstr>Wolters Kluwer</vt:lpstr>
      <vt:lpstr>Odborná literatura ke stažení</vt:lpstr>
      <vt:lpstr>Prezentace aplikace PowerPoint</vt:lpstr>
      <vt:lpstr>Diskuse …</vt:lpstr>
      <vt:lpstr>Literatura</vt:lpstr>
      <vt:lpstr>Literatura</vt:lpstr>
      <vt:lpstr>Literatura</vt:lpstr>
      <vt:lpstr>Literatura</vt:lpstr>
      <vt:lpstr>Literatura – obrázky</vt:lpstr>
      <vt:lpstr>Literatura – obrázky</vt:lpstr>
      <vt:lpstr>Literatura – obrázky</vt:lpstr>
      <vt:lpstr>Prezentace aplikace PowerPoint</vt:lpstr>
      <vt:lpstr>Kazatel (1 – 2, 3) </vt:lpstr>
      <vt:lpstr>Právní stav</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Konopí: droga, hrozba, panacea?</dc:title>
  <dc:creator>user</dc:creator>
  <cp:lastModifiedBy>Hana Valentová</cp:lastModifiedBy>
  <cp:revision>125</cp:revision>
  <dcterms:created xsi:type="dcterms:W3CDTF">2012-05-02T12:40:37Z</dcterms:created>
  <dcterms:modified xsi:type="dcterms:W3CDTF">2014-06-09T12:06:31Z</dcterms:modified>
</cp:coreProperties>
</file>