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9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56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89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84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01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93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1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5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4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1F43-1321-4FCB-86AF-BFB72724CEA0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1681-BE67-4AF8-8B7D-08EF32EFDD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6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76300" y="1395412"/>
            <a:ext cx="7772400" cy="1470025"/>
          </a:xfrm>
        </p:spPr>
        <p:txBody>
          <a:bodyPr/>
          <a:lstStyle/>
          <a:p>
            <a:pPr eaLnBrk="1" hangingPunct="1"/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511300" y="1196752"/>
            <a:ext cx="6400800" cy="356574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Zdravotně znevýhodněný žák ve škole</a:t>
            </a:r>
            <a:r>
              <a:rPr lang="cs-CZ" sz="3600" b="1" dirty="0" smtClean="0">
                <a:solidFill>
                  <a:srgbClr val="898989"/>
                </a:solidFill>
              </a:rPr>
              <a:t> </a:t>
            </a:r>
          </a:p>
          <a:p>
            <a:r>
              <a:rPr lang="cs-CZ" sz="1600" b="1" dirty="0" smtClean="0"/>
              <a:t>Vzdělávání žáka se specifickými potřebami</a:t>
            </a:r>
          </a:p>
          <a:p>
            <a:endParaRPr lang="cs-CZ" sz="4000" b="1" dirty="0" smtClean="0"/>
          </a:p>
          <a:p>
            <a:r>
              <a:rPr lang="cs-CZ" sz="2000" b="1" dirty="0" smtClean="0">
                <a:solidFill>
                  <a:schemeClr val="tx1"/>
                </a:solidFill>
              </a:rPr>
              <a:t>Mgr. Veronika </a:t>
            </a:r>
            <a:r>
              <a:rPr lang="cs-CZ" sz="2000" b="1" dirty="0" err="1" smtClean="0">
                <a:solidFill>
                  <a:schemeClr val="tx1"/>
                </a:solidFill>
              </a:rPr>
              <a:t>Vitošková</a:t>
            </a:r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1900" b="1" dirty="0" smtClean="0"/>
              <a:t>Specializační studium výchovného poradenství, </a:t>
            </a:r>
            <a:r>
              <a:rPr lang="cs-CZ" sz="1900" b="1" dirty="0" err="1" smtClean="0"/>
              <a:t>PedF</a:t>
            </a:r>
            <a:r>
              <a:rPr lang="cs-CZ" sz="1900" b="1" dirty="0" smtClean="0"/>
              <a:t> UK Praha</a:t>
            </a:r>
          </a:p>
          <a:p>
            <a:r>
              <a:rPr lang="cs-CZ" sz="1900" b="1" dirty="0" smtClean="0"/>
              <a:t>Listopad 2013</a:t>
            </a:r>
          </a:p>
          <a:p>
            <a:pPr eaLnBrk="1" hangingPunct="1"/>
            <a:endParaRPr lang="en-US" b="1" dirty="0" smtClean="0">
              <a:solidFill>
                <a:srgbClr val="898989"/>
              </a:solidFill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229200"/>
            <a:ext cx="4316768" cy="8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2721301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0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dále upravuje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PŘÍKLADY:</a:t>
            </a:r>
          </a:p>
          <a:p>
            <a:r>
              <a:rPr lang="cs-CZ" dirty="0" smtClean="0"/>
              <a:t>Vzdělávání žáků s hlubokým mentálním postižením</a:t>
            </a:r>
          </a:p>
          <a:p>
            <a:r>
              <a:rPr lang="cs-CZ" dirty="0" smtClean="0"/>
              <a:t>Možnost upravených vzdělávacích programů pro žáky s </a:t>
            </a:r>
            <a:r>
              <a:rPr lang="cs-CZ" dirty="0" err="1" smtClean="0"/>
              <a:t>SVP</a:t>
            </a:r>
            <a:r>
              <a:rPr lang="cs-CZ" dirty="0" smtClean="0"/>
              <a:t> v rámci běžných škol</a:t>
            </a:r>
          </a:p>
          <a:p>
            <a:r>
              <a:rPr lang="cs-CZ" dirty="0" smtClean="0"/>
              <a:t>Přípravné stupně speciálních škol</a:t>
            </a:r>
          </a:p>
          <a:p>
            <a:r>
              <a:rPr lang="cs-CZ" dirty="0" smtClean="0"/>
              <a:t>Délka vzdělávání žáků s </a:t>
            </a:r>
            <a:r>
              <a:rPr lang="cs-CZ" dirty="0" err="1" smtClean="0"/>
              <a:t>SVP</a:t>
            </a:r>
            <a:r>
              <a:rPr lang="cs-CZ" dirty="0" smtClean="0"/>
              <a:t> (základní </a:t>
            </a:r>
            <a:r>
              <a:rPr lang="cs-CZ" dirty="0" err="1" smtClean="0"/>
              <a:t>vzděl</a:t>
            </a:r>
            <a:r>
              <a:rPr lang="cs-CZ" dirty="0" smtClean="0"/>
              <a:t>. až do 20, resp. 26 let věku)</a:t>
            </a:r>
          </a:p>
          <a:p>
            <a:r>
              <a:rPr lang="cs-CZ" dirty="0" smtClean="0"/>
              <a:t>Diagnostický pobyt žáka (2-6 </a:t>
            </a:r>
            <a:r>
              <a:rPr lang="cs-CZ" dirty="0" err="1" smtClean="0"/>
              <a:t>měs</a:t>
            </a:r>
            <a:r>
              <a:rPr lang="cs-CZ" dirty="0" smtClean="0"/>
              <a:t>.)</a:t>
            </a:r>
          </a:p>
          <a:p>
            <a:r>
              <a:rPr lang="cs-CZ" dirty="0" smtClean="0"/>
              <a:t>Počty žáků s </a:t>
            </a:r>
            <a:r>
              <a:rPr lang="cs-CZ" dirty="0" err="1" smtClean="0"/>
              <a:t>SVP</a:t>
            </a:r>
            <a:r>
              <a:rPr lang="cs-CZ" dirty="0" smtClean="0"/>
              <a:t> ve třídách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z poslední doby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PODPŮRNÁ</a:t>
            </a:r>
            <a:r>
              <a:rPr lang="cs-CZ" dirty="0" smtClean="0"/>
              <a:t> opatření: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 žáky se zdravotním postižením nebo pro mimořádně nadané žáky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VYROVNÁVACÍ </a:t>
            </a:r>
            <a:r>
              <a:rPr lang="cs-CZ" dirty="0" smtClean="0"/>
              <a:t>opatření: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 žáky se zdravotním a sociálním znevýhodněním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Zpřesnění definice žáka se sociálním znevýhodněním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z poslední doby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Dále např.: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PŘEDNOST INDIVIDUÁLNÍ INTEGRACE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VYROVNÁVACÍ POBYT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ASISTENT PEDAGOGA (i kompetence  osobního asistenta, vzdělání – 2 skupiny)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109092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2. část</a:t>
            </a:r>
            <a:br>
              <a:rPr lang="cs-CZ" sz="5400" dirty="0" smtClean="0"/>
            </a:br>
            <a:r>
              <a:rPr lang="cs-CZ" sz="5400" dirty="0" smtClean="0"/>
              <a:t>Základní termíny, pojmy</a:t>
            </a:r>
            <a:endParaRPr lang="cs-CZ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Výchozí termíny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INTEGRACE</a:t>
            </a:r>
          </a:p>
          <a:p>
            <a:pPr>
              <a:buFontTx/>
              <a:buChar char="-"/>
            </a:pPr>
            <a:r>
              <a:rPr lang="cs-CZ" dirty="0" smtClean="0"/>
              <a:t>Význam pojmu</a:t>
            </a:r>
          </a:p>
          <a:p>
            <a:pPr>
              <a:buFontTx/>
              <a:buChar char="-"/>
            </a:pPr>
            <a:r>
              <a:rPr lang="cs-CZ" dirty="0" smtClean="0"/>
              <a:t>Stupně</a:t>
            </a:r>
          </a:p>
          <a:p>
            <a:pPr>
              <a:buFontTx/>
              <a:buChar char="-"/>
            </a:pPr>
            <a:r>
              <a:rPr lang="cs-CZ" dirty="0" smtClean="0"/>
              <a:t>Oboustrannost procesu</a:t>
            </a:r>
          </a:p>
          <a:p>
            <a:pPr>
              <a:buFontTx/>
              <a:buChar char="-"/>
            </a:pPr>
            <a:r>
              <a:rPr lang="cs-CZ" dirty="0" smtClean="0"/>
              <a:t>Výsledek procesu učení, resp. adaptace na kognitivní i emocionální úrovni (M. Vágnerová)</a:t>
            </a:r>
          </a:p>
          <a:p>
            <a:pPr>
              <a:buFontTx/>
              <a:buChar char="-"/>
            </a:pPr>
            <a:r>
              <a:rPr lang="cs-CZ" dirty="0" smtClean="0"/>
              <a:t>Otázka vyváženosti s MOTIVACÍ žáka !!!</a:t>
            </a:r>
          </a:p>
          <a:p>
            <a:r>
              <a:rPr lang="cs-CZ" b="1" dirty="0" smtClean="0"/>
              <a:t>INKLUZE</a:t>
            </a:r>
          </a:p>
          <a:p>
            <a:pPr>
              <a:buFontTx/>
              <a:buChar char="-"/>
            </a:pPr>
            <a:r>
              <a:rPr lang="cs-CZ" dirty="0" smtClean="0"/>
              <a:t>Vytvořit ve škole a třídě takové prostředí, které VÍTÁ a OCEŇUJE odlišnost</a:t>
            </a:r>
          </a:p>
          <a:p>
            <a:r>
              <a:rPr lang="cs-CZ" b="1" dirty="0" smtClean="0"/>
              <a:t>ODLIŠNOST POJMŮ?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termíny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pojmů z historie časem získává pejorativní význam (např. mrzáci, idiocie apod.)</a:t>
            </a:r>
          </a:p>
          <a:p>
            <a:r>
              <a:rPr lang="cs-CZ" dirty="0" smtClean="0"/>
              <a:t>V současnosti se v ČR používají pojmy jako POSTIŽENÍ, HANDICAP, v případě školy SPECIÁLNÍ VZDĚLÁVACÍ POTŘEBY</a:t>
            </a:r>
          </a:p>
          <a:p>
            <a:r>
              <a:rPr lang="cs-CZ" dirty="0" smtClean="0"/>
              <a:t>Důraz na člověka a jeho jedinečnost, nikoli jeho nedostatky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 člověk, žák, student SE ZDRAVOTNÍM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7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537852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3. ČÁST</a:t>
            </a:r>
            <a:br>
              <a:rPr lang="cs-CZ" sz="4800" dirty="0" smtClean="0"/>
            </a:br>
            <a:r>
              <a:rPr lang="cs-CZ" sz="4800" dirty="0" smtClean="0"/>
              <a:t>Nástroje podporující integraci žáků se speciálními vzdělávacími potřebami, podpůrná opatření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INDIVIDUÁLNÍ VZDĚLÁVACÍ PLÁN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800" dirty="0" smtClean="0"/>
              <a:t>Doporučený postup při zpracovávání a doporuč. obsah je uveden ve </a:t>
            </a:r>
            <a:r>
              <a:rPr lang="cs-CZ" sz="2800" b="1" dirty="0" smtClean="0"/>
              <a:t>Směrnici </a:t>
            </a:r>
            <a:r>
              <a:rPr lang="cs-CZ" sz="2800" b="1" dirty="0" err="1" smtClean="0"/>
              <a:t>MŠMT</a:t>
            </a:r>
            <a:r>
              <a:rPr lang="cs-CZ" sz="2800" b="1" dirty="0" smtClean="0"/>
              <a:t> ze dne 6.6.2002:</a:t>
            </a:r>
          </a:p>
          <a:p>
            <a:pPr>
              <a:buFontTx/>
              <a:buChar char="-"/>
            </a:pPr>
            <a:r>
              <a:rPr lang="cs-CZ" sz="2800" b="1" dirty="0" smtClean="0"/>
              <a:t>Závazný dokument </a:t>
            </a:r>
            <a:r>
              <a:rPr lang="cs-CZ" sz="2800" dirty="0" smtClean="0"/>
              <a:t>pro zajištění </a:t>
            </a:r>
            <a:r>
              <a:rPr lang="cs-CZ" sz="2800" dirty="0" err="1" smtClean="0"/>
              <a:t>spec</a:t>
            </a:r>
            <a:r>
              <a:rPr lang="cs-CZ" sz="2800" dirty="0" smtClean="0"/>
              <a:t>. </a:t>
            </a:r>
            <a:r>
              <a:rPr lang="cs-CZ" sz="2800" dirty="0" err="1" smtClean="0"/>
              <a:t>vzděl</a:t>
            </a:r>
            <a:r>
              <a:rPr lang="cs-CZ" sz="2800" dirty="0" smtClean="0"/>
              <a:t>. potřeb</a:t>
            </a:r>
          </a:p>
          <a:p>
            <a:pPr>
              <a:buFontTx/>
              <a:buChar char="-"/>
            </a:pPr>
            <a:r>
              <a:rPr lang="cs-CZ" sz="2800" dirty="0" smtClean="0"/>
              <a:t>Podklad pro uplatňování požadavku na </a:t>
            </a:r>
            <a:r>
              <a:rPr lang="cs-CZ" sz="2800" b="1" dirty="0" smtClean="0"/>
              <a:t>navýšení finančních prostředků </a:t>
            </a:r>
            <a:r>
              <a:rPr lang="cs-CZ" sz="2800" dirty="0" smtClean="0"/>
              <a:t>(nákup pomůcek, apod.)</a:t>
            </a:r>
          </a:p>
          <a:p>
            <a:pPr>
              <a:buFontTx/>
              <a:buChar char="-"/>
            </a:pPr>
            <a:r>
              <a:rPr lang="cs-CZ" sz="2800" dirty="0" smtClean="0"/>
              <a:t>Vypracovává třídní uč. nebo uč. předmětu, pro který je </a:t>
            </a:r>
            <a:r>
              <a:rPr lang="cs-CZ" sz="2800" dirty="0" err="1" smtClean="0"/>
              <a:t>IVP</a:t>
            </a:r>
            <a:r>
              <a:rPr lang="cs-CZ" sz="2800" dirty="0" smtClean="0"/>
              <a:t> zpracováván ve spolupráci s porad. zařízením, se škol. porad. pracovištěm, zákonným zástupcem žáka a žákem (v příp. zletilosti)</a:t>
            </a:r>
          </a:p>
          <a:p>
            <a:pPr>
              <a:buFontTx/>
              <a:buChar char="-"/>
            </a:pPr>
            <a:r>
              <a:rPr lang="cs-CZ" sz="2800" dirty="0" smtClean="0"/>
              <a:t>Kopie je zasílána příslušnému porad. pracovišti</a:t>
            </a:r>
          </a:p>
          <a:p>
            <a:pPr>
              <a:buFontTx/>
              <a:buChar char="-"/>
            </a:pPr>
            <a:r>
              <a:rPr lang="cs-CZ" sz="2800" dirty="0" smtClean="0"/>
              <a:t>Je </a:t>
            </a:r>
            <a:r>
              <a:rPr lang="cs-CZ" sz="2800" dirty="0" err="1" smtClean="0"/>
              <a:t>zprac</a:t>
            </a:r>
            <a:r>
              <a:rPr lang="cs-CZ" sz="2800" dirty="0" smtClean="0"/>
              <a:t>. před nástupem žáka do školy nebo do 1 měsíce od začátku výuky, dochází k revizím plánu</a:t>
            </a:r>
          </a:p>
          <a:p>
            <a:pPr>
              <a:buFontTx/>
              <a:buChar char="-"/>
            </a:pPr>
            <a:r>
              <a:rPr lang="cs-CZ" sz="2800" dirty="0" smtClean="0"/>
              <a:t>Vychází z učeb. dokumentů školy, závěrů </a:t>
            </a:r>
            <a:r>
              <a:rPr lang="cs-CZ" sz="2800" dirty="0" err="1" smtClean="0"/>
              <a:t>spec</a:t>
            </a:r>
            <a:r>
              <a:rPr lang="cs-CZ" sz="2800" dirty="0" smtClean="0"/>
              <a:t>. </a:t>
            </a:r>
            <a:r>
              <a:rPr lang="cs-CZ" sz="2800" dirty="0" err="1" smtClean="0"/>
              <a:t>ped</a:t>
            </a:r>
            <a:r>
              <a:rPr lang="cs-CZ" sz="2800" dirty="0" smtClean="0"/>
              <a:t>. vyšetření a doporučení odborného lékaře žáka, zohledňuje názor zákonného zástupce a v příp. zletilosti názor žáka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Individuální vzdělávací plán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DOPORUČENÍ:</a:t>
            </a:r>
          </a:p>
          <a:p>
            <a:pPr>
              <a:buFontTx/>
              <a:buChar char="-"/>
            </a:pPr>
            <a:r>
              <a:rPr lang="cs-CZ" dirty="0" smtClean="0"/>
              <a:t>Spolupráce žáka a rodičů – vždy!</a:t>
            </a:r>
          </a:p>
          <a:p>
            <a:pPr>
              <a:buFontTx/>
              <a:buChar char="-"/>
            </a:pPr>
            <a:r>
              <a:rPr lang="cs-CZ" dirty="0" smtClean="0"/>
              <a:t>Spolupráce se všemi pedagogy, kteří žáka vyučují</a:t>
            </a:r>
          </a:p>
          <a:p>
            <a:pPr>
              <a:buFontTx/>
              <a:buChar char="-"/>
            </a:pPr>
            <a:r>
              <a:rPr lang="cs-CZ" dirty="0" smtClean="0"/>
              <a:t>Srozumitelnost jazyka </a:t>
            </a:r>
            <a:r>
              <a:rPr lang="cs-CZ" dirty="0" err="1" smtClean="0"/>
              <a:t>IVP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Časté revize (třídní uč., </a:t>
            </a:r>
            <a:r>
              <a:rPr lang="cs-CZ" dirty="0" err="1" smtClean="0"/>
              <a:t>VP</a:t>
            </a:r>
            <a:r>
              <a:rPr lang="cs-CZ" dirty="0" smtClean="0"/>
              <a:t>, </a:t>
            </a:r>
            <a:r>
              <a:rPr lang="cs-CZ" dirty="0" err="1" smtClean="0"/>
              <a:t>ŠP</a:t>
            </a:r>
            <a:r>
              <a:rPr lang="cs-CZ" dirty="0" smtClean="0"/>
              <a:t>,…)</a:t>
            </a:r>
          </a:p>
          <a:p>
            <a:pPr>
              <a:buFontTx/>
              <a:buChar char="-"/>
            </a:pPr>
            <a:r>
              <a:rPr lang="cs-CZ" dirty="0" smtClean="0"/>
              <a:t>Co největší konkretizace opatření, včetně podílu žáka na řešení „problému“</a:t>
            </a:r>
          </a:p>
          <a:p>
            <a:pPr>
              <a:buFontTx/>
              <a:buChar char="-"/>
            </a:pPr>
            <a:r>
              <a:rPr lang="cs-CZ" dirty="0" smtClean="0"/>
              <a:t>Podrobně vysvětlit žákovi smysl!</a:t>
            </a:r>
          </a:p>
          <a:p>
            <a:pPr algn="ctr">
              <a:buFontTx/>
              <a:buChar char="-"/>
            </a:pP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A CO SE OSVĚDČILO VÁM?</a:t>
            </a:r>
          </a:p>
          <a:p>
            <a:pPr algn="ctr">
              <a:buFontTx/>
              <a:buChar char="-"/>
            </a:pP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+ dokument: konkrétní příklad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Asistence – asistent pedagoga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sz="2800" dirty="0" smtClean="0"/>
              <a:t>Upravuje text </a:t>
            </a:r>
            <a:r>
              <a:rPr lang="cs-CZ" sz="2800" u="sng" dirty="0" smtClean="0"/>
              <a:t>Základní informace k zajištění asistenta pedagoga do třídy, v níž je vzděláván žák nebo žáci se zdravotním postižením (z roku 2007)</a:t>
            </a:r>
          </a:p>
          <a:p>
            <a:pPr>
              <a:buFontTx/>
              <a:buChar char="-"/>
            </a:pPr>
            <a:r>
              <a:rPr lang="cs-CZ" sz="2800" dirty="0" smtClean="0"/>
              <a:t>Ve třídě, kde je vzděláván žák s </a:t>
            </a:r>
            <a:r>
              <a:rPr lang="cs-CZ" sz="2800" dirty="0" err="1" smtClean="0"/>
              <a:t>SVP</a:t>
            </a:r>
            <a:r>
              <a:rPr lang="cs-CZ" sz="2800" dirty="0" smtClean="0"/>
              <a:t> mohou působit až 3 pedagogičtí pracovníci, z nichž 1 je asistent pedagoga</a:t>
            </a:r>
          </a:p>
          <a:p>
            <a:pPr>
              <a:buFontTx/>
              <a:buChar char="-"/>
            </a:pPr>
            <a:r>
              <a:rPr lang="cs-CZ" sz="2800" b="1" dirty="0" smtClean="0"/>
              <a:t>Hlavními činnostmi </a:t>
            </a:r>
            <a:r>
              <a:rPr lang="cs-CZ" sz="2800" dirty="0" smtClean="0"/>
              <a:t>asistenta pedagoga jsou:</a:t>
            </a:r>
          </a:p>
          <a:p>
            <a:pPr marL="521208" indent="-457200">
              <a:buAutoNum type="alphaLcParenR"/>
            </a:pPr>
            <a:r>
              <a:rPr lang="cs-CZ" sz="2800" dirty="0" err="1" smtClean="0"/>
              <a:t>Indiv</a:t>
            </a:r>
            <a:r>
              <a:rPr lang="cs-CZ" sz="2800" dirty="0" smtClean="0"/>
              <a:t>. pomoc žákům při začleňování se a přizpůsobení se školnímu prostředí</a:t>
            </a:r>
          </a:p>
          <a:p>
            <a:pPr marL="521208" indent="-457200">
              <a:buAutoNum type="alphaLcParenR"/>
            </a:pPr>
            <a:r>
              <a:rPr lang="cs-CZ" sz="2800" dirty="0" err="1" smtClean="0"/>
              <a:t>Indiv</a:t>
            </a:r>
            <a:r>
              <a:rPr lang="cs-CZ" sz="2800" dirty="0" smtClean="0"/>
              <a:t>. pomoc žákům při zprostředkování učební látky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pedagogickým pracovníkům školy při edukaci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při vzájemné komunikaci pedagogů se žáky a žáků mezi sebou</a:t>
            </a:r>
          </a:p>
          <a:p>
            <a:pPr marL="521208" indent="-457200">
              <a:buAutoNum type="alphaLcParenR"/>
            </a:pPr>
            <a:r>
              <a:rPr lang="cs-CZ" sz="2800" dirty="0" smtClean="0"/>
              <a:t>Pomoc při spolupráci se zákonnými zástupci žáka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Význam studia této problematiky, </a:t>
            </a:r>
            <a:r>
              <a:rPr lang="cs-CZ" dirty="0"/>
              <a:t>z</a:t>
            </a:r>
            <a:r>
              <a:rPr lang="cs-CZ" dirty="0" smtClean="0"/>
              <a:t>ákladní orientace v legislativě, platné právní předpisy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Nejdůležitější termíny, pojmy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Nástroje podporující integraci žáků se speciálními vzdělávacími potřebami, podpůrná opatření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Odlišnost ve formě zdravotního postižení, </a:t>
            </a:r>
            <a:r>
              <a:rPr lang="pl-PL" dirty="0" smtClean="0"/>
              <a:t>biopsychosociální aspekty postižení, dopady na osobnost žáka, doporučení pro školní práci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Asistent pedagoga x osobní asistent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u="sng" dirty="0" smtClean="0"/>
              <a:t>Resort </a:t>
            </a:r>
            <a:r>
              <a:rPr lang="cs-CZ" sz="3200" u="sng" dirty="0" err="1" smtClean="0"/>
              <a:t>MŠMT</a:t>
            </a:r>
            <a:r>
              <a:rPr lang="cs-CZ" sz="3200" u="sng" dirty="0" smtClean="0"/>
              <a:t> </a:t>
            </a:r>
            <a:r>
              <a:rPr lang="cs-CZ" sz="3200" dirty="0" smtClean="0"/>
              <a:t>– pedagogický pracovník (školský zákon)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</a:t>
            </a:r>
            <a:r>
              <a:rPr lang="cs-CZ" sz="3200" u="sng" dirty="0" smtClean="0"/>
              <a:t>resortu </a:t>
            </a:r>
            <a:r>
              <a:rPr lang="cs-CZ" sz="3200" u="sng" dirty="0" err="1" smtClean="0"/>
              <a:t>MPSV</a:t>
            </a:r>
            <a:r>
              <a:rPr lang="cs-CZ" sz="3200" u="sng" dirty="0" smtClean="0"/>
              <a:t> </a:t>
            </a:r>
            <a:r>
              <a:rPr lang="cs-CZ" sz="3200" dirty="0" smtClean="0"/>
              <a:t>– pracovník v sociálních službách (zákon č. 108/2006 Sb. o sociálních službách)</a:t>
            </a:r>
          </a:p>
          <a:p>
            <a:r>
              <a:rPr lang="cs-CZ" sz="3200" dirty="0" smtClean="0"/>
              <a:t>1 asistent pedagoga ve třídě se žákem s </a:t>
            </a:r>
            <a:r>
              <a:rPr lang="cs-CZ" sz="3200" dirty="0" err="1" smtClean="0"/>
              <a:t>SVP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počet osobních asistentů ve třídě není omezen</a:t>
            </a:r>
          </a:p>
          <a:p>
            <a:r>
              <a:rPr lang="cs-CZ" sz="3200" dirty="0" smtClean="0"/>
              <a:t>Zaměstnanec školy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zaměstnanec nestátní neziskové organizace (se školou dohoda o spolupráci)</a:t>
            </a:r>
          </a:p>
          <a:p>
            <a:r>
              <a:rPr lang="cs-CZ" sz="3200" dirty="0" smtClean="0"/>
              <a:t>O zřízení pozice as. pedagoga žáka ředitel školy krajský úřad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o osobního asistenta žádají rodiče </a:t>
            </a:r>
            <a:r>
              <a:rPr lang="cs-CZ" sz="3200" dirty="0" err="1" smtClean="0"/>
              <a:t>NNO</a:t>
            </a:r>
            <a:endParaRPr lang="cs-CZ" sz="3200" dirty="0" smtClean="0"/>
          </a:p>
          <a:p>
            <a:r>
              <a:rPr lang="cs-CZ" sz="3200" dirty="0" smtClean="0"/>
              <a:t>Náplň práce stanovuje ředitel školy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náplň práce je dána smlouvou se zaměstnavatelem – poskytovatelem sociálních služeb</a:t>
            </a:r>
          </a:p>
          <a:p>
            <a:r>
              <a:rPr lang="cs-CZ" sz="3200" dirty="0" smtClean="0"/>
              <a:t>Metodické vedení a podporu poskytuje škola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metodické vedení a podporu poskytuje </a:t>
            </a:r>
            <a:r>
              <a:rPr lang="cs-CZ" sz="3200" dirty="0" err="1" smtClean="0"/>
              <a:t>NNO</a:t>
            </a:r>
            <a:endParaRPr lang="cs-CZ" sz="3200" dirty="0" smtClean="0"/>
          </a:p>
          <a:p>
            <a:r>
              <a:rPr lang="cs-CZ" sz="3200" dirty="0" smtClean="0"/>
              <a:t>Kvalifikace dle školského zákona – pedagogické vzdělání nebo kurz akreditovaný </a:t>
            </a:r>
            <a:r>
              <a:rPr lang="cs-CZ" sz="3200" dirty="0" err="1" smtClean="0"/>
              <a:t>MŠMT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1"/>
                </a:solidFill>
              </a:rPr>
              <a:t>X</a:t>
            </a:r>
            <a:r>
              <a:rPr lang="cs-CZ" sz="3200" dirty="0" smtClean="0"/>
              <a:t> kvalifikace dle zák. o sociálních službách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Úskalí při zavádění pozice asistenta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Nezkušenost s obsazováním týmu souběžně působících pracovníků ve třídě nebo studijní skupině</a:t>
            </a:r>
          </a:p>
          <a:p>
            <a:r>
              <a:rPr lang="cs-CZ" sz="2800" dirty="0" smtClean="0"/>
              <a:t>Nedostatečně vymezené kompetence</a:t>
            </a:r>
          </a:p>
          <a:p>
            <a:r>
              <a:rPr lang="cs-CZ" sz="2800" dirty="0" smtClean="0"/>
              <a:t>Absence metodické podpory</a:t>
            </a:r>
          </a:p>
          <a:p>
            <a:r>
              <a:rPr lang="cs-CZ" sz="2800" dirty="0" smtClean="0"/>
              <a:t>Nesystémové obsazování míst</a:t>
            </a:r>
          </a:p>
          <a:p>
            <a:r>
              <a:rPr lang="cs-CZ" sz="2800" dirty="0" smtClean="0"/>
              <a:t>Zařazení nevhodných nebo nedostatečně kvalifikovaných asistentů </a:t>
            </a:r>
          </a:p>
          <a:p>
            <a:r>
              <a:rPr lang="cs-CZ" sz="2800" dirty="0" smtClean="0"/>
              <a:t>Nebezpečí zneužívání podpůrných asistenčních služeb tam, kde dětské schopnosti stačí – pozor na závislost dítěte na asistenci!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5223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4. ČÁST</a:t>
            </a:r>
            <a:br>
              <a:rPr lang="cs-CZ" sz="4000" dirty="0" smtClean="0"/>
            </a:br>
            <a:r>
              <a:rPr lang="cs-CZ" sz="4000" dirty="0" smtClean="0"/>
              <a:t>Odlišnost ve formě zdravotního postižení, </a:t>
            </a:r>
            <a:r>
              <a:rPr lang="pl-PL" sz="4000" dirty="0" smtClean="0"/>
              <a:t>biopsychosociální aspekty postižení, dopady na osobnost žáka, doporučení pro školní práci</a:t>
            </a:r>
            <a:br>
              <a:rPr lang="pl-PL" sz="4000" dirty="0" smtClean="0"/>
            </a:br>
            <a:endParaRPr lang="cs-CZ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Odlišnost ve formě zdravotního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Specifika</a:t>
            </a:r>
            <a:r>
              <a:rPr lang="cs-CZ" dirty="0" smtClean="0"/>
              <a:t> v celkovém vývoji dítěte s postižením – poznávací procesy, osobnost dítěte, socializační vývoj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Druhy</a:t>
            </a:r>
            <a:r>
              <a:rPr lang="cs-CZ" dirty="0" smtClean="0"/>
              <a:t> zdravotního postižení, jak jsou členěny dnes: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mentální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d)</a:t>
            </a:r>
            <a:r>
              <a:rPr lang="cs-CZ" dirty="0" smtClean="0"/>
              <a:t> </a:t>
            </a:r>
            <a:r>
              <a:rPr lang="cs-CZ" dirty="0" err="1" smtClean="0"/>
              <a:t>SPU</a:t>
            </a:r>
            <a:r>
              <a:rPr lang="cs-CZ" dirty="0" smtClean="0"/>
              <a:t>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g)</a:t>
            </a:r>
            <a:r>
              <a:rPr lang="cs-CZ" dirty="0" smtClean="0"/>
              <a:t> </a:t>
            </a:r>
            <a:r>
              <a:rPr lang="cs-CZ" dirty="0" err="1" smtClean="0"/>
              <a:t>kombin</a:t>
            </a:r>
            <a:r>
              <a:rPr lang="cs-CZ" dirty="0" smtClean="0"/>
              <a:t>.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tělesné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e)</a:t>
            </a:r>
            <a:r>
              <a:rPr lang="cs-CZ" dirty="0" smtClean="0"/>
              <a:t> PAS</a:t>
            </a:r>
          </a:p>
          <a:p>
            <a:pPr marL="578358" indent="-514350">
              <a:buAutoNum type="alphaLcParenR"/>
            </a:pPr>
            <a:r>
              <a:rPr lang="cs-CZ" dirty="0" smtClean="0"/>
              <a:t>P. smyslové		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f)</a:t>
            </a:r>
            <a:r>
              <a:rPr lang="cs-CZ" dirty="0" smtClean="0"/>
              <a:t> poruchy řeči, </a:t>
            </a:r>
            <a:r>
              <a:rPr lang="cs-CZ" dirty="0" err="1" smtClean="0"/>
              <a:t>NKS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zrakové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Senzor. a </a:t>
            </a:r>
            <a:r>
              <a:rPr lang="cs-CZ" dirty="0" err="1" smtClean="0"/>
              <a:t>infor</a:t>
            </a:r>
            <a:r>
              <a:rPr lang="cs-CZ" dirty="0" smtClean="0"/>
              <a:t>. deprivace</a:t>
            </a:r>
          </a:p>
          <a:p>
            <a:r>
              <a:rPr lang="cs-CZ" dirty="0" smtClean="0"/>
              <a:t>Verbalismus</a:t>
            </a:r>
          </a:p>
          <a:p>
            <a:r>
              <a:rPr lang="cs-CZ" dirty="0" smtClean="0"/>
              <a:t>Omezený přísun k sociálním zkušenostem</a:t>
            </a:r>
          </a:p>
          <a:p>
            <a:r>
              <a:rPr lang="cs-CZ" dirty="0" smtClean="0"/>
              <a:t>Pomalejší orientace v sociální situaci</a:t>
            </a:r>
          </a:p>
          <a:p>
            <a:r>
              <a:rPr lang="cs-CZ" dirty="0" smtClean="0"/>
              <a:t>Omezení v učení se nápodobou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Pomůcky</a:t>
            </a:r>
          </a:p>
          <a:p>
            <a:r>
              <a:rPr lang="cs-CZ" dirty="0" smtClean="0"/>
              <a:t>Organizace předmětů ve třídě</a:t>
            </a:r>
          </a:p>
          <a:p>
            <a:r>
              <a:rPr lang="cs-CZ" dirty="0" smtClean="0"/>
              <a:t>Velikost pracovní plochy</a:t>
            </a:r>
          </a:p>
          <a:p>
            <a:r>
              <a:rPr lang="cs-CZ" dirty="0" smtClean="0"/>
              <a:t>Správné místo k sezení</a:t>
            </a:r>
          </a:p>
          <a:p>
            <a:r>
              <a:rPr lang="cs-CZ" dirty="0" smtClean="0"/>
              <a:t>Spolupráce s </a:t>
            </a:r>
            <a:r>
              <a:rPr lang="cs-CZ" dirty="0" err="1" smtClean="0"/>
              <a:t>SPC</a:t>
            </a:r>
            <a:endParaRPr lang="cs-CZ" dirty="0" smtClean="0"/>
          </a:p>
          <a:p>
            <a:r>
              <a:rPr lang="cs-CZ" dirty="0" smtClean="0"/>
              <a:t>Péče o zbytek zraku a jeho využívání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sluchové post.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err="1" smtClean="0"/>
              <a:t>podnětová</a:t>
            </a:r>
            <a:r>
              <a:rPr lang="cs-CZ" dirty="0" smtClean="0"/>
              <a:t> deprivace</a:t>
            </a:r>
          </a:p>
          <a:p>
            <a:r>
              <a:rPr lang="cs-CZ" dirty="0" smtClean="0"/>
              <a:t>omezení v oblasti řeči</a:t>
            </a:r>
          </a:p>
          <a:p>
            <a:r>
              <a:rPr lang="cs-CZ" dirty="0" smtClean="0"/>
              <a:t>omezení orientace v prostředí </a:t>
            </a:r>
          </a:p>
          <a:p>
            <a:r>
              <a:rPr lang="cs-CZ" dirty="0" smtClean="0"/>
              <a:t>odlišnost komunikačních kompetencí</a:t>
            </a:r>
          </a:p>
          <a:p>
            <a:r>
              <a:rPr lang="cs-CZ" dirty="0" smtClean="0"/>
              <a:t>konkrétní myšlení</a:t>
            </a:r>
          </a:p>
          <a:p>
            <a:r>
              <a:rPr lang="cs-CZ" dirty="0" smtClean="0"/>
              <a:t>obtíže v sociální orientaci</a:t>
            </a:r>
          </a:p>
          <a:p>
            <a:r>
              <a:rPr lang="cs-CZ" dirty="0" smtClean="0"/>
              <a:t>někdy obtíže v sebeovládání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Integrace těžce </a:t>
            </a:r>
            <a:r>
              <a:rPr lang="cs-CZ" dirty="0" err="1" smtClean="0"/>
              <a:t>SP</a:t>
            </a:r>
            <a:r>
              <a:rPr lang="cs-CZ" dirty="0" smtClean="0"/>
              <a:t> je velmi náročná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Tlumočník</a:t>
            </a:r>
          </a:p>
          <a:p>
            <a:r>
              <a:rPr lang="cs-CZ" dirty="0" smtClean="0"/>
              <a:t>Vhodné pro děti dobře disponované z rodin a ze zkušeností s kompenzací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- </a:t>
            </a:r>
            <a:r>
              <a:rPr lang="cs-CZ" sz="3600" dirty="0" smtClean="0"/>
              <a:t>mentální post.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Snížená kritičnost myšlení</a:t>
            </a:r>
          </a:p>
          <a:p>
            <a:r>
              <a:rPr lang="cs-CZ" dirty="0" smtClean="0"/>
              <a:t>Preference </a:t>
            </a:r>
            <a:r>
              <a:rPr lang="cs-CZ" dirty="0" err="1" smtClean="0"/>
              <a:t>podnětových</a:t>
            </a:r>
            <a:r>
              <a:rPr lang="cs-CZ" dirty="0" smtClean="0"/>
              <a:t> stereotypů</a:t>
            </a:r>
          </a:p>
          <a:p>
            <a:r>
              <a:rPr lang="cs-CZ" dirty="0" smtClean="0"/>
              <a:t>Jazykové zvláštnosti</a:t>
            </a:r>
          </a:p>
          <a:p>
            <a:r>
              <a:rPr lang="cs-CZ" dirty="0" smtClean="0"/>
              <a:t>Mechanické učení</a:t>
            </a:r>
          </a:p>
          <a:p>
            <a:r>
              <a:rPr lang="cs-CZ" dirty="0" smtClean="0"/>
              <a:t>Zvýšená emoční citlivost</a:t>
            </a:r>
          </a:p>
          <a:p>
            <a:r>
              <a:rPr lang="cs-CZ" dirty="0" smtClean="0"/>
              <a:t>Velká fantazie</a:t>
            </a:r>
          </a:p>
          <a:p>
            <a:r>
              <a:rPr lang="cs-CZ" dirty="0" smtClean="0"/>
              <a:t>Důvěřivost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Často vhodná skupinová integrace + částečně individuální</a:t>
            </a:r>
          </a:p>
          <a:p>
            <a:r>
              <a:rPr lang="cs-CZ" dirty="0" smtClean="0"/>
              <a:t>Nutná práce se skupinou</a:t>
            </a:r>
          </a:p>
          <a:p>
            <a:r>
              <a:rPr lang="cs-CZ" dirty="0" smtClean="0"/>
              <a:t>Asistent může pomoci i v sociální oblasti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školní práce a  integrace – </a:t>
            </a:r>
            <a:r>
              <a:rPr lang="cs-CZ" sz="3600" dirty="0" smtClean="0"/>
              <a:t>PAS,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Projevy postižení ve škole:</a:t>
            </a:r>
          </a:p>
          <a:p>
            <a:r>
              <a:rPr lang="cs-CZ" dirty="0" smtClean="0"/>
              <a:t>Potíže v sociální </a:t>
            </a:r>
            <a:r>
              <a:rPr lang="cs-CZ" dirty="0" err="1" smtClean="0"/>
              <a:t>obl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Nerozeznatelnost emocí</a:t>
            </a:r>
          </a:p>
          <a:p>
            <a:r>
              <a:rPr lang="cs-CZ" dirty="0" smtClean="0"/>
              <a:t>Narušený vývoj řeči</a:t>
            </a:r>
          </a:p>
          <a:p>
            <a:r>
              <a:rPr lang="cs-CZ" dirty="0" smtClean="0"/>
              <a:t>Problémy v orientaci ve světě</a:t>
            </a:r>
          </a:p>
          <a:p>
            <a:r>
              <a:rPr lang="cs-CZ" dirty="0" smtClean="0"/>
              <a:t>Problémy v organizaci informací</a:t>
            </a:r>
          </a:p>
          <a:p>
            <a:r>
              <a:rPr lang="cs-CZ" dirty="0" smtClean="0"/>
              <a:t>Poruchy imaginace,…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Doporučení:</a:t>
            </a:r>
          </a:p>
          <a:p>
            <a:r>
              <a:rPr lang="cs-CZ" dirty="0" smtClean="0"/>
              <a:t>Znalost projevů chování a potřeb (např. stereotypů, rituálů)</a:t>
            </a:r>
          </a:p>
          <a:p>
            <a:r>
              <a:rPr lang="cs-CZ" dirty="0" smtClean="0"/>
              <a:t>Pomoc s orientací ve školním dni a při školní práci</a:t>
            </a:r>
          </a:p>
          <a:p>
            <a:r>
              <a:rPr lang="cs-CZ" dirty="0" smtClean="0"/>
              <a:t>Nepoužívat pouhé emoční odměňování – často nesrozumitelné,…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32340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Děkuji za pozornost !!!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kontakt: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err="1" smtClean="0">
                <a:solidFill>
                  <a:schemeClr val="accent1"/>
                </a:solidFill>
              </a:rPr>
              <a:t>veronika.mensikova</a:t>
            </a: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@seznam.</a:t>
            </a:r>
            <a:r>
              <a:rPr lang="cs-CZ" dirty="0" err="1" smtClean="0">
                <a:solidFill>
                  <a:schemeClr val="accent1"/>
                </a:solidFill>
              </a:rPr>
              <a:t>cz</a:t>
            </a:r>
            <a:r>
              <a:rPr lang="cs-CZ" dirty="0" smtClean="0">
                <a:solidFill>
                  <a:schemeClr val="accent1"/>
                </a:solidFill>
              </a:rPr>
              <a:t/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err="1" smtClean="0">
                <a:solidFill>
                  <a:schemeClr val="accent1"/>
                </a:solidFill>
              </a:rPr>
              <a:t>vitoskova</a:t>
            </a:r>
            <a:r>
              <a:rPr lang="cs-CZ" dirty="0" smtClean="0">
                <a:solidFill>
                  <a:schemeClr val="accent1"/>
                </a:solidFill>
              </a:rPr>
              <a:t>@</a:t>
            </a:r>
            <a:r>
              <a:rPr lang="cs-CZ" dirty="0" err="1" smtClean="0">
                <a:solidFill>
                  <a:schemeClr val="accent1"/>
                </a:solidFill>
              </a:rPr>
              <a:t>gjp1.cz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413216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1. část:</a:t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význam</a:t>
            </a:r>
            <a:br>
              <a:rPr lang="cs-CZ" sz="5400" dirty="0" smtClean="0"/>
            </a:br>
            <a:r>
              <a:rPr lang="cs-CZ" sz="5400" dirty="0" smtClean="0"/>
              <a:t>stav v </a:t>
            </a:r>
            <a:r>
              <a:rPr lang="cs-CZ" sz="5400" dirty="0" smtClean="0"/>
              <a:t>ČR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platná legislativa</a:t>
            </a:r>
            <a:endParaRPr lang="cs-CZ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Rámec tvoří právní předpisy různé právní síly (od zákonů a vyhlášek po koncepce a metodiky </a:t>
            </a:r>
            <a:r>
              <a:rPr lang="cs-CZ" dirty="0" err="1" smtClean="0"/>
              <a:t>MŠMT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Nejdůležitější:</a:t>
            </a:r>
          </a:p>
          <a:p>
            <a:pPr marL="514350" indent="-514350">
              <a:buAutoNum type="alphaLcParenR"/>
            </a:pPr>
            <a:r>
              <a:rPr lang="cs-CZ" dirty="0" smtClean="0"/>
              <a:t>Obecný právní předpis – </a:t>
            </a:r>
            <a:r>
              <a:rPr lang="cs-CZ" dirty="0" err="1" smtClean="0"/>
              <a:t>ŠZ</a:t>
            </a:r>
            <a:r>
              <a:rPr lang="cs-CZ" dirty="0" smtClean="0"/>
              <a:t> (561/2004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Vyhláška č. 73/2005 Sb. o vzdělávání dětí, žáků a studentů se speciálními vzdělávacími potřebami a dětí, žáků a studentů mimořádně nadaných (+ její novela č. 147/2011 Sb.)</a:t>
            </a:r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údaje z platné legislativy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ZÁSADY A CÍLE VZDĚLÁVÁNÍ: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rovný přístup ke vzdělávání bez jakékoli diskriminace</a:t>
            </a:r>
          </a:p>
          <a:p>
            <a:r>
              <a:rPr lang="cs-CZ" dirty="0" smtClean="0"/>
              <a:t>zohledňování vzdělávacích potřeb jedince</a:t>
            </a:r>
          </a:p>
          <a:p>
            <a:r>
              <a:rPr lang="cs-CZ" dirty="0" smtClean="0"/>
              <a:t>vzájemná úcta, respekt, solidarita a důstojnost</a:t>
            </a:r>
          </a:p>
          <a:p>
            <a:r>
              <a:rPr lang="cs-CZ" dirty="0" smtClean="0"/>
              <a:t>všeobecný rozvoj osobnosti s důrazem na poznávací, sociální, morální, mravní a duchovní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PRÁVA DĚTÍ, ŽÁKŮ A STUDENTŮ S </a:t>
            </a:r>
            <a:r>
              <a:rPr lang="cs-CZ" b="1" dirty="0" err="1" smtClean="0"/>
              <a:t>SVP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právo na vzdělávání o obsahu, formách a metodách </a:t>
            </a:r>
            <a:r>
              <a:rPr lang="cs-CZ" u="sng" dirty="0" smtClean="0"/>
              <a:t>odpovídajících potřebám a možnostem těchto osob</a:t>
            </a:r>
            <a:r>
              <a:rPr lang="cs-CZ" dirty="0" smtClean="0"/>
              <a:t>, včetně hodnocení, přijímání a ukončování vzdělávání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vytvoření podmínek </a:t>
            </a:r>
            <a:r>
              <a:rPr lang="cs-CZ" dirty="0" smtClean="0"/>
              <a:t>pro vzdělávání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poradenskou pomoc školy</a:t>
            </a:r>
          </a:p>
          <a:p>
            <a:r>
              <a:rPr lang="cs-CZ" dirty="0" smtClean="0"/>
              <a:t>právo na pomoc </a:t>
            </a:r>
            <a:r>
              <a:rPr lang="cs-CZ" u="sng" dirty="0" smtClean="0"/>
              <a:t>školského poradenského zařízení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bezplatné užívání speciálních učebnic</a:t>
            </a:r>
            <a:r>
              <a:rPr lang="cs-CZ" dirty="0" smtClean="0"/>
              <a:t>, speciálních didaktických a kompenzačních pomůcek, poskytovaných školou</a:t>
            </a:r>
          </a:p>
          <a:p>
            <a:r>
              <a:rPr lang="cs-CZ" dirty="0" smtClean="0"/>
              <a:t>právo na </a:t>
            </a:r>
            <a:r>
              <a:rPr lang="cs-CZ" u="sng" dirty="0" smtClean="0"/>
              <a:t>vzdělávání alternativními komunikačními prostředky</a:t>
            </a:r>
            <a:r>
              <a:rPr lang="cs-CZ" dirty="0" smtClean="0"/>
              <a:t> (dorozumívání prostřednictvím znakové řeči, psaní Braillovým písmem a náhradních způsobů dorozumívání)</a:t>
            </a:r>
          </a:p>
          <a:p>
            <a:r>
              <a:rPr lang="cs-CZ" dirty="0" smtClean="0"/>
              <a:t>možnost </a:t>
            </a:r>
            <a:r>
              <a:rPr lang="cs-CZ" u="sng" dirty="0" smtClean="0"/>
              <a:t>prodloužení vzdělávání </a:t>
            </a:r>
            <a:r>
              <a:rPr lang="cs-CZ" dirty="0" smtClean="0"/>
              <a:t>středního a vyššího ředitelem školy (max. o 2 roky)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ŽÁCI SE SPECIÁLNÍMI VZDĚLÁVACÍMI POTŘEBAMI:</a:t>
            </a:r>
          </a:p>
          <a:p>
            <a:r>
              <a:rPr lang="cs-CZ" u="sng" dirty="0" smtClean="0"/>
              <a:t>zdravotní postižení </a:t>
            </a:r>
            <a:r>
              <a:rPr lang="cs-CZ" dirty="0" smtClean="0"/>
              <a:t>je postižení mentální, tělesné, zrakové, sluchové, vady řeči, autismus, souběžné postižení více vadami, vývojové poruchy učení nebo chování</a:t>
            </a:r>
          </a:p>
          <a:p>
            <a:r>
              <a:rPr lang="cs-CZ" u="sng" dirty="0" smtClean="0"/>
              <a:t>zdravotní znevýhodnění </a:t>
            </a:r>
            <a:r>
              <a:rPr lang="cs-CZ" dirty="0" smtClean="0"/>
              <a:t>je zdravotní oslabení, dlouhodobá nemoc, nebo zdravotní poruchy vedoucí k poruchám učení nebo chování</a:t>
            </a:r>
          </a:p>
          <a:p>
            <a:r>
              <a:rPr lang="cs-CZ" u="sng" dirty="0" smtClean="0"/>
              <a:t>sociální znevýhodnění </a:t>
            </a:r>
            <a:r>
              <a:rPr lang="cs-CZ" dirty="0" smtClean="0"/>
              <a:t>– rodinné prostředí s nízkým socioekonomickým statusem, nařízená ústavní či ochranná výchova, postavení azylanta nebo uprchlíka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FORMY SPECIÁLNÍHO VZDĚLÁVÁNÍ:</a:t>
            </a:r>
          </a:p>
          <a:p>
            <a:r>
              <a:rPr lang="cs-CZ" u="sng" dirty="0" smtClean="0"/>
              <a:t>individuální integrace </a:t>
            </a:r>
            <a:r>
              <a:rPr lang="cs-CZ" dirty="0" smtClean="0"/>
              <a:t>(v běžné škole – je upřednostňováno, v případě, že má pro to škola vhodné podmínky, ve speciální škole pro jiné postižení)</a:t>
            </a:r>
          </a:p>
          <a:p>
            <a:r>
              <a:rPr lang="cs-CZ" u="sng" dirty="0" smtClean="0"/>
              <a:t>skupinová integrace </a:t>
            </a:r>
            <a:r>
              <a:rPr lang="cs-CZ" dirty="0" smtClean="0"/>
              <a:t>(ve třídě či oddělení běžné školy, ve třídě či oddělení speciální školy)</a:t>
            </a:r>
          </a:p>
          <a:p>
            <a:r>
              <a:rPr lang="cs-CZ" dirty="0" smtClean="0"/>
              <a:t>vzdělávání v samostatné škole pro žáky se zdravotním postižením – </a:t>
            </a:r>
            <a:r>
              <a:rPr lang="cs-CZ" u="sng" dirty="0" smtClean="0"/>
              <a:t>speciální škola</a:t>
            </a:r>
          </a:p>
          <a:p>
            <a:r>
              <a:rPr lang="cs-CZ" dirty="0" smtClean="0"/>
              <a:t>kombinace výše uvedeného</a:t>
            </a:r>
          </a:p>
          <a:p>
            <a:r>
              <a:rPr lang="cs-CZ" dirty="0" smtClean="0"/>
              <a:t>vždy je nutný souhlas zákonných zástupců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údaje z platné legislativy </a:t>
            </a:r>
            <a:r>
              <a:rPr lang="cs-CZ" dirty="0" err="1" smtClean="0"/>
              <a:t>iv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PODPŮRNÁ OPATŘENÍ VE SPECIÁLNÍM VZDĚLÁVÁNÍ:</a:t>
            </a:r>
          </a:p>
          <a:p>
            <a:r>
              <a:rPr lang="cs-CZ" dirty="0" smtClean="0"/>
              <a:t>speciální metody, formy, postupy</a:t>
            </a:r>
          </a:p>
          <a:p>
            <a:r>
              <a:rPr lang="cs-CZ" dirty="0" smtClean="0"/>
              <a:t>speciální učebnice</a:t>
            </a:r>
          </a:p>
          <a:p>
            <a:r>
              <a:rPr lang="cs-CZ" dirty="0" smtClean="0"/>
              <a:t>didaktické materiály</a:t>
            </a:r>
          </a:p>
          <a:p>
            <a:r>
              <a:rPr lang="cs-CZ" dirty="0" smtClean="0"/>
              <a:t>kompenzační pomůcky</a:t>
            </a:r>
          </a:p>
          <a:p>
            <a:r>
              <a:rPr lang="cs-CZ" dirty="0" smtClean="0"/>
              <a:t>rehabilitační pomůcky</a:t>
            </a:r>
          </a:p>
          <a:p>
            <a:r>
              <a:rPr lang="cs-CZ" dirty="0" smtClean="0"/>
              <a:t>zařazení předmětů speciálně pedagogické péče</a:t>
            </a:r>
          </a:p>
          <a:p>
            <a:r>
              <a:rPr lang="cs-CZ" dirty="0" smtClean="0"/>
              <a:t>snížené počty žáků ve třídě, v oddělení, studijní skupině</a:t>
            </a:r>
          </a:p>
          <a:p>
            <a:r>
              <a:rPr lang="cs-CZ" dirty="0" smtClean="0"/>
              <a:t>služby asistenta pedagoga</a:t>
            </a:r>
          </a:p>
          <a:p>
            <a:r>
              <a:rPr lang="cs-CZ" dirty="0" smtClean="0"/>
              <a:t>další možné úpravy podle </a:t>
            </a:r>
            <a:r>
              <a:rPr lang="cs-CZ" dirty="0" err="1" smtClean="0"/>
              <a:t>IVP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1499</Words>
  <Application>Microsoft Office PowerPoint</Application>
  <PresentationFormat>Předvádění na obrazovce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 </vt:lpstr>
      <vt:lpstr>Struktura přednášky</vt:lpstr>
      <vt:lpstr>1. část:  význam stav v ČR platná legislativa</vt:lpstr>
      <vt:lpstr>Legislativa</vt:lpstr>
      <vt:lpstr>Hlavní údaje z platné legislativy i.</vt:lpstr>
      <vt:lpstr>Hlavní údaje z platné legislativy ii.</vt:lpstr>
      <vt:lpstr>Hlavní údaje z platné legislativy iii.</vt:lpstr>
      <vt:lpstr>Hlavní údaje z platné legislativy iv.</vt:lpstr>
      <vt:lpstr>Hlavní údaje z platné legislativy iv.</vt:lpstr>
      <vt:lpstr>Co dále upravuje legislativa</vt:lpstr>
      <vt:lpstr>Novinky z poslední doby I.</vt:lpstr>
      <vt:lpstr>Novinky z poslední doby II.</vt:lpstr>
      <vt:lpstr>2. část Základní termíny, pojmy</vt:lpstr>
      <vt:lpstr>Výchozí termíny I.</vt:lpstr>
      <vt:lpstr>Výchozí termíny II.</vt:lpstr>
      <vt:lpstr>3. ČÁST Nástroje podporující integraci žáků se speciálními vzdělávacími potřebami, podpůrná opatření</vt:lpstr>
      <vt:lpstr>INDIVIDUÁLNÍ VZDĚLÁVACÍ PLÁN I.</vt:lpstr>
      <vt:lpstr>Individuální vzdělávací plán II.</vt:lpstr>
      <vt:lpstr>Asistence – asistent pedagoga</vt:lpstr>
      <vt:lpstr>Asistent pedagoga x osobní asistent</vt:lpstr>
      <vt:lpstr>Úskalí při zavádění pozice asistenta ve škole</vt:lpstr>
      <vt:lpstr>4. ČÁST Odlišnost ve formě zdravotního postižení, biopsychosociální aspekty postižení, dopady na osobnost žáka, doporučení pro školní práci </vt:lpstr>
      <vt:lpstr>Odlišnost ve formě zdravotního postižení</vt:lpstr>
      <vt:lpstr>Specifika školní práce a  integrace - zrakové postižení</vt:lpstr>
      <vt:lpstr>Specifika školní práce a  integrace - sluchové post.</vt:lpstr>
      <vt:lpstr>Specifika školní práce a  integrace - mentální post.</vt:lpstr>
      <vt:lpstr>Specifika školní práce a  integrace – PAS, autismus</vt:lpstr>
      <vt:lpstr>Děkuji za pozornost !!!  kontakt:  veronika.mensikova @seznam.cz vitoskova@gjp1.cz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Zdravotně znevýhodněný žák ve škole</dc:title>
  <dc:creator>Your User Name</dc:creator>
  <cp:lastModifiedBy>Hana Valentová</cp:lastModifiedBy>
  <cp:revision>10</cp:revision>
  <dcterms:created xsi:type="dcterms:W3CDTF">2012-04-15T16:37:43Z</dcterms:created>
  <dcterms:modified xsi:type="dcterms:W3CDTF">2014-06-09T12:00:33Z</dcterms:modified>
</cp:coreProperties>
</file>