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7"/>
  </p:notes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294" r:id="rId26"/>
  </p:sldIdLst>
  <p:sldSz cx="9144000" cy="6858000" type="screen4x3"/>
  <p:notesSz cx="6877050" cy="100028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389" autoAdjust="0"/>
  </p:normalViewPr>
  <p:slideViewPr>
    <p:cSldViewPr>
      <p:cViewPr varScale="1">
        <p:scale>
          <a:sx n="92" d="100"/>
          <a:sy n="92" d="100"/>
        </p:scale>
        <p:origin x="-19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8FA98-F356-4A3A-9AFD-E866DE40F697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79738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5725" y="9501188"/>
            <a:ext cx="2979738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A24AF-7C5E-4A84-94F6-562DAF7C97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1222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03926-2DCA-4955-A92B-DBACFCFCD6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26632-1EF0-474B-82A0-ADA8AEB86E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06537-5452-4C28-9F42-5487F6CE2C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721D57-726C-4673-8CE7-9CC42C4271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7" name="Picture 10" descr="MSMT_logolink_bezVlajky_cb_RGB.ai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523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E5E9C-5C5E-484D-B787-6EF79C620D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69F61-974F-4E82-A277-2C7200757A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43938-B128-45AE-A6EA-79A26DCD57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5476F9B-D14F-4E60-B39E-CBC536B2E5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4CEC7-4B39-4569-A930-7CACE20883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Přímá spojovací čára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Přímá spojovací čára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7C7CF1-7A86-4FA9-832A-612AD3E7FB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Přímá spojovací čára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římá spojovací čára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Přímá spojovací čára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88E5F8-F409-4EF3-BE18-775C84289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EDFB7C4C-21E1-4954-A7C8-953283610F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57" r:id="rId4"/>
    <p:sldLayoutId id="2147483858" r:id="rId5"/>
    <p:sldLayoutId id="2147483865" r:id="rId6"/>
    <p:sldLayoutId id="2147483859" r:id="rId7"/>
    <p:sldLayoutId id="2147483866" r:id="rId8"/>
    <p:sldLayoutId id="2147483867" r:id="rId9"/>
    <p:sldLayoutId id="2147483860" r:id="rId10"/>
    <p:sldLayoutId id="21474838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2636912"/>
            <a:ext cx="6480720" cy="2520280"/>
          </a:xfrm>
        </p:spPr>
        <p:txBody>
          <a:bodyPr/>
          <a:lstStyle/>
          <a:p>
            <a:pPr eaLnBrk="1" hangingPunct="1"/>
            <a:r>
              <a:rPr lang="cs-CZ" altLang="cs-CZ" sz="2000" dirty="0" smtClean="0">
                <a:solidFill>
                  <a:schemeClr val="tx1"/>
                </a:solidFill>
              </a:rPr>
              <a:t>PhDr. Lidmila Valentová, CSc.</a:t>
            </a:r>
          </a:p>
          <a:p>
            <a:pPr eaLnBrk="1" hangingPunct="1"/>
            <a:r>
              <a:rPr lang="cs-CZ" altLang="cs-CZ" sz="2000" b="0" dirty="0" smtClean="0"/>
              <a:t>- třída jako sociální skupina,  </a:t>
            </a:r>
            <a:br>
              <a:rPr lang="cs-CZ" altLang="cs-CZ" sz="2000" b="0" dirty="0" smtClean="0"/>
            </a:br>
            <a:r>
              <a:rPr lang="cs-CZ" altLang="cs-CZ" sz="2000" b="0" dirty="0" smtClean="0"/>
              <a:t>  diagnostika třídy - část 1.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sz="2000" dirty="0" smtClean="0">
                <a:solidFill>
                  <a:schemeClr val="tx1"/>
                </a:solidFill>
              </a:rPr>
              <a:t>Mgr. PhDr. Veronika Pavlas </a:t>
            </a:r>
            <a:r>
              <a:rPr lang="cs-CZ" altLang="cs-CZ" sz="2000" dirty="0" err="1" smtClean="0">
                <a:solidFill>
                  <a:schemeClr val="tx1"/>
                </a:solidFill>
              </a:rPr>
              <a:t>Martanová</a:t>
            </a:r>
            <a:r>
              <a:rPr lang="cs-CZ" altLang="cs-CZ" sz="2000" dirty="0" smtClean="0">
                <a:solidFill>
                  <a:schemeClr val="tx1"/>
                </a:solidFill>
              </a:rPr>
              <a:t> </a:t>
            </a:r>
            <a:r>
              <a:rPr lang="cs-CZ" altLang="cs-CZ" sz="2000" dirty="0" err="1" smtClean="0">
                <a:solidFill>
                  <a:schemeClr val="tx1"/>
                </a:solidFill>
              </a:rPr>
              <a:t>Ph.D</a:t>
            </a:r>
            <a:r>
              <a:rPr lang="cs-CZ" altLang="cs-CZ" sz="20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cs-CZ" altLang="cs-CZ" sz="2000" b="0" dirty="0" smtClean="0"/>
              <a:t>- intervence ve třídě – část 2.</a:t>
            </a:r>
          </a:p>
          <a:p>
            <a:pPr eaLnBrk="1" hangingPunct="1"/>
            <a:endParaRPr lang="cs-CZ" altLang="cs-CZ" dirty="0" smtClean="0"/>
          </a:p>
        </p:txBody>
      </p:sp>
      <p:pic>
        <p:nvPicPr>
          <p:cNvPr id="5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05264"/>
            <a:ext cx="401723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360240" y="908720"/>
            <a:ext cx="6172200" cy="1584176"/>
          </a:xfrm>
        </p:spPr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tx1"/>
                </a:solidFill>
              </a:rPr>
              <a:t>Práce se třídou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část 1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/>
              <a:t>Diagnostika</a:t>
            </a:r>
            <a:r>
              <a:rPr lang="cs-CZ" sz="3200" b="1" dirty="0" smtClean="0"/>
              <a:t>:</a:t>
            </a:r>
            <a:br>
              <a:rPr lang="cs-CZ" sz="3200" b="1" dirty="0" smtClean="0"/>
            </a:br>
            <a:r>
              <a:rPr lang="cs-CZ" sz="3200" b="1" dirty="0" smtClean="0"/>
              <a:t>Jak </a:t>
            </a:r>
            <a:r>
              <a:rPr lang="cs-CZ" sz="3200" b="1" dirty="0"/>
              <a:t>zjistit vztahy dětí?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Pozorováním</a:t>
            </a:r>
          </a:p>
          <a:p>
            <a:pPr eaLnBrk="1" hangingPunct="1"/>
            <a:r>
              <a:rPr lang="cs-CZ" altLang="cs-CZ" dirty="0" smtClean="0"/>
              <a:t>Rozhovorem (dítě, rodiče, učitelé)</a:t>
            </a:r>
          </a:p>
          <a:p>
            <a:pPr eaLnBrk="1" hangingPunct="1"/>
            <a:r>
              <a:rPr lang="cs-CZ" altLang="cs-CZ" dirty="0" smtClean="0"/>
              <a:t>Nástroji ve formě her (místa si vymění, obláčky, dráček, a pod…)</a:t>
            </a:r>
          </a:p>
          <a:p>
            <a:pPr eaLnBrk="1" hangingPunct="1"/>
            <a:r>
              <a:rPr lang="cs-CZ" altLang="cs-CZ" dirty="0" smtClean="0"/>
              <a:t>Diagnostickými nástroji (</a:t>
            </a:r>
            <a:r>
              <a:rPr lang="cs-CZ" altLang="cs-CZ" dirty="0" err="1" smtClean="0"/>
              <a:t>sociometrie</a:t>
            </a:r>
            <a:r>
              <a:rPr lang="cs-CZ" altLang="cs-CZ" dirty="0" smtClean="0"/>
              <a:t> a vyhodnocení formou sociogramu či dotazníky)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/>
              <a:t>Nástroje diagnostiky </a:t>
            </a:r>
            <a:r>
              <a:rPr lang="cs-CZ" sz="3200" b="1" dirty="0" smtClean="0"/>
              <a:t>tříd</a:t>
            </a:r>
            <a:endParaRPr lang="cs-CZ" sz="3200" b="1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643192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dirty="0" smtClean="0">
                <a:solidFill>
                  <a:schemeClr val="hlink"/>
                </a:solidFill>
              </a:rPr>
              <a:t>A.</a:t>
            </a:r>
            <a:r>
              <a:rPr lang="cs-CZ" dirty="0" smtClean="0"/>
              <a:t>  </a:t>
            </a:r>
            <a:r>
              <a:rPr lang="cs-CZ" b="1" dirty="0" smtClean="0"/>
              <a:t>nestandardizované</a:t>
            </a:r>
            <a:endParaRPr lang="cs-CZ" b="1" dirty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dirty="0"/>
              <a:t>   </a:t>
            </a:r>
            <a:r>
              <a:rPr lang="cs-CZ" dirty="0">
                <a:solidFill>
                  <a:schemeClr val="hlink"/>
                </a:solidFill>
              </a:rPr>
              <a:t>a)</a:t>
            </a:r>
            <a:r>
              <a:rPr lang="cs-CZ" dirty="0"/>
              <a:t> </a:t>
            </a:r>
            <a:r>
              <a:rPr lang="cs-CZ" b="1" dirty="0" smtClean="0"/>
              <a:t>klinické </a:t>
            </a:r>
            <a:r>
              <a:rPr lang="cs-CZ" b="1" dirty="0"/>
              <a:t>metody </a:t>
            </a:r>
            <a:r>
              <a:rPr lang="cs-CZ" dirty="0"/>
              <a:t>(pozorování, rozhovor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     rozbor produktů</a:t>
            </a:r>
            <a:r>
              <a:rPr lang="cs-CZ" dirty="0"/>
              <a:t>…)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dirty="0"/>
              <a:t>   </a:t>
            </a:r>
            <a:r>
              <a:rPr lang="cs-CZ" dirty="0">
                <a:solidFill>
                  <a:schemeClr val="hlink"/>
                </a:solidFill>
              </a:rPr>
              <a:t>b)</a:t>
            </a:r>
            <a:r>
              <a:rPr lang="cs-CZ" dirty="0"/>
              <a:t> </a:t>
            </a:r>
            <a:r>
              <a:rPr lang="cs-CZ" b="1" dirty="0" smtClean="0"/>
              <a:t>pohybové </a:t>
            </a:r>
            <a:r>
              <a:rPr lang="cs-CZ" b="1" dirty="0"/>
              <a:t>hry </a:t>
            </a:r>
            <a:r>
              <a:rPr lang="cs-CZ" dirty="0"/>
              <a:t>(hry – Dotkni se toho, </a:t>
            </a:r>
            <a:r>
              <a:rPr lang="cs-CZ" dirty="0" smtClean="0"/>
              <a:t>kdo</a:t>
            </a:r>
            <a:r>
              <a:rPr lang="cs-CZ" dirty="0"/>
              <a:t>…,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Místo </a:t>
            </a:r>
            <a:r>
              <a:rPr lang="cs-CZ" dirty="0"/>
              <a:t>vedle mě je prázdné</a:t>
            </a:r>
            <a:r>
              <a:rPr lang="cs-CZ" dirty="0" smtClean="0"/>
              <a:t>…,   Místa </a:t>
            </a:r>
            <a:r>
              <a:rPr lang="cs-CZ" dirty="0"/>
              <a:t>si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vymění </a:t>
            </a:r>
            <a:r>
              <a:rPr lang="cs-CZ" dirty="0"/>
              <a:t>ti, </a:t>
            </a:r>
            <a:r>
              <a:rPr lang="cs-CZ" dirty="0" smtClean="0"/>
              <a:t>kteří ...,   </a:t>
            </a:r>
            <a:r>
              <a:rPr lang="cs-CZ" dirty="0" err="1" smtClean="0"/>
              <a:t>Sociometrie</a:t>
            </a:r>
            <a:r>
              <a:rPr lang="cs-CZ" dirty="0" smtClean="0"/>
              <a:t> </a:t>
            </a:r>
            <a:r>
              <a:rPr lang="cs-CZ" dirty="0"/>
              <a:t>tělem..)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dirty="0"/>
              <a:t>   </a:t>
            </a:r>
            <a:r>
              <a:rPr lang="cs-CZ" dirty="0">
                <a:solidFill>
                  <a:schemeClr val="hlink"/>
                </a:solidFill>
              </a:rPr>
              <a:t>c)</a:t>
            </a:r>
            <a:r>
              <a:rPr lang="cs-CZ" dirty="0"/>
              <a:t> </a:t>
            </a:r>
            <a:r>
              <a:rPr lang="cs-CZ" b="1" dirty="0" smtClean="0"/>
              <a:t>techniky </a:t>
            </a:r>
            <a:r>
              <a:rPr lang="cs-CZ" b="1" dirty="0"/>
              <a:t>tužka </a:t>
            </a:r>
            <a:r>
              <a:rPr lang="cs-CZ" dirty="0"/>
              <a:t>– papír (Technika deseti 	situací,  Erb, Pyramida, Obláčky..)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dirty="0" smtClean="0">
                <a:solidFill>
                  <a:schemeClr val="hlink"/>
                </a:solidFill>
              </a:rPr>
              <a:t>B.</a:t>
            </a:r>
            <a:r>
              <a:rPr lang="cs-CZ" dirty="0" smtClean="0"/>
              <a:t>  </a:t>
            </a:r>
            <a:r>
              <a:rPr lang="cs-CZ" b="1" dirty="0" smtClean="0"/>
              <a:t>standardizované</a:t>
            </a:r>
            <a:r>
              <a:rPr lang="cs-CZ" dirty="0" smtClean="0"/>
              <a:t> –</a:t>
            </a:r>
            <a:br>
              <a:rPr lang="cs-CZ" dirty="0" smtClean="0"/>
            </a:br>
            <a:r>
              <a:rPr lang="cs-CZ" dirty="0" smtClean="0"/>
              <a:t>     </a:t>
            </a:r>
            <a:r>
              <a:rPr lang="cs-CZ" b="1" dirty="0" err="1" smtClean="0"/>
              <a:t>sociometrie</a:t>
            </a:r>
            <a:r>
              <a:rPr lang="cs-CZ" dirty="0" smtClean="0"/>
              <a:t>,  </a:t>
            </a:r>
            <a:br>
              <a:rPr lang="cs-CZ" dirty="0" smtClean="0"/>
            </a:br>
            <a:r>
              <a:rPr lang="cs-CZ" dirty="0" smtClean="0"/>
              <a:t>     </a:t>
            </a:r>
            <a:r>
              <a:rPr lang="cs-CZ" b="1" dirty="0" smtClean="0"/>
              <a:t>dotazníky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/>
              <a:t>Nejčastěji užívané dotazníky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Sociometrický ratingový dotazník - SORAD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MCI – Naše třída (1992)- pro žáky 3.- 6. tříd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CES – Dotazník sociálního klimatu školní třídy (1998) 7.- 9. třída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B-3 a B-4 (1997 a 2000)- autor: R. Braun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Konkretizace dg. metod v publikaci: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err="1" smtClean="0"/>
              <a:t>R.Čapek</a:t>
            </a:r>
            <a:r>
              <a:rPr lang="cs-CZ" altLang="cs-CZ" dirty="0" smtClean="0"/>
              <a:t>: Třídní klima a školní klima. </a:t>
            </a:r>
            <a:r>
              <a:rPr lang="cs-CZ" altLang="cs-CZ" dirty="0" err="1" smtClean="0"/>
              <a:t>Grada</a:t>
            </a:r>
            <a:r>
              <a:rPr lang="cs-CZ" altLang="cs-CZ" dirty="0"/>
              <a:t>,</a:t>
            </a:r>
            <a:endParaRPr lang="cs-CZ" altLang="cs-CZ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 smtClean="0"/>
              <a:t>    Praha 2010.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/>
              <a:t>Zásady pro diagnostiku vztahů </a:t>
            </a:r>
            <a:br>
              <a:rPr lang="cs-CZ" sz="3600" b="1" dirty="0"/>
            </a:br>
            <a:r>
              <a:rPr lang="cs-CZ" sz="3600" b="1" dirty="0"/>
              <a:t>ve školní třídě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628800"/>
            <a:ext cx="7467600" cy="403244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D</a:t>
            </a:r>
            <a:r>
              <a:rPr lang="cs-CZ" altLang="cs-CZ" dirty="0" smtClean="0"/>
              <a:t>iagnostika </a:t>
            </a:r>
            <a:r>
              <a:rPr lang="cs-CZ" altLang="cs-CZ" dirty="0" smtClean="0"/>
              <a:t>je vždy jen prvním krokem a pak by měly následovat nápravné kroky (intervence</a:t>
            </a:r>
            <a:r>
              <a:rPr lang="cs-CZ" altLang="cs-CZ" dirty="0" smtClean="0"/>
              <a:t>..).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D</a:t>
            </a:r>
            <a:r>
              <a:rPr lang="cs-CZ" altLang="cs-CZ" dirty="0" smtClean="0"/>
              <a:t>iagnostika </a:t>
            </a:r>
            <a:r>
              <a:rPr lang="cs-CZ" altLang="cs-CZ" dirty="0" smtClean="0"/>
              <a:t>se nemůže dělat anonymně, je třeba, aby se děti </a:t>
            </a:r>
            <a:r>
              <a:rPr lang="cs-CZ" altLang="cs-CZ" dirty="0" smtClean="0"/>
              <a:t>podepisovaly.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Z</a:t>
            </a:r>
            <a:r>
              <a:rPr lang="cs-CZ" altLang="cs-CZ" dirty="0" smtClean="0"/>
              <a:t>jišťování </a:t>
            </a:r>
            <a:r>
              <a:rPr lang="cs-CZ" altLang="cs-CZ" dirty="0" smtClean="0"/>
              <a:t>vztahů mezi dětmi vyžaduje výraznou etiku! Pozor na sdělování výstupů sond!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U </a:t>
            </a:r>
            <a:r>
              <a:rPr lang="cs-CZ" altLang="cs-CZ" dirty="0" smtClean="0"/>
              <a:t>jednotlivých metod je důležitý zácvik!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Mnoho </a:t>
            </a:r>
            <a:r>
              <a:rPr lang="cs-CZ" altLang="cs-CZ" dirty="0" smtClean="0"/>
              <a:t>metod ( i nestandardizovaných anket ), které ve třídě </a:t>
            </a:r>
            <a:r>
              <a:rPr lang="cs-CZ" altLang="cs-CZ" dirty="0" smtClean="0"/>
              <a:t>užíváme, </a:t>
            </a:r>
            <a:r>
              <a:rPr lang="cs-CZ" altLang="cs-CZ" dirty="0" smtClean="0"/>
              <a:t>má diagnostický </a:t>
            </a:r>
            <a:r>
              <a:rPr lang="cs-CZ" altLang="cs-CZ" dirty="0" smtClean="0"/>
              <a:t>náboj.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J</a:t>
            </a:r>
            <a:r>
              <a:rPr lang="cs-CZ" altLang="cs-CZ" dirty="0" smtClean="0"/>
              <a:t>e </a:t>
            </a:r>
            <a:r>
              <a:rPr lang="cs-CZ" altLang="cs-CZ" dirty="0" smtClean="0"/>
              <a:t>třeba dobře dokumentovat své kroky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a </a:t>
            </a:r>
            <a:r>
              <a:rPr lang="cs-CZ" altLang="cs-CZ" dirty="0" smtClean="0"/>
              <a:t>archivovat veškerý </a:t>
            </a:r>
            <a:r>
              <a:rPr lang="cs-CZ" altLang="cs-CZ" dirty="0" smtClean="0"/>
              <a:t>materiál.</a:t>
            </a:r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 smtClean="0">
                <a:latin typeface="Century Schoolbook" pitchFamily="18" charset="0"/>
              </a:rPr>
              <a:t>Sociometrický ratingový dotazník </a:t>
            </a:r>
            <a:r>
              <a:rPr lang="cs-CZ" sz="2800" b="1" dirty="0">
                <a:latin typeface="Century Schoolbook" pitchFamily="18" charset="0"/>
              </a:rPr>
              <a:t>(SO-</a:t>
            </a:r>
            <a:r>
              <a:rPr lang="cs-CZ" sz="2800" b="1" dirty="0" err="1">
                <a:latin typeface="Century Schoolbook" pitchFamily="18" charset="0"/>
              </a:rPr>
              <a:t>RA</a:t>
            </a:r>
            <a:r>
              <a:rPr lang="cs-CZ" sz="2800" b="1" dirty="0">
                <a:latin typeface="Century Schoolbook" pitchFamily="18" charset="0"/>
              </a:rPr>
              <a:t>-D)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smtClean="0"/>
              <a:t>Každý žák ve třídě hodnotí vliv všech ostatních žáků na škále 1-5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smtClean="0"/>
              <a:t>Poté každý žák ve třídě hodnotí oblibu všech ostatních žáků na škále 1-5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smtClean="0"/>
              <a:t>Nakonec každý žák doplňuje číselné hodnocení slovním odůvodněním svých sympatií/antipatií k ostatním žákům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smtClean="0"/>
              <a:t>Výchozími údaji pro zpracování jsou tedy:</a:t>
            </a: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400" dirty="0" smtClean="0"/>
              <a:t>jednotlivá </a:t>
            </a:r>
            <a:r>
              <a:rPr lang="cs-CZ" altLang="cs-CZ" sz="2400" dirty="0" smtClean="0"/>
              <a:t>hodnocení vlivu</a:t>
            </a: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400" dirty="0" smtClean="0"/>
              <a:t>jednotlivá </a:t>
            </a:r>
            <a:r>
              <a:rPr lang="cs-CZ" altLang="cs-CZ" sz="2400" dirty="0" smtClean="0"/>
              <a:t>hodnocení sympatií</a:t>
            </a: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400" dirty="0" smtClean="0"/>
              <a:t>volné </a:t>
            </a:r>
            <a:r>
              <a:rPr lang="cs-CZ" altLang="cs-CZ" sz="2400" dirty="0" smtClean="0"/>
              <a:t>slovní charakteristiky jednotlivých žáků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/>
              <a:t>Pozice žáků ve vrstevnické skupině</a:t>
            </a:r>
            <a:endParaRPr lang="cs-CZ" sz="3600" b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b="1" dirty="0" smtClean="0"/>
              <a:t>P</a:t>
            </a:r>
            <a:r>
              <a:rPr lang="cs-CZ" altLang="cs-CZ" b="1" dirty="0" smtClean="0"/>
              <a:t>ozice </a:t>
            </a:r>
            <a:r>
              <a:rPr lang="cs-CZ" altLang="cs-CZ" b="1" dirty="0" smtClean="0"/>
              <a:t>podle výkonu a školní zdatnosti </a:t>
            </a:r>
            <a:r>
              <a:rPr lang="cs-CZ" altLang="cs-CZ" dirty="0" smtClean="0"/>
              <a:t>– učitelé hodnotí  podle kvality školní práce – prospěch.  Žáci především na SŠ  hodnotí  výkon spolužáků spíše  podle obecné informovanosti, speciálních dovedností a znalostí – často nekoresponduje s prospěchem.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 dirty="0" smtClean="0"/>
              <a:t>P</a:t>
            </a:r>
            <a:r>
              <a:rPr lang="cs-CZ" altLang="cs-CZ" b="1" dirty="0" smtClean="0"/>
              <a:t>ozice </a:t>
            </a:r>
            <a:r>
              <a:rPr lang="cs-CZ" altLang="cs-CZ" b="1" dirty="0" smtClean="0"/>
              <a:t>podle vlivu </a:t>
            </a:r>
            <a:r>
              <a:rPr lang="cs-CZ" altLang="cs-CZ" dirty="0" smtClean="0"/>
              <a:t>– podle podílu na řízení interakce ve skupině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 dirty="0" smtClean="0"/>
              <a:t>P</a:t>
            </a:r>
            <a:r>
              <a:rPr lang="cs-CZ" altLang="cs-CZ" b="1" dirty="0" smtClean="0"/>
              <a:t>ozice </a:t>
            </a:r>
            <a:r>
              <a:rPr lang="cs-CZ" altLang="cs-CZ" b="1" dirty="0" smtClean="0"/>
              <a:t>podle obliby </a:t>
            </a:r>
            <a:r>
              <a:rPr lang="cs-CZ" altLang="cs-CZ" dirty="0" smtClean="0"/>
              <a:t>– citového přijetí žáka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Vliv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Poukazuje na záměrné i nezáměrné ovlivňování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Zdatnost z hlediska norem a hodnot třídy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Tendence k sociální </a:t>
            </a:r>
            <a:r>
              <a:rPr lang="cs-CZ" altLang="cs-CZ" dirty="0" err="1" smtClean="0"/>
              <a:t>extraverzi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Tendence k dominanci ( ve smyslu řízení)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Intelektová zdatnost v dané skupině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Při převaze vlivu nad oblibou je rozhodující velikost rozdílu. Velký rozdíl může být způsoben silným </a:t>
            </a:r>
            <a:r>
              <a:rPr lang="cs-CZ" altLang="cs-CZ" dirty="0" smtClean="0"/>
              <a:t>egocentrismem </a:t>
            </a:r>
            <a:r>
              <a:rPr lang="cs-CZ" altLang="cs-CZ" dirty="0" smtClean="0"/>
              <a:t>a neschopností identifikace s druhým. Mírný rozdíl je ideální varianta pro </a:t>
            </a:r>
            <a:r>
              <a:rPr lang="cs-CZ" altLang="cs-CZ" dirty="0" smtClean="0"/>
              <a:t>„vůdce</a:t>
            </a:r>
            <a:r>
              <a:rPr lang="cs-CZ" altLang="cs-CZ" dirty="0" smtClean="0"/>
              <a:t>“ třídy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/>
              <a:t>Obliba</a:t>
            </a:r>
            <a:endParaRPr lang="cs-CZ" sz="3200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412776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D</a:t>
            </a:r>
            <a:r>
              <a:rPr lang="cs-CZ" altLang="cs-CZ" b="1" dirty="0" smtClean="0"/>
              <a:t>eterminanty  </a:t>
            </a:r>
            <a:r>
              <a:rPr lang="cs-CZ" altLang="cs-CZ" b="1" dirty="0" smtClean="0"/>
              <a:t>obliby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1. zdatnost, kompetence, prestiž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200" dirty="0" smtClean="0"/>
              <a:t>nejen na pozici vlivu, ale předpokladem také pro umístění podle obliby – identifikace, podpora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200" dirty="0" smtClean="0"/>
              <a:t>nejen pracovní, učební, ale také postoje, přesvědčení, citový vztah – veselí, radostní žáci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2. sociabilita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200" dirty="0" smtClean="0"/>
              <a:t>sociální a morální vyspělost žáka – projevuje se v činnosti a interakci - pomoc druhým, jejich podpora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3. sexuální přitažlivost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200" dirty="0" smtClean="0"/>
              <a:t>u sexuálně nepřitažlivých děvčat nerespektují chlapci jejich sociální charakteristiky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200" dirty="0" smtClean="0"/>
              <a:t>přitažlivým odpouštějí i charakterové vady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/>
              <a:t>Informace, které SO-</a:t>
            </a:r>
            <a:r>
              <a:rPr lang="cs-CZ" sz="3600" b="1" dirty="0" err="1" smtClean="0"/>
              <a:t>RA</a:t>
            </a:r>
            <a:r>
              <a:rPr lang="cs-CZ" sz="3600" b="1" dirty="0" smtClean="0"/>
              <a:t>-D přináší o třídě jako celku</a:t>
            </a:r>
            <a:endParaRPr lang="cs-CZ" sz="3600" b="1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"/>
              <a:defRPr/>
            </a:pPr>
            <a:r>
              <a:rPr lang="cs-CZ" dirty="0"/>
              <a:t>Informace o třídních charakteristikách, zejm. celkové soudržnosti třídní skupiny, stavu emocionální atmosféry ve třídě, </a:t>
            </a:r>
            <a:r>
              <a:rPr lang="cs-CZ" dirty="0" err="1"/>
              <a:t>integrovanosti</a:t>
            </a:r>
            <a:r>
              <a:rPr lang="cs-CZ" dirty="0"/>
              <a:t> třídy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"/>
              <a:defRPr/>
            </a:pPr>
            <a:r>
              <a:rPr lang="cs-CZ" dirty="0" smtClean="0"/>
              <a:t>Zjištění</a:t>
            </a:r>
            <a:r>
              <a:rPr lang="cs-CZ" dirty="0"/>
              <a:t>, zda je třída rozdělena na nějaké podskupiny, jaké jsou mezi těmito podskupinami interakce a vztahy a jak probíhá komunikace mezi nimi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"/>
              <a:defRPr/>
            </a:pPr>
            <a:r>
              <a:rPr lang="cs-CZ" dirty="0" smtClean="0"/>
              <a:t>Informace </a:t>
            </a:r>
            <a:r>
              <a:rPr lang="cs-CZ" dirty="0"/>
              <a:t>o struktuře třídní skupiny </a:t>
            </a:r>
            <a:r>
              <a:rPr lang="cs-CZ" dirty="0" smtClean="0"/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"/>
              <a:defRPr/>
            </a:pPr>
            <a:r>
              <a:rPr lang="cs-CZ" dirty="0" smtClean="0"/>
              <a:t>Informace o tom, které děti jsou ve třídě populární (sociometrické hvězdy) a které naopak odmítané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/>
              <a:t>Informace, které SO-</a:t>
            </a:r>
            <a:r>
              <a:rPr lang="cs-CZ" sz="3200" b="1" dirty="0" err="1" smtClean="0"/>
              <a:t>RA</a:t>
            </a:r>
            <a:r>
              <a:rPr lang="cs-CZ" sz="3200" b="1" dirty="0" smtClean="0"/>
              <a:t>-D přináší </a:t>
            </a:r>
            <a:br>
              <a:rPr lang="cs-CZ" sz="3200" b="1" dirty="0" smtClean="0"/>
            </a:br>
            <a:r>
              <a:rPr lang="cs-CZ" sz="3200" b="1" dirty="0" smtClean="0"/>
              <a:t>o jednotlivých žácích</a:t>
            </a:r>
            <a:endParaRPr lang="cs-CZ" sz="3200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0000"/>
              </a:buClr>
              <a:buNone/>
            </a:pPr>
            <a:r>
              <a:rPr lang="cs-CZ" altLang="cs-CZ" dirty="0" smtClean="0"/>
              <a:t>   Informace </a:t>
            </a:r>
            <a:r>
              <a:rPr lang="cs-CZ" altLang="cs-CZ" dirty="0" smtClean="0"/>
              <a:t>o té části osobnosti žáka, která </a:t>
            </a:r>
            <a:r>
              <a:rPr lang="cs-CZ" altLang="cs-CZ" dirty="0" smtClean="0"/>
              <a:t>se projevuje </a:t>
            </a:r>
            <a:r>
              <a:rPr lang="cs-CZ" altLang="cs-CZ" dirty="0" smtClean="0"/>
              <a:t>ve vztazích mezi lidmi, a to zejm.:</a:t>
            </a:r>
          </a:p>
          <a:p>
            <a:pPr lvl="1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400" dirty="0" smtClean="0"/>
              <a:t>o </a:t>
            </a:r>
            <a:r>
              <a:rPr lang="cs-CZ" altLang="cs-CZ" sz="2400" dirty="0" smtClean="0"/>
              <a:t>vlivu žáka na spolužáky, jeho oblibě u spolužáků a jeho celkové pozici (statusu) ve třídě </a:t>
            </a:r>
          </a:p>
          <a:p>
            <a:pPr lvl="1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400" dirty="0" smtClean="0"/>
              <a:t>o důvodech obliby či neobliby žáka u spolužáků (slovní charakteristiky)</a:t>
            </a:r>
          </a:p>
          <a:p>
            <a:pPr lvl="1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400" dirty="0" smtClean="0"/>
              <a:t>o vyváženosti nebo nevyváženosti vlivu a obliby žáka ve třídě</a:t>
            </a:r>
          </a:p>
          <a:p>
            <a:pPr lvl="1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400" dirty="0" smtClean="0"/>
              <a:t>o vztahu žáka k ostatním spolužákům a o jeho ovlivnitelnosti ostatními spolužáky 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>( index náklonosti – je individuální)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/>
              <a:t>Školní třída = sociální skupina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b="1" dirty="0" smtClean="0"/>
              <a:t>Znaky sociální skupiny: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dirty="0" smtClean="0"/>
              <a:t>Vzájemné vztahy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dirty="0" smtClean="0"/>
              <a:t>Hierarchie, postavení a status členů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dirty="0" smtClean="0"/>
              <a:t>Dynamika dění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dirty="0" smtClean="0"/>
              <a:t>Historie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dirty="0" smtClean="0"/>
              <a:t>Způsoby řešení vnitřních konfliktů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dirty="0" smtClean="0"/>
              <a:t>Způsoby řešení vnějšího zatížení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altLang="cs-CZ" sz="3200" b="1" dirty="0" smtClean="0"/>
              <a:t>Diagnosticky významné kombinace pozic</a:t>
            </a:r>
            <a:endParaRPr lang="cs-CZ" sz="3200" b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zjištění pozice a rozbor příčin – důležité při diagnostice žáka i třídy, při výchovných a terapeutických zásazích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často rozdílné postavení v různých směrech (nevlivní, školsky úspěšní; vlivní, neoblíbení)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častěji však shody: tendence k vyrovnání pozic (</a:t>
            </a:r>
            <a:r>
              <a:rPr lang="cs-CZ" altLang="cs-CZ" b="1" dirty="0" smtClean="0"/>
              <a:t>konvergence</a:t>
            </a:r>
            <a:r>
              <a:rPr lang="cs-CZ" altLang="cs-CZ" dirty="0" smtClean="0"/>
              <a:t>) – zvláště mladší třídy – zjednodušená globální percepce spolužáků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 věkem </a:t>
            </a:r>
            <a:r>
              <a:rPr lang="cs-CZ" altLang="cs-CZ" b="1" dirty="0" smtClean="0"/>
              <a:t>divergence </a:t>
            </a:r>
            <a:r>
              <a:rPr lang="cs-CZ" altLang="cs-CZ" dirty="0" smtClean="0"/>
              <a:t>, odlišení pozic – prohloubení vztahu mezi žáky, diferencovanost vzájemné percepce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 smtClean="0"/>
              <a:t>učitel často pozoruje pozici pouze podle výkonu</a:t>
            </a:r>
            <a:r>
              <a:rPr lang="cs-CZ" altLang="cs-CZ" dirty="0" smtClean="0"/>
              <a:t> –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/>
              <a:t>Příklady kombinace pozice žáka ve třídě  </a:t>
            </a:r>
            <a:r>
              <a:rPr lang="cs-CZ" sz="3600" dirty="0" smtClean="0"/>
              <a:t>(1/2)</a:t>
            </a:r>
            <a:endParaRPr lang="cs-CZ" sz="36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 smtClean="0"/>
              <a:t>vlivný, méně oblíbený žák 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slabá převaha vlivu nad oblibou – klade na spolužáky požadavky, vyžaduje dodržování norem… častější u chlapců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problém vysoký vliv a velmi nízká obliba – nezdravý sociální vývoj, problematické působení ve skupině</a:t>
            </a:r>
          </a:p>
          <a:p>
            <a:pPr lvl="0"/>
            <a:r>
              <a:rPr lang="cs-CZ" b="1" dirty="0" smtClean="0"/>
              <a:t>oblíbený, méně vlivný žák</a:t>
            </a:r>
          </a:p>
          <a:p>
            <a:pPr lvl="1"/>
            <a:r>
              <a:rPr lang="cs-CZ" sz="2400" dirty="0" smtClean="0"/>
              <a:t>pozitivní emocionální  ladění, radostnost, veselost, empatie </a:t>
            </a:r>
          </a:p>
          <a:p>
            <a:pPr lvl="1"/>
            <a:r>
              <a:rPr lang="cs-CZ" sz="2400" dirty="0" smtClean="0"/>
              <a:t>příliš rozdíl mezi V – O  problém  seberealizace žáka  („láska bez hranic“)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cs-CZ" alt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/>
              <a:t>Příklady kombinace pozice žáka ve třídě  </a:t>
            </a:r>
            <a:r>
              <a:rPr lang="cs-CZ" sz="3600" dirty="0" smtClean="0"/>
              <a:t>(2/2)</a:t>
            </a:r>
            <a:endParaRPr lang="cs-CZ" sz="3600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787208" cy="4873625"/>
          </a:xfrm>
        </p:spPr>
        <p:txBody>
          <a:bodyPr/>
          <a:lstStyle/>
          <a:p>
            <a:pPr lvl="0"/>
            <a:r>
              <a:rPr lang="cs-CZ" b="1" dirty="0" smtClean="0"/>
              <a:t>žák ve vedoucí pozici</a:t>
            </a:r>
          </a:p>
          <a:p>
            <a:pPr lvl="1"/>
            <a:r>
              <a:rPr lang="cs-CZ" sz="2400" dirty="0" smtClean="0"/>
              <a:t>vlivní a oblíbení; jádro třídy - neformální skupiny</a:t>
            </a:r>
          </a:p>
          <a:p>
            <a:pPr lvl="1"/>
            <a:r>
              <a:rPr lang="cs-CZ" sz="2400" dirty="0" smtClean="0"/>
              <a:t>jejich osobní charakteristiky odpovídají představám skupiny, jejich hodnotám a normám – spoluurčují cíle, hodnoty a normy skupiny (postoje k učení, učitelům, spolužákům)</a:t>
            </a:r>
          </a:p>
          <a:p>
            <a:pPr lvl="0"/>
            <a:r>
              <a:rPr lang="cs-CZ" b="1" dirty="0" smtClean="0"/>
              <a:t>nevýrazná pozice</a:t>
            </a:r>
          </a:p>
          <a:p>
            <a:pPr lvl="1"/>
            <a:r>
              <a:rPr lang="cs-CZ" sz="2400" dirty="0" smtClean="0"/>
              <a:t>chybí informace  o žákovi</a:t>
            </a:r>
          </a:p>
          <a:p>
            <a:pPr lvl="1"/>
            <a:r>
              <a:rPr lang="cs-CZ" sz="2400" dirty="0" smtClean="0"/>
              <a:t>zatím nehrozí bezprostřední ohrožení po učební ani sociální stránce – potřeba získat více dg. informací o dítěti.  Nevíme, jak  zařazení do třídy prožívá</a:t>
            </a:r>
            <a:endParaRPr lang="cs-CZ" alt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Vydání SORADu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smtClean="0"/>
              <a:t>1. vydání – 1979: </a:t>
            </a:r>
            <a:r>
              <a:rPr lang="cs-CZ" altLang="cs-CZ" i="1" dirty="0" smtClean="0"/>
              <a:t>Sociometricko-ratingový test.</a:t>
            </a:r>
            <a:r>
              <a:rPr lang="cs-CZ" altLang="cs-CZ" dirty="0" smtClean="0"/>
              <a:t> Psychodiagnostika Bratislava, T-118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smtClean="0"/>
              <a:t>2. upravené vydání – 2005: </a:t>
            </a:r>
            <a:r>
              <a:rPr lang="cs-CZ" altLang="cs-CZ" i="1" dirty="0" smtClean="0"/>
              <a:t>Sociometricko-ratingový dotazník </a:t>
            </a:r>
            <a:r>
              <a:rPr lang="cs-CZ" altLang="cs-CZ" i="1" dirty="0" err="1" smtClean="0"/>
              <a:t>Vl</a:t>
            </a:r>
            <a:r>
              <a:rPr lang="cs-CZ" altLang="cs-CZ" i="1" dirty="0" smtClean="0"/>
              <a:t>. Hrabala, st. </a:t>
            </a:r>
            <a:r>
              <a:rPr lang="cs-CZ" altLang="cs-CZ" dirty="0" smtClean="0"/>
              <a:t>IPPP ČR Praha, </a:t>
            </a:r>
            <a:r>
              <a:rPr lang="cs-CZ" altLang="cs-CZ" dirty="0" err="1" smtClean="0"/>
              <a:t>ISBN</a:t>
            </a:r>
            <a:r>
              <a:rPr lang="cs-CZ" altLang="cs-CZ" dirty="0" smtClean="0"/>
              <a:t> </a:t>
            </a:r>
            <a:r>
              <a:rPr lang="cs-CZ" altLang="cs-CZ" dirty="0" smtClean="0"/>
              <a:t>80-86856-09-7;   </a:t>
            </a:r>
            <a:br>
              <a:rPr lang="cs-CZ" altLang="cs-CZ" dirty="0" smtClean="0"/>
            </a:br>
            <a:r>
              <a:rPr lang="cs-CZ" altLang="cs-CZ" dirty="0" smtClean="0"/>
              <a:t>    určen </a:t>
            </a:r>
            <a:r>
              <a:rPr lang="cs-CZ" altLang="cs-CZ" dirty="0" smtClean="0"/>
              <a:t>zejm. pro diagnostiku školních tříd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    a </a:t>
            </a:r>
            <a:r>
              <a:rPr lang="cs-CZ" altLang="cs-CZ" dirty="0" smtClean="0"/>
              <a:t>jiných malých sociálních skupin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err="1" smtClean="0"/>
              <a:t>Sorad</a:t>
            </a:r>
            <a:r>
              <a:rPr lang="cs-CZ" altLang="cs-CZ" dirty="0" smtClean="0"/>
              <a:t> – verze pro VP a školní psychology,  vydalo </a:t>
            </a:r>
            <a:r>
              <a:rPr lang="cs-CZ" altLang="cs-CZ" dirty="0" err="1" smtClean="0"/>
              <a:t>Hogrefe</a:t>
            </a:r>
            <a:r>
              <a:rPr lang="cs-CZ" altLang="cs-CZ" dirty="0" smtClean="0"/>
              <a:t>- </a:t>
            </a:r>
            <a:r>
              <a:rPr lang="cs-CZ" altLang="cs-CZ" dirty="0" err="1" smtClean="0"/>
              <a:t>Testcentrum</a:t>
            </a:r>
            <a:r>
              <a:rPr lang="cs-CZ" altLang="cs-CZ" dirty="0" smtClean="0"/>
              <a:t>, Praha 2011</a:t>
            </a: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</a:pPr>
            <a:r>
              <a:rPr lang="cs-CZ" altLang="cs-CZ" dirty="0" smtClean="0"/>
              <a:t>   autor upravené verze : </a:t>
            </a:r>
            <a:r>
              <a:rPr lang="cs-CZ" altLang="cs-CZ" dirty="0" err="1" smtClean="0"/>
              <a:t>Vl</a:t>
            </a:r>
            <a:r>
              <a:rPr lang="cs-CZ" altLang="cs-CZ" dirty="0" smtClean="0"/>
              <a:t>. Hrabal</a:t>
            </a:r>
            <a:r>
              <a:rPr lang="cs-CZ" altLang="cs-CZ" dirty="0" smtClean="0"/>
              <a:t>, ml</a:t>
            </a:r>
            <a:r>
              <a:rPr lang="cs-CZ" altLang="cs-CZ" dirty="0" smtClean="0"/>
              <a:t>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smtClean="0"/>
              <a:t>Třídní kompas, Sociometrická ratingová metoda, verze pro třídní učitele, </a:t>
            </a:r>
            <a:r>
              <a:rPr lang="cs-CZ" altLang="cs-CZ" dirty="0" err="1" smtClean="0"/>
              <a:t>Testcentrum</a:t>
            </a:r>
            <a:r>
              <a:rPr lang="cs-CZ" altLang="cs-CZ" dirty="0" smtClean="0"/>
              <a:t> 2011.  autor </a:t>
            </a:r>
            <a:r>
              <a:rPr lang="cs-CZ" altLang="cs-CZ" dirty="0" err="1" smtClean="0"/>
              <a:t>Vl</a:t>
            </a:r>
            <a:r>
              <a:rPr lang="cs-CZ" altLang="cs-CZ" dirty="0" smtClean="0"/>
              <a:t>. Hrabal, ml.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endParaRPr lang="cs-CZ" alt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Literatura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Hrabal,V.: Diagnostika. UK Praha 2002.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Hrabal,V.: Sociální psychologie pro učitele. Praha UK </a:t>
            </a:r>
            <a:r>
              <a:rPr lang="cs-CZ" altLang="cs-CZ" dirty="0" err="1" smtClean="0"/>
              <a:t>PedF</a:t>
            </a:r>
            <a:r>
              <a:rPr lang="cs-CZ" altLang="cs-CZ" dirty="0" smtClean="0"/>
              <a:t>, 2002.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Čapek, R.: Třídní klima a školní klima. </a:t>
            </a:r>
            <a:r>
              <a:rPr lang="cs-CZ" altLang="cs-CZ" dirty="0" err="1" smtClean="0"/>
              <a:t>Grada</a:t>
            </a:r>
            <a:r>
              <a:rPr lang="cs-CZ" altLang="cs-CZ" dirty="0" smtClean="0"/>
              <a:t>, 2010.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Lašek, J.: Sociálně psychologické klima školních tříd a školy. </a:t>
            </a:r>
            <a:r>
              <a:rPr lang="cs-CZ" altLang="cs-CZ" dirty="0" err="1" smtClean="0"/>
              <a:t>Gaudeamus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HK</a:t>
            </a:r>
            <a:r>
              <a:rPr lang="cs-CZ" altLang="cs-CZ" dirty="0" smtClean="0"/>
              <a:t> 2001.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err="1" smtClean="0"/>
              <a:t>Martanová</a:t>
            </a:r>
            <a:r>
              <a:rPr lang="cs-CZ" altLang="cs-CZ" dirty="0" smtClean="0"/>
              <a:t>,V., Valentová,L.: Školní třída. In Školní poradenství II., </a:t>
            </a:r>
            <a:r>
              <a:rPr lang="cs-CZ" altLang="cs-CZ" dirty="0" err="1" smtClean="0"/>
              <a:t>UKPedF</a:t>
            </a:r>
            <a:r>
              <a:rPr lang="cs-CZ" altLang="cs-CZ" dirty="0" smtClean="0"/>
              <a:t>, 2013.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627784" y="2132856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Děkuji za </a:t>
            </a:r>
            <a:r>
              <a:rPr lang="cs-CZ" dirty="0" smtClean="0"/>
              <a:t>pozornost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/>
              <a:t>„Třídní“ život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sz="2800" dirty="0" smtClean="0"/>
              <a:t>Každá třída:</a:t>
            </a:r>
          </a:p>
          <a:p>
            <a:pPr eaLnBrk="1" hangingPunct="1"/>
            <a:r>
              <a:rPr lang="cs-CZ" altLang="cs-CZ" sz="2800" dirty="0" smtClean="0"/>
              <a:t>Pozorovatelné chování</a:t>
            </a:r>
          </a:p>
          <a:p>
            <a:pPr eaLnBrk="1" hangingPunct="1"/>
            <a:r>
              <a:rPr lang="cs-CZ" altLang="cs-CZ" sz="2800" dirty="0" smtClean="0"/>
              <a:t>Nepozorovatelné chování</a:t>
            </a:r>
          </a:p>
          <a:p>
            <a:pPr lvl="1" eaLnBrk="1" hangingPunct="1"/>
            <a:r>
              <a:rPr lang="cs-CZ" altLang="cs-CZ" sz="2700" dirty="0" smtClean="0"/>
              <a:t>Uvědomované</a:t>
            </a:r>
          </a:p>
          <a:p>
            <a:pPr lvl="1" eaLnBrk="1" hangingPunct="1"/>
            <a:r>
              <a:rPr lang="cs-CZ" altLang="cs-CZ" sz="2700" dirty="0" smtClean="0"/>
              <a:t>Emotivní, spontánní</a:t>
            </a:r>
          </a:p>
          <a:p>
            <a:pPr eaLnBrk="1" hangingPunct="1">
              <a:buFontTx/>
              <a:buNone/>
            </a:pPr>
            <a:r>
              <a:rPr lang="cs-CZ" altLang="cs-CZ" sz="2800" dirty="0" smtClean="0">
                <a:sym typeface="MS Outlook" pitchFamily="2" charset="2"/>
              </a:rPr>
              <a:t> Jak vidí třídu učitelé, žáci, co vědí </a:t>
            </a:r>
            <a:r>
              <a:rPr lang="cs-CZ" altLang="cs-CZ" sz="2800" dirty="0" smtClean="0">
                <a:sym typeface="MS Outlook" pitchFamily="2" charset="2"/>
              </a:rPr>
              <a:t/>
            </a:r>
            <a:br>
              <a:rPr lang="cs-CZ" altLang="cs-CZ" sz="2800" dirty="0" smtClean="0">
                <a:sym typeface="MS Outlook" pitchFamily="2" charset="2"/>
              </a:rPr>
            </a:br>
            <a:r>
              <a:rPr lang="cs-CZ" altLang="cs-CZ" sz="2800" dirty="0" smtClean="0">
                <a:sym typeface="MS Outlook" pitchFamily="2" charset="2"/>
              </a:rPr>
              <a:t>   o </a:t>
            </a:r>
            <a:r>
              <a:rPr lang="cs-CZ" altLang="cs-CZ" sz="2800" dirty="0" smtClean="0">
                <a:sym typeface="MS Outlook" pitchFamily="2" charset="2"/>
              </a:rPr>
              <a:t>třídě rodiče</a:t>
            </a:r>
            <a:endParaRPr lang="cs-CZ" alt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/>
              <a:t>Co ovlivňuje pozici dítěte?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1"/>
            <a:ext cx="7467600" cy="4421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/>
              <a:t>Vnější faktory: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doba, kdy je dítě členem třídy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nastavení učitele (učitelů) k němu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zdravotní stav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rodinné zázemí (sociální statut a ambice rodičů)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předchozí zkušenosti a očekávání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vnější fyzický vzhled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/>
              <a:t>Co ještě?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72208"/>
            <a:ext cx="7467600" cy="47091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/>
              <a:t>Vnitřní faktory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emoční inteligence dítěte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sebedůvěra a zdravé sebevědomí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aktivita a angažovanost pro třídu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studijní úspěšnost, inteligence, kreativita a vlastní ambice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adaptabilita a komunikativnost, </a:t>
            </a:r>
            <a:r>
              <a:rPr lang="cs-CZ" altLang="cs-CZ" dirty="0" err="1" smtClean="0"/>
              <a:t>extravertovanost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sociální zralost a dovednosti, schopnost navazovat kontakty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/>
              <a:t>Dělení tříd podle vzniku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8192"/>
            <a:ext cx="7467600" cy="4997152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Třídy náhodně vzniklé</a:t>
            </a:r>
          </a:p>
          <a:p>
            <a:pPr lvl="1" eaLnBrk="1" hangingPunct="1"/>
            <a:r>
              <a:rPr lang="cs-CZ" altLang="cs-CZ" sz="2400" dirty="0" smtClean="0"/>
              <a:t>Pro zařazení není žádný klíč, členové jsou v podstatě přirozený výběr populace. Ani dělení podle abecedy není žádné kriterium výběru</a:t>
            </a:r>
          </a:p>
          <a:p>
            <a:pPr eaLnBrk="1" hangingPunct="1"/>
            <a:r>
              <a:rPr lang="cs-CZ" altLang="cs-CZ" b="1" dirty="0" smtClean="0"/>
              <a:t>Třídy diferencované</a:t>
            </a:r>
          </a:p>
          <a:p>
            <a:pPr lvl="1" eaLnBrk="1" hangingPunct="1"/>
            <a:r>
              <a:rPr lang="cs-CZ" altLang="cs-CZ" sz="2400" dirty="0" smtClean="0"/>
              <a:t>Existuje nějaký klíč výběru a zařazení – např. Studijní výsledky, sportovní talent, výtvarný talent či matematické zaměření, apod.</a:t>
            </a:r>
          </a:p>
          <a:p>
            <a:pPr eaLnBrk="1" hangingPunct="1"/>
            <a:r>
              <a:rPr lang="cs-CZ" altLang="cs-CZ" b="1" dirty="0" smtClean="0"/>
              <a:t>Třídy výběrové</a:t>
            </a:r>
          </a:p>
          <a:p>
            <a:pPr lvl="1" eaLnBrk="1" hangingPunct="1"/>
            <a:r>
              <a:rPr lang="cs-CZ" altLang="cs-CZ" sz="2400" dirty="0" smtClean="0"/>
              <a:t>Děti prošly nějakým výběrovým sítem (někdo nebyl zařazen), spojuje je především výrazný studijní předpoklad či talent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/>
              <a:t>Fáze vývoje třídního kolektivu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Rané, </a:t>
            </a:r>
            <a:r>
              <a:rPr lang="cs-CZ" altLang="cs-CZ" b="1" dirty="0" err="1" smtClean="0"/>
              <a:t>prekohezní</a:t>
            </a:r>
            <a:r>
              <a:rPr lang="cs-CZ" altLang="cs-CZ" b="1" dirty="0" smtClean="0"/>
              <a:t> stádium</a:t>
            </a:r>
            <a:endParaRPr lang="cs-CZ" altLang="cs-CZ" dirty="0" smtClean="0"/>
          </a:p>
          <a:p>
            <a:pPr lvl="1" eaLnBrk="1" hangingPunct="1"/>
            <a:r>
              <a:rPr lang="cs-CZ" altLang="cs-CZ" sz="2400" dirty="0" smtClean="0"/>
              <a:t>Zhruba 1. až 3. ročník </a:t>
            </a:r>
            <a:r>
              <a:rPr lang="cs-CZ" altLang="cs-CZ" sz="2400" dirty="0" err="1" smtClean="0"/>
              <a:t>ZŠ</a:t>
            </a:r>
            <a:endParaRPr lang="cs-CZ" altLang="cs-CZ" sz="2400" dirty="0" smtClean="0"/>
          </a:p>
          <a:p>
            <a:pPr lvl="1" eaLnBrk="1" hangingPunct="1"/>
            <a:endParaRPr lang="cs-CZ" altLang="cs-CZ" sz="2400" dirty="0" smtClean="0"/>
          </a:p>
          <a:p>
            <a:pPr eaLnBrk="1" hangingPunct="1"/>
            <a:r>
              <a:rPr lang="cs-CZ" altLang="cs-CZ" b="1" dirty="0" smtClean="0"/>
              <a:t>Fáze prvotní koheze </a:t>
            </a:r>
            <a:endParaRPr lang="cs-CZ" altLang="cs-CZ" dirty="0" smtClean="0"/>
          </a:p>
          <a:p>
            <a:pPr lvl="1" eaLnBrk="1" hangingPunct="1"/>
            <a:r>
              <a:rPr lang="cs-CZ" altLang="cs-CZ" sz="2400" dirty="0" smtClean="0"/>
              <a:t>Zhruba 4. až 6. ročník </a:t>
            </a:r>
            <a:r>
              <a:rPr lang="cs-CZ" altLang="cs-CZ" sz="2400" dirty="0" err="1" smtClean="0"/>
              <a:t>ZŠ</a:t>
            </a:r>
            <a:endParaRPr lang="cs-CZ" altLang="cs-CZ" sz="2400" dirty="0" smtClean="0"/>
          </a:p>
          <a:p>
            <a:pPr lvl="1" eaLnBrk="1" hangingPunct="1"/>
            <a:endParaRPr lang="cs-CZ" altLang="cs-CZ" sz="2400" dirty="0" smtClean="0"/>
          </a:p>
          <a:p>
            <a:pPr eaLnBrk="1" hangingPunct="1"/>
            <a:r>
              <a:rPr lang="cs-CZ" altLang="cs-CZ" b="1" dirty="0" smtClean="0"/>
              <a:t>Fáze kohezní </a:t>
            </a:r>
            <a:endParaRPr lang="cs-CZ" altLang="cs-CZ" dirty="0" smtClean="0"/>
          </a:p>
          <a:p>
            <a:pPr lvl="1" eaLnBrk="1" hangingPunct="1"/>
            <a:r>
              <a:rPr lang="cs-CZ" altLang="cs-CZ" sz="2400" dirty="0" smtClean="0"/>
              <a:t>Zhruba 7. až 9. ročník </a:t>
            </a:r>
            <a:r>
              <a:rPr lang="cs-CZ" altLang="cs-CZ" sz="2400" dirty="0" err="1" smtClean="0"/>
              <a:t>ZŠ</a:t>
            </a:r>
            <a:endParaRPr lang="cs-CZ" alt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/>
              <a:t>Čím je třída dětem atraktivní?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třída je schopná naplňovat potřeby dítěte</a:t>
            </a:r>
          </a:p>
          <a:p>
            <a:pPr eaLnBrk="1" hangingPunct="1"/>
            <a:r>
              <a:rPr lang="cs-CZ" altLang="cs-CZ" dirty="0" smtClean="0"/>
              <a:t>dítě má rádo své spolužáky</a:t>
            </a:r>
          </a:p>
          <a:p>
            <a:pPr eaLnBrk="1" hangingPunct="1"/>
            <a:r>
              <a:rPr lang="cs-CZ" altLang="cs-CZ" dirty="0" smtClean="0"/>
              <a:t>dětem se líbí činnosti, které se dějí ve třídě</a:t>
            </a:r>
          </a:p>
          <a:p>
            <a:pPr eaLnBrk="1" hangingPunct="1"/>
            <a:r>
              <a:rPr lang="cs-CZ" altLang="cs-CZ" dirty="0" smtClean="0"/>
              <a:t>dítě dostává od třídy statut a prestiž díky svému postavení v sociálním prostředí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/>
              <a:t>Význam teorie třídy pro prevenci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Pro dobrou intervenci je nutné znát základní informace o třídě: nezávislé činitele ovlivňující vývoj třídy</a:t>
            </a:r>
          </a:p>
          <a:p>
            <a:pPr eaLnBrk="1" hangingPunct="1"/>
            <a:r>
              <a:rPr lang="cs-CZ" altLang="cs-CZ" dirty="0" smtClean="0"/>
              <a:t>Znalostí hierarchie třídy ovlivňujeme dynamiku vztahů ve třídě</a:t>
            </a:r>
          </a:p>
          <a:p>
            <a:pPr eaLnBrk="1" hangingPunct="1"/>
            <a:r>
              <a:rPr lang="cs-CZ" altLang="cs-CZ" dirty="0" smtClean="0"/>
              <a:t>Diagnostika třídy jako sociální skupiny je předpokladem k volbě intervence</a:t>
            </a:r>
          </a:p>
          <a:p>
            <a:pPr eaLnBrk="1" hangingPunct="1"/>
            <a:r>
              <a:rPr lang="cs-CZ" altLang="cs-CZ" dirty="0" smtClean="0"/>
              <a:t>Dobrou diagnostikou šetříme čas, který bychom věnovali neefektivní intervenci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1D57-726C-4673-8CE7-9CC42C42712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774</TotalTime>
  <Words>1315</Words>
  <Application>Microsoft Office PowerPoint</Application>
  <PresentationFormat>Předvádění na obrazovce (4:3)</PresentationFormat>
  <Paragraphs>187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Arkýř</vt:lpstr>
      <vt:lpstr>Práce se třídou část 1 </vt:lpstr>
      <vt:lpstr>Školní třída = sociální skupina</vt:lpstr>
      <vt:lpstr>„Třídní“ život</vt:lpstr>
      <vt:lpstr>Co ovlivňuje pozici dítěte?</vt:lpstr>
      <vt:lpstr>Co ještě?</vt:lpstr>
      <vt:lpstr>Dělení tříd podle vzniku</vt:lpstr>
      <vt:lpstr>Fáze vývoje třídního kolektivu</vt:lpstr>
      <vt:lpstr>Čím je třída dětem atraktivní?</vt:lpstr>
      <vt:lpstr>Význam teorie třídy pro prevenci</vt:lpstr>
      <vt:lpstr>Diagnostika: Jak zjistit vztahy dětí?</vt:lpstr>
      <vt:lpstr>Nástroje diagnostiky tříd</vt:lpstr>
      <vt:lpstr>Nejčastěji užívané dotazníky</vt:lpstr>
      <vt:lpstr>Zásady pro diagnostiku vztahů  ve školní třídě</vt:lpstr>
      <vt:lpstr>Sociometrický ratingový dotazník (SO-RA-D)</vt:lpstr>
      <vt:lpstr>Pozice žáků ve vrstevnické skupině</vt:lpstr>
      <vt:lpstr>Vliv </vt:lpstr>
      <vt:lpstr>Obliba</vt:lpstr>
      <vt:lpstr>Informace, které SO-RA-D přináší o třídě jako celku</vt:lpstr>
      <vt:lpstr>Informace, které SO-RA-D přináší  o jednotlivých žácích</vt:lpstr>
      <vt:lpstr>Diagnosticky významné kombinace pozic</vt:lpstr>
      <vt:lpstr>Příklady kombinace pozice žáka ve třídě  (1/2)</vt:lpstr>
      <vt:lpstr>Příklady kombinace pozice žáka ve třídě  (2/2)</vt:lpstr>
      <vt:lpstr>Vydání SORADu</vt:lpstr>
      <vt:lpstr>Literatura</vt:lpstr>
      <vt:lpstr>Děkuji za pozornost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se třídou pro školní metodiky prevence</dc:title>
  <dc:creator>User</dc:creator>
  <cp:lastModifiedBy>JV</cp:lastModifiedBy>
  <cp:revision>48</cp:revision>
  <dcterms:created xsi:type="dcterms:W3CDTF">2007-10-12T18:32:23Z</dcterms:created>
  <dcterms:modified xsi:type="dcterms:W3CDTF">2013-11-11T23:47:40Z</dcterms:modified>
</cp:coreProperties>
</file>