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57" r:id="rId3"/>
    <p:sldId id="263" r:id="rId4"/>
    <p:sldId id="264" r:id="rId5"/>
    <p:sldId id="273" r:id="rId6"/>
    <p:sldId id="272" r:id="rId7"/>
    <p:sldId id="271" r:id="rId8"/>
    <p:sldId id="270" r:id="rId9"/>
    <p:sldId id="269" r:id="rId10"/>
    <p:sldId id="268" r:id="rId11"/>
    <p:sldId id="267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2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45465-307C-46BB-9282-9089A1293ADF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A1C2C-F2FB-44D0-B569-70B4453A2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DEE58-7623-43EE-9374-544095508D72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E3FED-EB0F-4B91-9389-6FAC13104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01BD-12E4-4C87-AFBD-ED565199D360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B7C0-CF59-4FD9-BC5C-93AC9BB56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0C85-EA1C-479D-8975-0703DADB8C06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C6B00-C5C2-4D10-A87A-7EC04FCCC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 descr="MSMT_logolink_bezVlajky_cb_RGB.ai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86832-5370-4285-A32E-7D5DAA4F84B0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2EE-2B3A-4F61-A434-0EE855404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9B2A7-56A0-4120-8745-707EF0A7BDB7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FAC4A-E2A8-4E0C-94B2-ACDBFA648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E4F99-768C-4E39-9D8F-56604DECA785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8B3A-1970-4901-8CCB-6089F6218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CD6D1-3150-444F-923E-16CD178C6CCD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B0C30-2F75-4542-9C80-B0F14E22E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F05C-91F0-408B-97E4-FA67302D360E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8548-E626-455F-A5D3-CDD179532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65801-9284-4D6E-B9A1-759A6C7CB421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638D8-3ECB-4033-9F3D-2D253157F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7DACA-8CAF-47A0-AA13-2EB851D5503D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90718-9883-430C-9E6D-9ACFEBD7C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3476E5-DE17-4E30-967E-D0098C4CA274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5E7A96-F257-4929-9BC5-1B0C72D95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66875"/>
          </a:xfrm>
        </p:spPr>
        <p:txBody>
          <a:bodyPr/>
          <a:lstStyle/>
          <a:p>
            <a:pPr eaLnBrk="1" hangingPunct="1"/>
            <a:r>
              <a:rPr lang="cs-CZ" b="1" dirty="0" smtClean="0"/>
              <a:t>Žáci z menšin</a:t>
            </a:r>
            <a:endParaRPr lang="en-US" b="1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dirty="0" smtClean="0">
                <a:solidFill>
                  <a:srgbClr val="898989"/>
                </a:solidFill>
              </a:rPr>
              <a:t> </a:t>
            </a:r>
            <a:r>
              <a:rPr lang="cs-CZ" sz="1800" b="1" dirty="0" smtClean="0">
                <a:solidFill>
                  <a:srgbClr val="898989"/>
                </a:solidFill>
              </a:rPr>
              <a:t>PhDr. Zuzana </a:t>
            </a:r>
            <a:r>
              <a:rPr lang="cs-CZ" sz="1800" b="1" dirty="0" err="1" smtClean="0">
                <a:solidFill>
                  <a:srgbClr val="898989"/>
                </a:solidFill>
              </a:rPr>
              <a:t>Hadj</a:t>
            </a:r>
            <a:r>
              <a:rPr lang="cs-CZ" sz="1800" b="1" dirty="0" smtClean="0">
                <a:solidFill>
                  <a:srgbClr val="898989"/>
                </a:solidFill>
              </a:rPr>
              <a:t> </a:t>
            </a:r>
            <a:r>
              <a:rPr lang="cs-CZ" sz="1800" b="1" dirty="0" err="1" smtClean="0">
                <a:solidFill>
                  <a:srgbClr val="898989"/>
                </a:solidFill>
              </a:rPr>
              <a:t>Moussová</a:t>
            </a:r>
            <a:endParaRPr lang="en-US" sz="1800" b="1" dirty="0" smtClean="0">
              <a:solidFill>
                <a:srgbClr val="898989"/>
              </a:solidFill>
            </a:endParaRPr>
          </a:p>
        </p:txBody>
      </p:sp>
      <p:pic>
        <p:nvPicPr>
          <p:cNvPr id="4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448" y="5067052"/>
            <a:ext cx="4316768" cy="85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511301" y="3244335"/>
            <a:ext cx="54483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000" b="1" dirty="0"/>
          </a:p>
          <a:p>
            <a:pPr algn="ctr"/>
            <a:endParaRPr lang="cs-CZ" sz="4000" b="1" dirty="0" smtClean="0"/>
          </a:p>
          <a:p>
            <a:pPr algn="ctr"/>
            <a:endParaRPr lang="cs-CZ" sz="4000" b="1" dirty="0"/>
          </a:p>
          <a:p>
            <a:pPr algn="ctr"/>
            <a:endParaRPr lang="cs-CZ" sz="4000" b="1" dirty="0" smtClean="0"/>
          </a:p>
          <a:p>
            <a:pPr algn="ctr"/>
            <a:endParaRPr lang="cs-CZ" sz="4000" b="1" dirty="0" smtClean="0"/>
          </a:p>
          <a:p>
            <a:pPr algn="ctr"/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06938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 err="1"/>
              <a:t>Sociokulturní</a:t>
            </a:r>
            <a:r>
              <a:rPr lang="en-US" altLang="cs-CZ" dirty="0"/>
              <a:t> handicap a </a:t>
            </a:r>
            <a:r>
              <a:rPr lang="en-US" altLang="cs-CZ" dirty="0" err="1"/>
              <a:t>sociopatologické</a:t>
            </a:r>
            <a:r>
              <a:rPr lang="en-US" altLang="cs-CZ" dirty="0"/>
              <a:t> </a:t>
            </a:r>
            <a:r>
              <a:rPr lang="en-US" altLang="cs-CZ" dirty="0" err="1"/>
              <a:t>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dirty="0" err="1"/>
              <a:t>Zkušenost</a:t>
            </a:r>
            <a:r>
              <a:rPr lang="en-US" altLang="cs-CZ" dirty="0"/>
              <a:t> </a:t>
            </a:r>
            <a:r>
              <a:rPr lang="en-US" altLang="cs-CZ" dirty="0" err="1"/>
              <a:t>sociální</a:t>
            </a:r>
            <a:r>
              <a:rPr lang="en-US" altLang="cs-CZ" dirty="0"/>
              <a:t> </a:t>
            </a:r>
            <a:r>
              <a:rPr lang="en-US" altLang="cs-CZ" dirty="0" err="1"/>
              <a:t>neúspěšnosti</a:t>
            </a:r>
            <a:endParaRPr lang="en-US" altLang="cs-CZ" dirty="0"/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dirty="0" err="1"/>
              <a:t>Identifikace</a:t>
            </a:r>
            <a:r>
              <a:rPr lang="en-US" altLang="cs-CZ" dirty="0"/>
              <a:t> s </a:t>
            </a:r>
            <a:r>
              <a:rPr lang="en-US" altLang="cs-CZ" dirty="0" err="1"/>
              <a:t>problémovými</a:t>
            </a:r>
            <a:r>
              <a:rPr lang="en-US" altLang="cs-CZ" dirty="0"/>
              <a:t> </a:t>
            </a:r>
            <a:r>
              <a:rPr lang="en-US" altLang="cs-CZ" dirty="0" err="1"/>
              <a:t>vzory</a:t>
            </a:r>
            <a:endParaRPr lang="en-US" altLang="cs-CZ" dirty="0"/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dirty="0" err="1"/>
              <a:t>Pocit</a:t>
            </a:r>
            <a:r>
              <a:rPr lang="en-US" altLang="cs-CZ" dirty="0"/>
              <a:t> </a:t>
            </a:r>
            <a:r>
              <a:rPr lang="en-US" altLang="cs-CZ" dirty="0" err="1"/>
              <a:t>vyloučení</a:t>
            </a:r>
            <a:r>
              <a:rPr lang="en-US" altLang="cs-CZ" dirty="0"/>
              <a:t> </a:t>
            </a:r>
            <a:r>
              <a:rPr lang="en-US" altLang="cs-CZ" dirty="0" err="1"/>
              <a:t>za</a:t>
            </a:r>
            <a:r>
              <a:rPr lang="en-US" altLang="cs-CZ" dirty="0"/>
              <a:t> </a:t>
            </a:r>
            <a:r>
              <a:rPr lang="en-US" altLang="cs-CZ" dirty="0" err="1"/>
              <a:t>společnosti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4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 err="1"/>
              <a:t>Diagnostika</a:t>
            </a:r>
            <a:r>
              <a:rPr lang="en-US" altLang="cs-CZ" dirty="0"/>
              <a:t> a </a:t>
            </a:r>
            <a:r>
              <a:rPr lang="en-US" altLang="cs-CZ" dirty="0" err="1"/>
              <a:t>intervence</a:t>
            </a:r>
            <a:r>
              <a:rPr lang="en-US" altLang="cs-CZ" dirty="0"/>
              <a:t> u </a:t>
            </a:r>
            <a:r>
              <a:rPr lang="en-US" altLang="cs-CZ" dirty="0" err="1"/>
              <a:t>dětí</a:t>
            </a:r>
            <a:r>
              <a:rPr lang="en-US" altLang="cs-CZ" dirty="0"/>
              <a:t> se </a:t>
            </a:r>
            <a:r>
              <a:rPr lang="en-US" altLang="cs-CZ" dirty="0" err="1"/>
              <a:t>sociokulturním</a:t>
            </a:r>
            <a:r>
              <a:rPr lang="en-US" altLang="cs-CZ" dirty="0"/>
              <a:t> </a:t>
            </a:r>
            <a:r>
              <a:rPr lang="en-US" altLang="cs-CZ" dirty="0" err="1"/>
              <a:t>handicapem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cs-CZ" dirty="0" err="1"/>
              <a:t>Diagnostika</a:t>
            </a:r>
            <a:endParaRPr lang="en-US" altLang="cs-CZ" dirty="0"/>
          </a:p>
          <a:p>
            <a:pPr lvl="1" eaLnBrk="1" hangingPunct="1"/>
            <a:r>
              <a:rPr lang="en-US" altLang="cs-CZ" dirty="0" err="1"/>
              <a:t>Kulturní</a:t>
            </a:r>
            <a:r>
              <a:rPr lang="en-US" altLang="cs-CZ" dirty="0"/>
              <a:t> </a:t>
            </a:r>
            <a:r>
              <a:rPr lang="en-US" altLang="cs-CZ" dirty="0" err="1"/>
              <a:t>podmíněnost</a:t>
            </a:r>
            <a:r>
              <a:rPr lang="en-US" altLang="cs-CZ" dirty="0"/>
              <a:t> dg. </a:t>
            </a:r>
            <a:r>
              <a:rPr lang="en-US" altLang="cs-CZ" dirty="0" err="1"/>
              <a:t>metod</a:t>
            </a:r>
            <a:endParaRPr lang="en-US" altLang="cs-CZ" dirty="0"/>
          </a:p>
          <a:p>
            <a:pPr lvl="1" eaLnBrk="1" hangingPunct="1"/>
            <a:r>
              <a:rPr lang="en-US" altLang="cs-CZ" dirty="0" err="1"/>
              <a:t>Problémy</a:t>
            </a:r>
            <a:r>
              <a:rPr lang="en-US" altLang="cs-CZ" dirty="0"/>
              <a:t> </a:t>
            </a:r>
            <a:r>
              <a:rPr lang="en-US" altLang="cs-CZ" dirty="0" err="1"/>
              <a:t>interpetace</a:t>
            </a:r>
            <a:r>
              <a:rPr lang="en-US" altLang="cs-CZ" dirty="0"/>
              <a:t> </a:t>
            </a:r>
            <a:r>
              <a:rPr lang="en-US" altLang="cs-CZ" dirty="0" err="1"/>
              <a:t>výsledků</a:t>
            </a:r>
            <a:r>
              <a:rPr lang="en-US" altLang="cs-CZ" dirty="0"/>
              <a:t> </a:t>
            </a:r>
            <a:r>
              <a:rPr lang="en-US" altLang="cs-CZ" dirty="0" err="1"/>
              <a:t>diagnostiky</a:t>
            </a:r>
            <a:endParaRPr lang="en-US" altLang="cs-CZ" dirty="0"/>
          </a:p>
          <a:p>
            <a:pPr lvl="1" eaLnBrk="1" hangingPunct="1">
              <a:buNone/>
            </a:pPr>
            <a:endParaRPr lang="en-US" altLang="cs-CZ" dirty="0"/>
          </a:p>
          <a:p>
            <a:pPr lvl="1" eaLnBrk="1" hangingPunct="1">
              <a:buNone/>
            </a:pPr>
            <a:r>
              <a:rPr lang="en-US" altLang="cs-CZ" sz="3200" dirty="0" err="1"/>
              <a:t>Intervence</a:t>
            </a:r>
            <a:endParaRPr lang="en-US" altLang="cs-CZ" sz="3200" dirty="0"/>
          </a:p>
          <a:p>
            <a:pPr lvl="1" eaLnBrk="1" hangingPunct="1">
              <a:buNone/>
            </a:pPr>
            <a:r>
              <a:rPr lang="en-US" altLang="cs-CZ" dirty="0"/>
              <a:t>– </a:t>
            </a:r>
            <a:r>
              <a:rPr lang="en-US" altLang="cs-CZ" dirty="0" err="1"/>
              <a:t>přiměřenost</a:t>
            </a:r>
            <a:r>
              <a:rPr lang="en-US" altLang="cs-CZ" dirty="0"/>
              <a:t> </a:t>
            </a:r>
            <a:r>
              <a:rPr lang="en-US" altLang="cs-CZ" dirty="0" err="1"/>
              <a:t>intervence</a:t>
            </a:r>
            <a:r>
              <a:rPr lang="en-US" altLang="cs-CZ" dirty="0"/>
              <a:t> </a:t>
            </a:r>
            <a:r>
              <a:rPr lang="en-US" altLang="cs-CZ" dirty="0" err="1"/>
              <a:t>kulturnímu</a:t>
            </a:r>
            <a:r>
              <a:rPr lang="en-US" altLang="cs-CZ" dirty="0"/>
              <a:t> </a:t>
            </a:r>
            <a:r>
              <a:rPr lang="en-US" altLang="cs-CZ" dirty="0" err="1"/>
              <a:t>prostředí</a:t>
            </a:r>
            <a:r>
              <a:rPr lang="en-US" altLang="cs-CZ" dirty="0"/>
              <a:t> </a:t>
            </a:r>
            <a:r>
              <a:rPr lang="en-US" altLang="cs-CZ" dirty="0" err="1"/>
              <a:t>žáka</a:t>
            </a:r>
            <a:endParaRPr lang="en-US" altLang="cs-CZ" dirty="0"/>
          </a:p>
          <a:p>
            <a:pPr lvl="1" eaLnBrk="1" hangingPunct="1">
              <a:buNone/>
            </a:pPr>
            <a:r>
              <a:rPr lang="en-US" altLang="cs-CZ" dirty="0"/>
              <a:t>– </a:t>
            </a:r>
            <a:r>
              <a:rPr lang="en-US" altLang="cs-CZ" dirty="0" err="1"/>
              <a:t>skloubení</a:t>
            </a:r>
            <a:r>
              <a:rPr lang="en-US" altLang="cs-CZ" dirty="0"/>
              <a:t> </a:t>
            </a:r>
            <a:r>
              <a:rPr lang="en-US" altLang="cs-CZ" dirty="0" err="1"/>
              <a:t>požadavků</a:t>
            </a:r>
            <a:r>
              <a:rPr lang="en-US" altLang="cs-CZ" dirty="0"/>
              <a:t> </a:t>
            </a:r>
            <a:r>
              <a:rPr lang="en-US" altLang="cs-CZ" dirty="0" err="1"/>
              <a:t>majoritní</a:t>
            </a:r>
            <a:r>
              <a:rPr lang="en-US" altLang="cs-CZ" dirty="0"/>
              <a:t> </a:t>
            </a:r>
            <a:r>
              <a:rPr lang="en-US" altLang="cs-CZ" dirty="0" err="1"/>
              <a:t>společnosti</a:t>
            </a:r>
            <a:r>
              <a:rPr lang="en-US" altLang="cs-CZ" dirty="0"/>
              <a:t> a </a:t>
            </a:r>
            <a:r>
              <a:rPr lang="en-US" altLang="cs-CZ" dirty="0" err="1"/>
              <a:t>specifičnosti</a:t>
            </a:r>
            <a:r>
              <a:rPr lang="en-US" altLang="cs-CZ" dirty="0"/>
              <a:t> </a:t>
            </a:r>
            <a:r>
              <a:rPr lang="en-US" altLang="cs-CZ" dirty="0" err="1"/>
              <a:t>rodiny</a:t>
            </a:r>
            <a:r>
              <a:rPr lang="en-US" altLang="cs-CZ" dirty="0"/>
              <a:t> a </a:t>
            </a:r>
            <a:r>
              <a:rPr lang="en-US" altLang="cs-CZ" dirty="0" err="1"/>
              <a:t>dítěte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2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cs-CZ" dirty="0" err="1"/>
              <a:t>Školní</a:t>
            </a:r>
            <a:r>
              <a:rPr lang="en-US" altLang="cs-CZ" dirty="0"/>
              <a:t> </a:t>
            </a:r>
            <a:r>
              <a:rPr lang="en-US" altLang="cs-CZ" dirty="0" err="1"/>
              <a:t>poradenství</a:t>
            </a:r>
            <a:r>
              <a:rPr lang="en-US" altLang="cs-CZ" dirty="0"/>
              <a:t> I.</a:t>
            </a:r>
          </a:p>
          <a:p>
            <a:pPr lvl="1" eaLnBrk="1" hangingPunct="1"/>
            <a:r>
              <a:rPr lang="en-US" altLang="cs-CZ" dirty="0" err="1"/>
              <a:t>Bittnerová</a:t>
            </a:r>
            <a:r>
              <a:rPr lang="en-US" altLang="cs-CZ" dirty="0"/>
              <a:t> D.: </a:t>
            </a:r>
            <a:r>
              <a:rPr lang="en-US" altLang="cs-CZ" dirty="0" err="1"/>
              <a:t>Dítě</a:t>
            </a:r>
            <a:r>
              <a:rPr lang="en-US" altLang="cs-CZ" dirty="0"/>
              <a:t> z </a:t>
            </a:r>
            <a:r>
              <a:rPr lang="en-US" altLang="cs-CZ" dirty="0" err="1"/>
              <a:t>menšiny</a:t>
            </a:r>
            <a:r>
              <a:rPr lang="en-US" altLang="cs-CZ" dirty="0"/>
              <a:t> v </a:t>
            </a:r>
            <a:r>
              <a:rPr lang="en-US" altLang="cs-CZ" dirty="0" err="1"/>
              <a:t>české</a:t>
            </a:r>
            <a:r>
              <a:rPr lang="en-US" altLang="cs-CZ" dirty="0"/>
              <a:t> </a:t>
            </a:r>
            <a:r>
              <a:rPr lang="en-US" altLang="cs-CZ" dirty="0" err="1"/>
              <a:t>škole</a:t>
            </a:r>
            <a:endParaRPr lang="en-US" altLang="cs-CZ" dirty="0"/>
          </a:p>
          <a:p>
            <a:pPr lvl="1" eaLnBrk="1" hangingPunct="1"/>
            <a:endParaRPr lang="en-US" altLang="cs-CZ" dirty="0"/>
          </a:p>
          <a:p>
            <a:pPr lvl="1" eaLnBrk="1" hangingPunct="1">
              <a:buNone/>
            </a:pPr>
            <a:r>
              <a:rPr lang="en-US" altLang="cs-CZ" sz="3200" dirty="0" err="1"/>
              <a:t>Školní</a:t>
            </a:r>
            <a:r>
              <a:rPr lang="en-US" altLang="cs-CZ" sz="3200" dirty="0"/>
              <a:t> </a:t>
            </a:r>
            <a:r>
              <a:rPr lang="en-US" altLang="cs-CZ" sz="3200" dirty="0" err="1"/>
              <a:t>poradenství</a:t>
            </a:r>
            <a:r>
              <a:rPr lang="en-US" altLang="cs-CZ" sz="3200" dirty="0"/>
              <a:t> II.</a:t>
            </a:r>
          </a:p>
          <a:p>
            <a:pPr lvl="1" eaLnBrk="1" hangingPunct="1">
              <a:buNone/>
            </a:pPr>
            <a:r>
              <a:rPr lang="en-US" altLang="cs-CZ" dirty="0"/>
              <a:t>– </a:t>
            </a:r>
            <a:r>
              <a:rPr lang="en-US" altLang="cs-CZ" dirty="0" err="1"/>
              <a:t>Hadj</a:t>
            </a:r>
            <a:r>
              <a:rPr lang="en-US" altLang="cs-CZ" dirty="0"/>
              <a:t> </a:t>
            </a:r>
            <a:r>
              <a:rPr lang="en-US" altLang="cs-CZ" dirty="0" err="1"/>
              <a:t>Moussová</a:t>
            </a:r>
            <a:r>
              <a:rPr lang="en-US" altLang="cs-CZ" dirty="0"/>
              <a:t> Z.: </a:t>
            </a:r>
            <a:r>
              <a:rPr lang="en-US" altLang="cs-CZ" dirty="0" err="1"/>
              <a:t>Poradenská</a:t>
            </a:r>
            <a:r>
              <a:rPr lang="en-US" altLang="cs-CZ" dirty="0"/>
              <a:t> </a:t>
            </a:r>
            <a:r>
              <a:rPr lang="en-US" altLang="cs-CZ" dirty="0" err="1"/>
              <a:t>práce</a:t>
            </a:r>
            <a:r>
              <a:rPr lang="en-US" altLang="cs-CZ" dirty="0"/>
              <a:t> se </a:t>
            </a:r>
            <a:r>
              <a:rPr lang="en-US" altLang="cs-CZ" dirty="0" err="1"/>
              <a:t>žákem</a:t>
            </a:r>
            <a:r>
              <a:rPr lang="en-US" altLang="cs-CZ" dirty="0"/>
              <a:t> z </a:t>
            </a:r>
            <a:r>
              <a:rPr lang="en-US" altLang="cs-CZ" dirty="0" err="1"/>
              <a:t>menšiny</a:t>
            </a:r>
            <a:endParaRPr lang="en-US" altLang="cs-CZ" dirty="0"/>
          </a:p>
          <a:p>
            <a:pPr lvl="1" eaLnBrk="1" hangingPunct="1">
              <a:buNone/>
            </a:pPr>
            <a:endParaRPr lang="en-US" altLang="cs-CZ" dirty="0"/>
          </a:p>
          <a:p>
            <a:pPr lvl="1" eaLnBrk="1" hangingPunct="1">
              <a:buNone/>
            </a:pPr>
            <a:r>
              <a:rPr lang="en-US" altLang="cs-CZ" dirty="0" err="1"/>
              <a:t>Hadj</a:t>
            </a:r>
            <a:r>
              <a:rPr lang="en-US" altLang="cs-CZ" dirty="0"/>
              <a:t> </a:t>
            </a:r>
            <a:r>
              <a:rPr lang="en-US" altLang="cs-CZ" dirty="0" err="1"/>
              <a:t>Moussová</a:t>
            </a:r>
            <a:r>
              <a:rPr lang="en-US" altLang="cs-CZ" dirty="0"/>
              <a:t> Z.: </a:t>
            </a:r>
            <a:r>
              <a:rPr lang="en-US" altLang="cs-CZ" dirty="0" err="1"/>
              <a:t>Studijní</a:t>
            </a:r>
            <a:r>
              <a:rPr lang="en-US" altLang="cs-CZ" dirty="0"/>
              <a:t> </a:t>
            </a:r>
            <a:r>
              <a:rPr lang="en-US" altLang="cs-CZ" dirty="0" err="1"/>
              <a:t>opora</a:t>
            </a:r>
            <a:r>
              <a:rPr lang="en-US" altLang="cs-CZ" dirty="0"/>
              <a:t> – </a:t>
            </a:r>
            <a:r>
              <a:rPr lang="en-US" altLang="cs-CZ" dirty="0" err="1"/>
              <a:t>žáci</a:t>
            </a:r>
            <a:r>
              <a:rPr lang="en-US" altLang="cs-CZ" dirty="0"/>
              <a:t> z </a:t>
            </a:r>
            <a:r>
              <a:rPr lang="en-US" altLang="cs-CZ" dirty="0" err="1"/>
              <a:t>menšin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6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 smtClean="0"/>
              <a:t>Obtíže žáků z menšin </a:t>
            </a:r>
            <a:endParaRPr lang="en-US" sz="4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V </a:t>
            </a:r>
            <a:r>
              <a:rPr lang="en-US" altLang="cs-CZ" dirty="0" err="1"/>
              <a:t>adaptaci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školu</a:t>
            </a:r>
            <a:endParaRPr lang="en-US" altLang="cs-CZ" dirty="0"/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dirty="0" err="1"/>
              <a:t>Ve</a:t>
            </a:r>
            <a:r>
              <a:rPr lang="en-US" altLang="cs-CZ" dirty="0"/>
              <a:t> </a:t>
            </a:r>
            <a:r>
              <a:rPr lang="en-US" altLang="cs-CZ" dirty="0" err="1"/>
              <a:t>vzdělávací</a:t>
            </a:r>
            <a:r>
              <a:rPr lang="en-US" altLang="cs-CZ" dirty="0"/>
              <a:t> </a:t>
            </a:r>
            <a:r>
              <a:rPr lang="en-US" altLang="cs-CZ" dirty="0" err="1"/>
              <a:t>oblasti</a:t>
            </a:r>
            <a:endParaRPr lang="en-US" altLang="cs-CZ" dirty="0"/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dirty="0"/>
              <a:t>V </a:t>
            </a:r>
            <a:r>
              <a:rPr lang="en-US" altLang="cs-CZ" dirty="0" err="1"/>
              <a:t>chování</a:t>
            </a:r>
            <a:endParaRPr lang="en-US" altLang="cs-CZ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marL="0" indent="0" algn="ctr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dirty="0" err="1"/>
              <a:t>Menšiny</a:t>
            </a:r>
            <a:endParaRPr lang="en-US" altLang="cs-CZ" dirty="0"/>
          </a:p>
          <a:p>
            <a:pPr lvl="1" eaLnBrk="1" hangingPunct="1"/>
            <a:r>
              <a:rPr lang="en-US" altLang="cs-CZ" dirty="0" err="1"/>
              <a:t>národnostní</a:t>
            </a:r>
            <a:endParaRPr lang="en-US" altLang="cs-CZ" dirty="0"/>
          </a:p>
          <a:p>
            <a:pPr lvl="1" eaLnBrk="1" hangingPunct="1"/>
            <a:r>
              <a:rPr lang="en-US" altLang="cs-CZ" dirty="0" err="1"/>
              <a:t>etnické</a:t>
            </a:r>
            <a:endParaRPr lang="en-US" altLang="cs-CZ" dirty="0"/>
          </a:p>
          <a:p>
            <a:pPr lvl="1" eaLnBrk="1" hangingPunct="1"/>
            <a:r>
              <a:rPr lang="en-US" altLang="cs-CZ" dirty="0" err="1"/>
              <a:t>jazykové</a:t>
            </a:r>
            <a:endParaRPr lang="en-US" altLang="cs-CZ" dirty="0"/>
          </a:p>
          <a:p>
            <a:pPr lvl="1" eaLnBrk="1" hangingPunct="1"/>
            <a:r>
              <a:rPr lang="en-US" altLang="cs-CZ" dirty="0" err="1"/>
              <a:t>kulturní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8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Š</a:t>
            </a:r>
            <a:r>
              <a:rPr lang="en-US" altLang="cs-CZ" dirty="0"/>
              <a:t>kola </a:t>
            </a:r>
            <a:r>
              <a:rPr lang="en-US" altLang="cs-CZ" dirty="0" err="1"/>
              <a:t>jako</a:t>
            </a:r>
            <a:r>
              <a:rPr lang="en-US" altLang="cs-CZ" dirty="0"/>
              <a:t> </a:t>
            </a:r>
            <a:r>
              <a:rPr lang="en-US" altLang="cs-CZ" dirty="0" err="1"/>
              <a:t>představitelka</a:t>
            </a:r>
            <a:r>
              <a:rPr lang="en-US" altLang="cs-CZ" dirty="0"/>
              <a:t> </a:t>
            </a:r>
            <a:r>
              <a:rPr lang="en-US" altLang="cs-CZ" dirty="0" err="1"/>
              <a:t>majoritní</a:t>
            </a:r>
            <a:r>
              <a:rPr lang="en-US" altLang="cs-CZ" dirty="0"/>
              <a:t> </a:t>
            </a:r>
            <a:r>
              <a:rPr lang="en-US" altLang="cs-CZ" dirty="0" err="1"/>
              <a:t>společnosti</a:t>
            </a:r>
            <a:endParaRPr lang="en-US" altLang="cs-CZ" dirty="0"/>
          </a:p>
          <a:p>
            <a:pPr lvl="1" eaLnBrk="1" hangingPunct="1"/>
            <a:endParaRPr lang="en-US" altLang="cs-CZ" dirty="0"/>
          </a:p>
          <a:p>
            <a:pPr lvl="1" eaLnBrk="1" hangingPunct="1"/>
            <a:r>
              <a:rPr lang="cs-CZ" altLang="cs-CZ" dirty="0"/>
              <a:t>Š</a:t>
            </a:r>
            <a:r>
              <a:rPr lang="en-US" altLang="cs-CZ" dirty="0" err="1"/>
              <a:t>kolní</a:t>
            </a:r>
            <a:r>
              <a:rPr lang="en-US" altLang="cs-CZ" dirty="0"/>
              <a:t> </a:t>
            </a:r>
            <a:r>
              <a:rPr lang="en-US" altLang="cs-CZ" dirty="0" err="1"/>
              <a:t>kultura</a:t>
            </a:r>
            <a:endParaRPr lang="en-US" altLang="cs-CZ" dirty="0"/>
          </a:p>
          <a:p>
            <a:pPr lvl="1" eaLnBrk="1" hangingPunct="1"/>
            <a:endParaRPr lang="en-US" altLang="cs-CZ" dirty="0"/>
          </a:p>
          <a:p>
            <a:pPr lvl="1" eaLnBrk="1" hangingPunct="1"/>
            <a:r>
              <a:rPr lang="en-US" altLang="cs-CZ" dirty="0" err="1"/>
              <a:t>Učitel</a:t>
            </a:r>
            <a:endParaRPr lang="en-US" altLang="cs-CZ" dirty="0"/>
          </a:p>
          <a:p>
            <a:pPr lvl="1" eaLnBrk="1" hangingPunct="1"/>
            <a:endParaRPr lang="en-US" altLang="cs-CZ" dirty="0"/>
          </a:p>
          <a:p>
            <a:pPr lvl="1" eaLnBrk="1" hangingPunct="1"/>
            <a:r>
              <a:rPr lang="en-US" altLang="cs-CZ" dirty="0" err="1"/>
              <a:t>Spolužáci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Vzdělávací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dirty="0" err="1"/>
              <a:t>Očekávání</a:t>
            </a:r>
            <a:r>
              <a:rPr lang="en-US" altLang="cs-CZ" dirty="0"/>
              <a:t> </a:t>
            </a:r>
            <a:r>
              <a:rPr lang="en-US" altLang="cs-CZ" dirty="0" err="1"/>
              <a:t>školy</a:t>
            </a:r>
            <a:endParaRPr lang="en-US" altLang="cs-CZ" dirty="0"/>
          </a:p>
          <a:p>
            <a:pPr lvl="1" eaLnBrk="1" hangingPunct="1"/>
            <a:r>
              <a:rPr lang="en-US" altLang="cs-CZ" dirty="0" err="1"/>
              <a:t>Jazyk</a:t>
            </a:r>
            <a:endParaRPr lang="en-US" altLang="cs-CZ" dirty="0"/>
          </a:p>
          <a:p>
            <a:pPr lvl="1" eaLnBrk="1" hangingPunct="1"/>
            <a:r>
              <a:rPr lang="en-US" altLang="cs-CZ" dirty="0" err="1"/>
              <a:t>Pozornost</a:t>
            </a:r>
            <a:endParaRPr lang="en-US" altLang="cs-CZ" dirty="0"/>
          </a:p>
          <a:p>
            <a:pPr lvl="1" eaLnBrk="1" hangingPunct="1"/>
            <a:r>
              <a:rPr lang="en-US" altLang="cs-CZ" dirty="0" err="1"/>
              <a:t>Paměť</a:t>
            </a:r>
            <a:endParaRPr lang="en-US" altLang="cs-CZ" dirty="0"/>
          </a:p>
          <a:p>
            <a:pPr lvl="1" eaLnBrk="1" hangingPunct="1"/>
            <a:r>
              <a:rPr lang="en-US" altLang="cs-CZ" dirty="0" err="1"/>
              <a:t>Schopnosti</a:t>
            </a:r>
            <a:endParaRPr lang="en-US" altLang="cs-CZ" dirty="0"/>
          </a:p>
          <a:p>
            <a:pPr lvl="1" eaLnBrk="1" hangingPunct="1"/>
            <a:r>
              <a:rPr lang="en-US" altLang="cs-CZ" dirty="0" err="1"/>
              <a:t>Motivace</a:t>
            </a:r>
            <a:endParaRPr lang="en-US" altLang="cs-CZ" dirty="0"/>
          </a:p>
          <a:p>
            <a:pPr lvl="1" eaLnBrk="1" hangingPunct="1"/>
            <a:r>
              <a:rPr lang="en-US" altLang="cs-CZ" dirty="0" err="1"/>
              <a:t>Orientace</a:t>
            </a:r>
            <a:r>
              <a:rPr lang="en-US" altLang="cs-CZ" dirty="0"/>
              <a:t> v </a:t>
            </a:r>
            <a:r>
              <a:rPr lang="en-US" altLang="cs-CZ" dirty="0" err="1"/>
              <a:t>čase</a:t>
            </a:r>
            <a:endParaRPr lang="en-US" altLang="cs-CZ" dirty="0"/>
          </a:p>
          <a:p>
            <a:pPr lvl="1" eaLnBrk="1" hangingPunct="1"/>
            <a:r>
              <a:rPr lang="en-US" altLang="cs-CZ" dirty="0" err="1"/>
              <a:t>Autoregulace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9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v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dirty="0" err="1"/>
              <a:t>Působení</a:t>
            </a:r>
            <a:r>
              <a:rPr lang="en-US" altLang="cs-CZ" dirty="0"/>
              <a:t> </a:t>
            </a:r>
            <a:r>
              <a:rPr lang="en-US" altLang="cs-CZ" dirty="0" err="1"/>
              <a:t>sociálního</a:t>
            </a:r>
            <a:r>
              <a:rPr lang="en-US" altLang="cs-CZ" dirty="0"/>
              <a:t> </a:t>
            </a:r>
            <a:r>
              <a:rPr lang="en-US" altLang="cs-CZ" dirty="0" err="1"/>
              <a:t>prostředí</a:t>
            </a:r>
            <a:endParaRPr lang="en-US" altLang="cs-CZ" dirty="0"/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dirty="0" err="1"/>
              <a:t>Sociálně</a:t>
            </a:r>
            <a:r>
              <a:rPr lang="en-US" altLang="cs-CZ" dirty="0"/>
              <a:t> a </a:t>
            </a:r>
            <a:r>
              <a:rPr lang="en-US" altLang="cs-CZ" dirty="0" err="1"/>
              <a:t>kulturně</a:t>
            </a:r>
            <a:r>
              <a:rPr lang="en-US" altLang="cs-CZ" dirty="0"/>
              <a:t> </a:t>
            </a:r>
            <a:r>
              <a:rPr lang="en-US" altLang="cs-CZ" dirty="0" err="1"/>
              <a:t>podmíněné</a:t>
            </a:r>
            <a:r>
              <a:rPr lang="en-US" altLang="cs-CZ" dirty="0"/>
              <a:t> </a:t>
            </a:r>
            <a:r>
              <a:rPr lang="en-US" altLang="cs-CZ" dirty="0" err="1"/>
              <a:t>chování</a:t>
            </a:r>
            <a:r>
              <a:rPr lang="en-US" altLang="cs-CZ" dirty="0"/>
              <a:t> </a:t>
            </a:r>
            <a:r>
              <a:rPr lang="en-US" altLang="cs-CZ" dirty="0" err="1"/>
              <a:t>dětí</a:t>
            </a:r>
            <a:r>
              <a:rPr lang="en-US" altLang="cs-CZ" dirty="0"/>
              <a:t> z </a:t>
            </a:r>
            <a:r>
              <a:rPr lang="en-US" altLang="cs-CZ" dirty="0" err="1"/>
              <a:t>menšin</a:t>
            </a:r>
            <a:endParaRPr lang="en-US" altLang="cs-CZ" dirty="0"/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dirty="0" err="1"/>
              <a:t>Diagnostika</a:t>
            </a:r>
            <a:r>
              <a:rPr lang="en-US" altLang="cs-CZ" dirty="0"/>
              <a:t> </a:t>
            </a:r>
            <a:r>
              <a:rPr lang="en-US" altLang="cs-CZ" dirty="0" err="1"/>
              <a:t>chování</a:t>
            </a:r>
            <a:r>
              <a:rPr lang="en-US" altLang="cs-CZ" dirty="0"/>
              <a:t> </a:t>
            </a:r>
            <a:r>
              <a:rPr lang="en-US" altLang="cs-CZ" dirty="0" err="1"/>
              <a:t>dětí</a:t>
            </a:r>
            <a:r>
              <a:rPr lang="en-US" altLang="cs-CZ" dirty="0"/>
              <a:t> z </a:t>
            </a:r>
            <a:r>
              <a:rPr lang="en-US" altLang="cs-CZ" dirty="0" err="1"/>
              <a:t>menšin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40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Sociokulturní handicap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dirty="0" err="1"/>
              <a:t>Teorie</a:t>
            </a:r>
            <a:r>
              <a:rPr lang="en-US" altLang="cs-CZ" dirty="0"/>
              <a:t> </a:t>
            </a:r>
            <a:r>
              <a:rPr lang="en-US" altLang="cs-CZ" dirty="0" err="1"/>
              <a:t>sociokulturního</a:t>
            </a:r>
            <a:r>
              <a:rPr lang="en-US" altLang="cs-CZ" dirty="0"/>
              <a:t> </a:t>
            </a:r>
            <a:r>
              <a:rPr lang="en-US" altLang="cs-CZ" dirty="0" err="1"/>
              <a:t>handicapu</a:t>
            </a:r>
            <a:endParaRPr lang="en-US" altLang="cs-CZ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cs-CZ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cs-CZ" dirty="0" err="1"/>
              <a:t>Definice</a:t>
            </a:r>
            <a:r>
              <a:rPr lang="en-US" altLang="cs-CZ" dirty="0"/>
              <a:t> </a:t>
            </a:r>
            <a:r>
              <a:rPr lang="en-US" altLang="cs-CZ" dirty="0" err="1"/>
              <a:t>sociokulturního</a:t>
            </a:r>
            <a:r>
              <a:rPr lang="en-US" altLang="cs-CZ" dirty="0"/>
              <a:t> </a:t>
            </a:r>
            <a:r>
              <a:rPr lang="en-US" altLang="cs-CZ" dirty="0" err="1"/>
              <a:t>handicapu</a:t>
            </a:r>
            <a:endParaRPr lang="en-US" altLang="cs-CZ" dirty="0"/>
          </a:p>
          <a:p>
            <a:pPr marL="457200" lvl="1" indent="0" eaLnBrk="1" hangingPunct="1">
              <a:lnSpc>
                <a:spcPct val="90000"/>
              </a:lnSpc>
            </a:pPr>
            <a:endParaRPr lang="en-US" altLang="cs-CZ" dirty="0"/>
          </a:p>
          <a:p>
            <a:pPr marL="457200" lvl="1" indent="0" eaLnBrk="1" hangingPunct="1">
              <a:lnSpc>
                <a:spcPct val="90000"/>
              </a:lnSpc>
            </a:pPr>
            <a:r>
              <a:rPr lang="en-US" altLang="cs-CZ" dirty="0" err="1"/>
              <a:t>Kulturně</a:t>
            </a:r>
            <a:r>
              <a:rPr lang="en-US" altLang="cs-CZ" dirty="0"/>
              <a:t> </a:t>
            </a:r>
            <a:r>
              <a:rPr lang="en-US" altLang="cs-CZ" dirty="0" err="1"/>
              <a:t>podmíněný</a:t>
            </a:r>
            <a:r>
              <a:rPr lang="en-US" altLang="cs-CZ" dirty="0"/>
              <a:t> deficit</a:t>
            </a:r>
          </a:p>
          <a:p>
            <a:pPr marL="457200" lvl="1" indent="0" eaLnBrk="1" hangingPunct="1">
              <a:lnSpc>
                <a:spcPct val="90000"/>
              </a:lnSpc>
            </a:pPr>
            <a:endParaRPr lang="en-US" altLang="cs-CZ" dirty="0"/>
          </a:p>
          <a:p>
            <a:pPr marL="457200" lvl="1" indent="0" eaLnBrk="1" hangingPunct="1">
              <a:lnSpc>
                <a:spcPct val="90000"/>
              </a:lnSpc>
            </a:pPr>
            <a:r>
              <a:rPr lang="en-US" altLang="cs-CZ" dirty="0" err="1"/>
              <a:t>Kulturní</a:t>
            </a:r>
            <a:r>
              <a:rPr lang="en-US" altLang="cs-CZ" dirty="0"/>
              <a:t> </a:t>
            </a:r>
            <a:r>
              <a:rPr lang="en-US" altLang="cs-CZ" dirty="0" err="1"/>
              <a:t>konflikt</a:t>
            </a:r>
            <a:endParaRPr lang="en-US" altLang="cs-CZ" dirty="0"/>
          </a:p>
          <a:p>
            <a:pPr marL="457200" lvl="1" indent="0" eaLnBrk="1" hangingPunct="1">
              <a:lnSpc>
                <a:spcPct val="90000"/>
              </a:lnSpc>
            </a:pPr>
            <a:endParaRPr lang="en-US" altLang="cs-CZ" dirty="0"/>
          </a:p>
          <a:p>
            <a:pPr marL="457200" lvl="1" indent="0" eaLnBrk="1" hangingPunct="1">
              <a:lnSpc>
                <a:spcPct val="90000"/>
              </a:lnSpc>
            </a:pPr>
            <a:r>
              <a:rPr lang="en-US" altLang="cs-CZ" dirty="0" err="1"/>
              <a:t>Institucionální</a:t>
            </a:r>
            <a:r>
              <a:rPr lang="en-US" altLang="cs-CZ" dirty="0"/>
              <a:t> handicap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9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 se sociokulturním handicapem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Ž</a:t>
            </a:r>
            <a:r>
              <a:rPr lang="en-US" altLang="cs-CZ" dirty="0" err="1"/>
              <a:t>áci</a:t>
            </a:r>
            <a:r>
              <a:rPr lang="en-US" altLang="cs-CZ" dirty="0"/>
              <a:t> z </a:t>
            </a:r>
            <a:r>
              <a:rPr lang="en-US" altLang="cs-CZ" dirty="0" err="1"/>
              <a:t>menšiny</a:t>
            </a:r>
            <a:endParaRPr lang="en-US" altLang="cs-CZ" dirty="0"/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dirty="0" err="1"/>
              <a:t>Děti</a:t>
            </a:r>
            <a:r>
              <a:rPr lang="en-US" altLang="cs-CZ" dirty="0"/>
              <a:t> </a:t>
            </a:r>
            <a:r>
              <a:rPr lang="en-US" altLang="cs-CZ" dirty="0" err="1"/>
              <a:t>přistěhovalců</a:t>
            </a:r>
            <a:r>
              <a:rPr lang="en-US" altLang="cs-CZ" dirty="0"/>
              <a:t> a </a:t>
            </a:r>
            <a:r>
              <a:rPr lang="en-US" altLang="cs-CZ" dirty="0" err="1"/>
              <a:t>uprchlíků</a:t>
            </a:r>
            <a:endParaRPr lang="en-US" altLang="cs-CZ" dirty="0"/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dirty="0" err="1"/>
              <a:t>Děti</a:t>
            </a:r>
            <a:r>
              <a:rPr lang="en-US" altLang="cs-CZ" dirty="0"/>
              <a:t> z </a:t>
            </a:r>
            <a:r>
              <a:rPr lang="en-US" altLang="cs-CZ" dirty="0" err="1"/>
              <a:t>nepodnětného</a:t>
            </a:r>
            <a:r>
              <a:rPr lang="en-US" altLang="cs-CZ" dirty="0"/>
              <a:t> </a:t>
            </a:r>
            <a:r>
              <a:rPr lang="en-US" altLang="cs-CZ" dirty="0" err="1"/>
              <a:t>sociálního</a:t>
            </a:r>
            <a:r>
              <a:rPr lang="en-US" altLang="cs-CZ" dirty="0"/>
              <a:t> </a:t>
            </a:r>
            <a:r>
              <a:rPr lang="en-US" altLang="cs-CZ" dirty="0" err="1"/>
              <a:t>prostředí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 err="1"/>
              <a:t>Vliv</a:t>
            </a:r>
            <a:r>
              <a:rPr lang="en-US" altLang="cs-CZ" dirty="0"/>
              <a:t> </a:t>
            </a:r>
            <a:r>
              <a:rPr lang="en-US" altLang="cs-CZ" dirty="0" err="1"/>
              <a:t>sociokulturního</a:t>
            </a:r>
            <a:r>
              <a:rPr lang="en-US" altLang="cs-CZ" dirty="0"/>
              <a:t> </a:t>
            </a:r>
            <a:r>
              <a:rPr lang="en-US" altLang="cs-CZ" dirty="0" err="1"/>
              <a:t>handicapu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obtíže</a:t>
            </a:r>
            <a:r>
              <a:rPr lang="en-US" altLang="cs-CZ" dirty="0"/>
              <a:t> </a:t>
            </a:r>
            <a:r>
              <a:rPr lang="en-US" altLang="cs-CZ" dirty="0" err="1"/>
              <a:t>žáka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Š</a:t>
            </a:r>
            <a:r>
              <a:rPr lang="en-US" altLang="cs-CZ" dirty="0" err="1"/>
              <a:t>kolní</a:t>
            </a:r>
            <a:r>
              <a:rPr lang="en-US" altLang="cs-CZ" dirty="0"/>
              <a:t> </a:t>
            </a:r>
            <a:r>
              <a:rPr lang="en-US" altLang="cs-CZ" dirty="0" err="1"/>
              <a:t>úspěšnost</a:t>
            </a:r>
            <a:endParaRPr lang="en-US" altLang="cs-CZ" dirty="0"/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dirty="0" err="1"/>
              <a:t>Vývoj</a:t>
            </a:r>
            <a:r>
              <a:rPr lang="en-US" altLang="cs-CZ" dirty="0"/>
              <a:t> </a:t>
            </a:r>
            <a:r>
              <a:rPr lang="en-US" altLang="cs-CZ" dirty="0" err="1"/>
              <a:t>osobnosti</a:t>
            </a:r>
            <a:endParaRPr lang="en-US" altLang="cs-CZ" dirty="0"/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dirty="0" err="1"/>
              <a:t>Chování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0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207</Words>
  <Application>Microsoft Office PowerPoint</Application>
  <PresentationFormat>Předvádění na obrazovce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Office Theme</vt:lpstr>
      <vt:lpstr>Žáci z menšin</vt:lpstr>
      <vt:lpstr>Obtíže žáků z menšin </vt:lpstr>
      <vt:lpstr>Vymezení menšiny</vt:lpstr>
      <vt:lpstr>Adaptace</vt:lpstr>
      <vt:lpstr>Vzdělávací problémy</vt:lpstr>
      <vt:lpstr>Problémy v chování</vt:lpstr>
      <vt:lpstr>Sociokulturní handicap</vt:lpstr>
      <vt:lpstr>Žáci se sociokulturním handicapem</vt:lpstr>
      <vt:lpstr>Vliv sociokulturního handicapu na obtíže žáka</vt:lpstr>
      <vt:lpstr>Sociokulturní handicap a sociopatologické jevy</vt:lpstr>
      <vt:lpstr>Diagnostika a intervence u dětí se sociokulturním handicapem</vt:lpstr>
      <vt:lpstr>Zdroje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VEDENÍ ROZHOVORU</dc:title>
  <dc:creator>Zuzana</dc:creator>
  <cp:lastModifiedBy>Hana Valentová</cp:lastModifiedBy>
  <cp:revision>8</cp:revision>
  <dcterms:created xsi:type="dcterms:W3CDTF">2013-09-04T17:11:39Z</dcterms:created>
  <dcterms:modified xsi:type="dcterms:W3CDTF">2014-04-07T23:30:58Z</dcterms:modified>
</cp:coreProperties>
</file>